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666" r:id="rId2"/>
    <p:sldMasterId id="2147483670" r:id="rId3"/>
  </p:sldMasterIdLst>
  <p:notesMasterIdLst>
    <p:notesMasterId r:id="rId29"/>
  </p:notesMasterIdLst>
  <p:handoutMasterIdLst>
    <p:handoutMasterId r:id="rId30"/>
  </p:handoutMasterIdLst>
  <p:sldIdLst>
    <p:sldId id="433" r:id="rId4"/>
    <p:sldId id="439" r:id="rId5"/>
    <p:sldId id="367" r:id="rId6"/>
    <p:sldId id="431" r:id="rId7"/>
    <p:sldId id="368" r:id="rId8"/>
    <p:sldId id="369" r:id="rId9"/>
    <p:sldId id="370" r:id="rId10"/>
    <p:sldId id="436" r:id="rId11"/>
    <p:sldId id="424" r:id="rId12"/>
    <p:sldId id="440" r:id="rId13"/>
    <p:sldId id="441" r:id="rId14"/>
    <p:sldId id="444" r:id="rId15"/>
    <p:sldId id="379" r:id="rId16"/>
    <p:sldId id="393" r:id="rId17"/>
    <p:sldId id="403" r:id="rId18"/>
    <p:sldId id="404" r:id="rId19"/>
    <p:sldId id="381" r:id="rId20"/>
    <p:sldId id="392" r:id="rId21"/>
    <p:sldId id="437" r:id="rId22"/>
    <p:sldId id="443" r:id="rId23"/>
    <p:sldId id="384" r:id="rId24"/>
    <p:sldId id="388" r:id="rId25"/>
    <p:sldId id="438" r:id="rId26"/>
    <p:sldId id="402" r:id="rId27"/>
    <p:sldId id="432" r:id="rId28"/>
  </p:sldIdLst>
  <p:sldSz cx="9144000" cy="6858000" type="screen4x3"/>
  <p:notesSz cx="9929813" cy="6797675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" initials="J" lastIdx="3" clrIdx="0">
    <p:extLst>
      <p:ext uri="{19B8F6BF-5375-455C-9EA6-DF929625EA0E}">
        <p15:presenceInfo xmlns:p15="http://schemas.microsoft.com/office/powerpoint/2012/main" userId="5ea6402a4b74f2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5"/>
    <a:srgbClr val="006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1" autoAdjust="0"/>
    <p:restoredTop sz="78796" autoAdjust="0"/>
  </p:normalViewPr>
  <p:slideViewPr>
    <p:cSldViewPr snapToGrid="0">
      <p:cViewPr varScale="1">
        <p:scale>
          <a:sx n="55" d="100"/>
          <a:sy n="55" d="100"/>
        </p:scale>
        <p:origin x="16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'ohne Banken (2)'!$B$2</c:f>
              <c:strCache>
                <c:ptCount val="1"/>
                <c:pt idx="0">
                  <c:v>Herkömml. Banken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'ohne Banken (2)'!$A$3:$A$22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</c:numCache>
            </c:numRef>
          </c:xVal>
          <c:yVal>
            <c:numRef>
              <c:f>'ohne Banken (2)'!$B$3:$B$22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3</c:v>
                </c:pt>
                <c:pt idx="5">
                  <c:v>2.2000000000000002</c:v>
                </c:pt>
                <c:pt idx="6">
                  <c:v>1.2</c:v>
                </c:pt>
                <c:pt idx="7">
                  <c:v>3</c:v>
                </c:pt>
                <c:pt idx="8">
                  <c:v>2</c:v>
                </c:pt>
                <c:pt idx="9">
                  <c:v>0.5</c:v>
                </c:pt>
                <c:pt idx="10">
                  <c:v>3</c:v>
                </c:pt>
                <c:pt idx="11">
                  <c:v>2</c:v>
                </c:pt>
                <c:pt idx="12">
                  <c:v>1.2</c:v>
                </c:pt>
                <c:pt idx="13">
                  <c:v>3</c:v>
                </c:pt>
                <c:pt idx="14">
                  <c:v>2</c:v>
                </c:pt>
                <c:pt idx="15">
                  <c:v>1.2</c:v>
                </c:pt>
                <c:pt idx="16">
                  <c:v>3</c:v>
                </c:pt>
                <c:pt idx="17">
                  <c:v>2</c:v>
                </c:pt>
                <c:pt idx="18">
                  <c:v>0.3</c:v>
                </c:pt>
                <c:pt idx="19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BC-4850-B7AF-C6353A3F5730}"/>
            </c:ext>
          </c:extLst>
        </c:ser>
        <c:ser>
          <c:idx val="1"/>
          <c:order val="1"/>
          <c:tx>
            <c:strRef>
              <c:f>'ohne Banken (2)'!$C$2</c:f>
              <c:strCache>
                <c:ptCount val="1"/>
                <c:pt idx="0">
                  <c:v>Bausparkassen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'ohne Banken (2)'!$A$3:$A$22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</c:numCache>
            </c:numRef>
          </c:xVal>
          <c:yVal>
            <c:numRef>
              <c:f>'ohne Banken (2)'!$C$3:$C$22</c:f>
              <c:numCache>
                <c:formatCode>General</c:formatCode>
                <c:ptCount val="20"/>
                <c:pt idx="0">
                  <c:v>2</c:v>
                </c:pt>
                <c:pt idx="1">
                  <c:v>2.5</c:v>
                </c:pt>
                <c:pt idx="2">
                  <c:v>2.7</c:v>
                </c:pt>
                <c:pt idx="3">
                  <c:v>2.5</c:v>
                </c:pt>
                <c:pt idx="4">
                  <c:v>1.7</c:v>
                </c:pt>
                <c:pt idx="5">
                  <c:v>1.5</c:v>
                </c:pt>
                <c:pt idx="6">
                  <c:v>1.7</c:v>
                </c:pt>
                <c:pt idx="7">
                  <c:v>2.5</c:v>
                </c:pt>
                <c:pt idx="8">
                  <c:v>2.7</c:v>
                </c:pt>
                <c:pt idx="9">
                  <c:v>2.5</c:v>
                </c:pt>
                <c:pt idx="10">
                  <c:v>1.7</c:v>
                </c:pt>
                <c:pt idx="11">
                  <c:v>1.5</c:v>
                </c:pt>
                <c:pt idx="12">
                  <c:v>1.7</c:v>
                </c:pt>
                <c:pt idx="13">
                  <c:v>2.5</c:v>
                </c:pt>
                <c:pt idx="14">
                  <c:v>2.7</c:v>
                </c:pt>
                <c:pt idx="15">
                  <c:v>2.5</c:v>
                </c:pt>
                <c:pt idx="16">
                  <c:v>1.7</c:v>
                </c:pt>
                <c:pt idx="17">
                  <c:v>1.5</c:v>
                </c:pt>
                <c:pt idx="18">
                  <c:v>1.7</c:v>
                </c:pt>
                <c:pt idx="19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BC-4850-B7AF-C6353A3F5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972111"/>
        <c:axId val="1877967535"/>
      </c:scatterChart>
      <c:valAx>
        <c:axId val="18779721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Zeit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967535"/>
        <c:crosses val="autoZero"/>
        <c:crossBetween val="midCat"/>
        <c:majorUnit val="2"/>
      </c:valAx>
      <c:valAx>
        <c:axId val="18779675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Immobilienpreis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9721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54583-2C16-43D2-8DF2-8403C00B61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A28B3E-078F-41F7-8CE9-252A34950CBE}">
      <dgm:prSet phldrT="[Text]" custT="1"/>
      <dgm:spPr>
        <a:solidFill>
          <a:srgbClr val="003F75"/>
        </a:solidFill>
      </dgm:spPr>
      <dgm:t>
        <a:bodyPr/>
        <a:lstStyle/>
        <a:p>
          <a:r>
            <a:rPr lang="de-DE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Beruflicher Werdegang</a:t>
          </a:r>
        </a:p>
      </dgm:t>
    </dgm:pt>
    <dgm:pt modelId="{B17533CC-899E-4D50-BE69-4DA35016255E}" type="parTrans" cxnId="{5C4B49C7-832C-4955-95E5-6D30477A7555}">
      <dgm:prSet/>
      <dgm:spPr/>
      <dgm:t>
        <a:bodyPr/>
        <a:lstStyle/>
        <a:p>
          <a:endParaRPr lang="de-DE"/>
        </a:p>
      </dgm:t>
    </dgm:pt>
    <dgm:pt modelId="{BBAD5FD8-EEA0-4287-B3ED-E216F79E286E}" type="sibTrans" cxnId="{5C4B49C7-832C-4955-95E5-6D30477A7555}">
      <dgm:prSet/>
      <dgm:spPr/>
      <dgm:t>
        <a:bodyPr/>
        <a:lstStyle/>
        <a:p>
          <a:endParaRPr lang="de-DE"/>
        </a:p>
      </dgm:t>
    </dgm:pt>
    <dgm:pt modelId="{2A4AAD16-0671-416A-8B3E-BA2853373A31}">
      <dgm:prSet phldrT="[Text]" custT="1"/>
      <dgm:spPr>
        <a:solidFill>
          <a:srgbClr val="003F75"/>
        </a:solidFill>
      </dgm:spPr>
      <dgm:t>
        <a:bodyPr/>
        <a:lstStyle/>
        <a:p>
          <a:r>
            <a:rPr lang="de-DE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Studium</a:t>
          </a:r>
        </a:p>
      </dgm:t>
    </dgm:pt>
    <dgm:pt modelId="{2DAA3E79-547A-4A28-8DBF-F11ED2E57101}" type="parTrans" cxnId="{81FE67BD-B62B-4FCC-81A2-BEE898392892}">
      <dgm:prSet/>
      <dgm:spPr/>
      <dgm:t>
        <a:bodyPr/>
        <a:lstStyle/>
        <a:p>
          <a:endParaRPr lang="de-DE"/>
        </a:p>
      </dgm:t>
    </dgm:pt>
    <dgm:pt modelId="{02A635C4-45A1-452E-A360-9854DC6B81F3}" type="sibTrans" cxnId="{81FE67BD-B62B-4FCC-81A2-BEE898392892}">
      <dgm:prSet/>
      <dgm:spPr/>
      <dgm:t>
        <a:bodyPr/>
        <a:lstStyle/>
        <a:p>
          <a:endParaRPr lang="de-DE"/>
        </a:p>
      </dgm:t>
    </dgm:pt>
    <dgm:pt modelId="{9DC489A1-7269-49CA-8A51-527879018B65}">
      <dgm:prSet phldrT="[Text]" custT="1"/>
      <dgm:spPr/>
      <dgm:t>
        <a:bodyPr/>
        <a:lstStyle/>
        <a:p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Duales Bachelorstudium</a:t>
          </a:r>
          <a:b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DHBW Mosbach</a:t>
          </a:r>
          <a:b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Studienschwerpunkt: Bankwesen</a:t>
          </a:r>
        </a:p>
      </dgm:t>
    </dgm:pt>
    <dgm:pt modelId="{FEDF8A21-B415-4F53-B13B-202856E5DDE4}" type="parTrans" cxnId="{51AECA32-3F58-4E51-AC2B-54E629D7B2BE}">
      <dgm:prSet/>
      <dgm:spPr/>
      <dgm:t>
        <a:bodyPr/>
        <a:lstStyle/>
        <a:p>
          <a:endParaRPr lang="de-DE"/>
        </a:p>
      </dgm:t>
    </dgm:pt>
    <dgm:pt modelId="{25881DDF-C6EC-4256-8892-E8C3C201E72D}" type="sibTrans" cxnId="{51AECA32-3F58-4E51-AC2B-54E629D7B2BE}">
      <dgm:prSet/>
      <dgm:spPr/>
      <dgm:t>
        <a:bodyPr/>
        <a:lstStyle/>
        <a:p>
          <a:endParaRPr lang="de-DE"/>
        </a:p>
      </dgm:t>
    </dgm:pt>
    <dgm:pt modelId="{7EB21354-6825-4B93-A1AA-A161098F19A2}">
      <dgm:prSet custT="1"/>
      <dgm:spPr/>
      <dgm:t>
        <a:bodyPr/>
        <a:lstStyle/>
        <a:p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Audit Financial Services</a:t>
          </a:r>
          <a:b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KPMG</a:t>
          </a:r>
        </a:p>
      </dgm:t>
    </dgm:pt>
    <dgm:pt modelId="{E44483CE-0703-498B-867C-8C3BE2CBC532}" type="parTrans" cxnId="{CD143B3A-225B-46F2-B40D-A0207DE08D88}">
      <dgm:prSet/>
      <dgm:spPr/>
      <dgm:t>
        <a:bodyPr/>
        <a:lstStyle/>
        <a:p>
          <a:endParaRPr lang="de-DE"/>
        </a:p>
      </dgm:t>
    </dgm:pt>
    <dgm:pt modelId="{18FC5577-6A69-4BE6-A5E6-D436670DA9BD}" type="sibTrans" cxnId="{CD143B3A-225B-46F2-B40D-A0207DE08D88}">
      <dgm:prSet/>
      <dgm:spPr/>
      <dgm:t>
        <a:bodyPr/>
        <a:lstStyle/>
        <a:p>
          <a:endParaRPr lang="de-DE"/>
        </a:p>
      </dgm:t>
    </dgm:pt>
    <dgm:pt modelId="{C30A7DDB-642F-40CA-AD81-D8BFE6A1828C}">
      <dgm:prSet custT="1"/>
      <dgm:spPr/>
      <dgm:t>
        <a:bodyPr/>
        <a:lstStyle/>
        <a:p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Dualer Student</a:t>
          </a:r>
          <a:r>
            <a:rPr lang="de-DE" sz="1600" b="1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600" b="1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Sparkasse </a:t>
          </a:r>
          <a:r>
            <a:rPr lang="de-DE" sz="16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Hohenlohekreis</a:t>
          </a:r>
          <a:endParaRPr lang="de-DE" sz="160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62DFA-B026-4315-BAED-BE3D6971E40F}" type="parTrans" cxnId="{02AEB1A5-5910-4B2F-AAC2-948A842C94B5}">
      <dgm:prSet/>
      <dgm:spPr/>
      <dgm:t>
        <a:bodyPr/>
        <a:lstStyle/>
        <a:p>
          <a:endParaRPr lang="de-DE"/>
        </a:p>
      </dgm:t>
    </dgm:pt>
    <dgm:pt modelId="{FF043385-245E-4847-9C2F-5103073CDC6B}" type="sibTrans" cxnId="{02AEB1A5-5910-4B2F-AAC2-948A842C94B5}">
      <dgm:prSet/>
      <dgm:spPr/>
      <dgm:t>
        <a:bodyPr/>
        <a:lstStyle/>
        <a:p>
          <a:endParaRPr lang="de-DE"/>
        </a:p>
      </dgm:t>
    </dgm:pt>
    <dgm:pt modelId="{4F84B3C8-445D-49F6-831E-62BD07ACB3E8}">
      <dgm:prSet phldrT="[Text]" custT="1"/>
      <dgm:spPr/>
      <dgm:t>
        <a:bodyPr/>
        <a:lstStyle/>
        <a:p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Masterstudium</a:t>
          </a:r>
          <a:b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Hochschule Pforzheim</a:t>
          </a:r>
          <a:b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Studienschwerpunkt: Accounting, Controlling </a:t>
          </a:r>
          <a:r>
            <a:rPr lang="de-DE" sz="16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Finance</a:t>
          </a:r>
          <a:endParaRPr lang="de-DE" sz="160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7165E-EF27-4AD1-A02A-230E559F70D1}" type="parTrans" cxnId="{55F82A06-BE39-4EE2-A128-AAF41CAB8B37}">
      <dgm:prSet/>
      <dgm:spPr/>
      <dgm:t>
        <a:bodyPr/>
        <a:lstStyle/>
        <a:p>
          <a:endParaRPr lang="de-DE"/>
        </a:p>
      </dgm:t>
    </dgm:pt>
    <dgm:pt modelId="{CB424456-9330-4AF3-953F-6F145276DF4F}" type="sibTrans" cxnId="{55F82A06-BE39-4EE2-A128-AAF41CAB8B37}">
      <dgm:prSet/>
      <dgm:spPr/>
      <dgm:t>
        <a:bodyPr/>
        <a:lstStyle/>
        <a:p>
          <a:endParaRPr lang="de-DE"/>
        </a:p>
      </dgm:t>
    </dgm:pt>
    <dgm:pt modelId="{80FB1C61-FD14-4952-B8D1-DA84C571DF90}">
      <dgm:prSet phldrT="[Text]" custT="1"/>
      <dgm:spPr/>
      <dgm:t>
        <a:bodyPr/>
        <a:lstStyle/>
        <a:p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Wissenschaftliche Mitarbeiterin und Doktorandin am Lehrstuhl für Bankwirtschaft </a:t>
          </a:r>
          <a:r>
            <a:rPr lang="de-DE" sz="16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und Finanzdienstleistungen</a:t>
          </a:r>
          <a:endParaRPr lang="de-DE" sz="1600" b="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F0CB1-D6CD-42D3-B58E-0C1D83AD9068}" type="parTrans" cxnId="{EE92D2FB-E9F7-4DC9-9BBF-6E6A5DAC20CE}">
      <dgm:prSet/>
      <dgm:spPr/>
      <dgm:t>
        <a:bodyPr/>
        <a:lstStyle/>
        <a:p>
          <a:endParaRPr lang="de-DE"/>
        </a:p>
      </dgm:t>
    </dgm:pt>
    <dgm:pt modelId="{EFF8DD1E-5F75-405B-AFBA-179CF128C9D2}" type="sibTrans" cxnId="{EE92D2FB-E9F7-4DC9-9BBF-6E6A5DAC20CE}">
      <dgm:prSet/>
      <dgm:spPr/>
      <dgm:t>
        <a:bodyPr/>
        <a:lstStyle/>
        <a:p>
          <a:endParaRPr lang="de-DE"/>
        </a:p>
      </dgm:t>
    </dgm:pt>
    <dgm:pt modelId="{1F37F253-D84D-4C0C-AA7C-31298EA5ECCA}">
      <dgm:prSet phldrT="[Text]" custT="1"/>
      <dgm:spPr/>
      <dgm:t>
        <a:bodyPr/>
        <a:lstStyle/>
        <a:p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Referent Rechnungslegung Finanzinstrumente</a:t>
          </a:r>
          <a:b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b="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Bausparkasse Wüstenrot</a:t>
          </a:r>
        </a:p>
      </dgm:t>
    </dgm:pt>
    <dgm:pt modelId="{730049D6-36DC-4BE1-830C-A68E76135B8B}" type="parTrans" cxnId="{F19DCBA8-3AA2-4C3E-88EE-85D0E89FAA0B}">
      <dgm:prSet/>
      <dgm:spPr/>
      <dgm:t>
        <a:bodyPr/>
        <a:lstStyle/>
        <a:p>
          <a:endParaRPr lang="de-DE"/>
        </a:p>
      </dgm:t>
    </dgm:pt>
    <dgm:pt modelId="{47FE5629-D6FD-4EA2-BD04-3CE9326BC6B1}" type="sibTrans" cxnId="{F19DCBA8-3AA2-4C3E-88EE-85D0E89FAA0B}">
      <dgm:prSet/>
      <dgm:spPr/>
      <dgm:t>
        <a:bodyPr/>
        <a:lstStyle/>
        <a:p>
          <a:endParaRPr lang="de-DE"/>
        </a:p>
      </dgm:t>
    </dgm:pt>
    <dgm:pt modelId="{00A75C2F-195B-4F46-9544-AAA923ABA696}" type="pres">
      <dgm:prSet presAssocID="{69E54583-2C16-43D2-8DF2-8403C00B61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1E4ED71-D90D-47F3-ABC1-D465A548AEF8}" type="pres">
      <dgm:prSet presAssocID="{50A28B3E-078F-41F7-8CE9-252A34950CBE}" presName="parentLin" presStyleCnt="0"/>
      <dgm:spPr/>
    </dgm:pt>
    <dgm:pt modelId="{CFD172DF-9E48-440A-B793-1A1F5A27BC85}" type="pres">
      <dgm:prSet presAssocID="{50A28B3E-078F-41F7-8CE9-252A34950CBE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08C7313B-7B4E-4329-A7A1-1855C05C1EA2}" type="pres">
      <dgm:prSet presAssocID="{50A28B3E-078F-41F7-8CE9-252A34950C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1879F3-A87D-4F75-9326-97E74876C066}" type="pres">
      <dgm:prSet presAssocID="{50A28B3E-078F-41F7-8CE9-252A34950CBE}" presName="negativeSpace" presStyleCnt="0"/>
      <dgm:spPr/>
    </dgm:pt>
    <dgm:pt modelId="{15135408-4438-45CC-8C86-F98E58244A97}" type="pres">
      <dgm:prSet presAssocID="{50A28B3E-078F-41F7-8CE9-252A34950CBE}" presName="childText" presStyleLbl="conFgAcc1" presStyleIdx="0" presStyleCnt="2" custLinFactNeighborX="-8795" custLinFactNeighborY="9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5820B6-E7B7-4495-A0A2-DF3264EC657C}" type="pres">
      <dgm:prSet presAssocID="{BBAD5FD8-EEA0-4287-B3ED-E216F79E286E}" presName="spaceBetweenRectangles" presStyleCnt="0"/>
      <dgm:spPr/>
    </dgm:pt>
    <dgm:pt modelId="{0D03F3A1-40E5-4327-B365-4E942D7B9A06}" type="pres">
      <dgm:prSet presAssocID="{2A4AAD16-0671-416A-8B3E-BA2853373A31}" presName="parentLin" presStyleCnt="0"/>
      <dgm:spPr/>
    </dgm:pt>
    <dgm:pt modelId="{429D2B8A-C264-4681-BA3A-44D5AC48CCF4}" type="pres">
      <dgm:prSet presAssocID="{2A4AAD16-0671-416A-8B3E-BA2853373A31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B4AB3DD6-D79B-4E8D-9898-482B904571A9}" type="pres">
      <dgm:prSet presAssocID="{2A4AAD16-0671-416A-8B3E-BA2853373A31}" presName="parentText" presStyleLbl="node1" presStyleIdx="1" presStyleCnt="2" custLinFactNeighborY="-481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240909-D0A1-4AA2-A40A-81C84840C00C}" type="pres">
      <dgm:prSet presAssocID="{2A4AAD16-0671-416A-8B3E-BA2853373A31}" presName="negativeSpace" presStyleCnt="0"/>
      <dgm:spPr/>
    </dgm:pt>
    <dgm:pt modelId="{2DC1ADDB-7E0A-4870-883D-AE307801CB3B}" type="pres">
      <dgm:prSet presAssocID="{2A4AAD16-0671-416A-8B3E-BA2853373A3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85BDBB1-F7DB-4D06-BFB4-1D6E18719503}" type="presOf" srcId="{50A28B3E-078F-41F7-8CE9-252A34950CBE}" destId="{CFD172DF-9E48-440A-B793-1A1F5A27BC85}" srcOrd="0" destOrd="0" presId="urn:microsoft.com/office/officeart/2005/8/layout/list1"/>
    <dgm:cxn modelId="{5C4B49C7-832C-4955-95E5-6D30477A7555}" srcId="{69E54583-2C16-43D2-8DF2-8403C00B6130}" destId="{50A28B3E-078F-41F7-8CE9-252A34950CBE}" srcOrd="0" destOrd="0" parTransId="{B17533CC-899E-4D50-BE69-4DA35016255E}" sibTransId="{BBAD5FD8-EEA0-4287-B3ED-E216F79E286E}"/>
    <dgm:cxn modelId="{F19DCBA8-3AA2-4C3E-88EE-85D0E89FAA0B}" srcId="{50A28B3E-078F-41F7-8CE9-252A34950CBE}" destId="{1F37F253-D84D-4C0C-AA7C-31298EA5ECCA}" srcOrd="1" destOrd="0" parTransId="{730049D6-36DC-4BE1-830C-A68E76135B8B}" sibTransId="{47FE5629-D6FD-4EA2-BD04-3CE9326BC6B1}"/>
    <dgm:cxn modelId="{81FE67BD-B62B-4FCC-81A2-BEE898392892}" srcId="{69E54583-2C16-43D2-8DF2-8403C00B6130}" destId="{2A4AAD16-0671-416A-8B3E-BA2853373A31}" srcOrd="1" destOrd="0" parTransId="{2DAA3E79-547A-4A28-8DBF-F11ED2E57101}" sibTransId="{02A635C4-45A1-452E-A360-9854DC6B81F3}"/>
    <dgm:cxn modelId="{B43822DE-F24D-4965-80A9-185DA4ECFFF6}" type="presOf" srcId="{1F37F253-D84D-4C0C-AA7C-31298EA5ECCA}" destId="{15135408-4438-45CC-8C86-F98E58244A97}" srcOrd="0" destOrd="1" presId="urn:microsoft.com/office/officeart/2005/8/layout/list1"/>
    <dgm:cxn modelId="{CD143B3A-225B-46F2-B40D-A0207DE08D88}" srcId="{50A28B3E-078F-41F7-8CE9-252A34950CBE}" destId="{7EB21354-6825-4B93-A1AA-A161098F19A2}" srcOrd="2" destOrd="0" parTransId="{E44483CE-0703-498B-867C-8C3BE2CBC532}" sibTransId="{18FC5577-6A69-4BE6-A5E6-D436670DA9BD}"/>
    <dgm:cxn modelId="{DF346D84-0F66-4C51-8539-7BAD3B009D34}" type="presOf" srcId="{50A28B3E-078F-41F7-8CE9-252A34950CBE}" destId="{08C7313B-7B4E-4329-A7A1-1855C05C1EA2}" srcOrd="1" destOrd="0" presId="urn:microsoft.com/office/officeart/2005/8/layout/list1"/>
    <dgm:cxn modelId="{EE92D2FB-E9F7-4DC9-9BBF-6E6A5DAC20CE}" srcId="{50A28B3E-078F-41F7-8CE9-252A34950CBE}" destId="{80FB1C61-FD14-4952-B8D1-DA84C571DF90}" srcOrd="0" destOrd="0" parTransId="{804F0CB1-D6CD-42D3-B58E-0C1D83AD9068}" sibTransId="{EFF8DD1E-5F75-405B-AFBA-179CF128C9D2}"/>
    <dgm:cxn modelId="{95072431-2243-4250-8C63-4518A233830E}" type="presOf" srcId="{2A4AAD16-0671-416A-8B3E-BA2853373A31}" destId="{B4AB3DD6-D79B-4E8D-9898-482B904571A9}" srcOrd="1" destOrd="0" presId="urn:microsoft.com/office/officeart/2005/8/layout/list1"/>
    <dgm:cxn modelId="{8230C104-D98A-446E-931D-0395537679CB}" type="presOf" srcId="{9DC489A1-7269-49CA-8A51-527879018B65}" destId="{2DC1ADDB-7E0A-4870-883D-AE307801CB3B}" srcOrd="0" destOrd="1" presId="urn:microsoft.com/office/officeart/2005/8/layout/list1"/>
    <dgm:cxn modelId="{02AEB1A5-5910-4B2F-AAC2-948A842C94B5}" srcId="{50A28B3E-078F-41F7-8CE9-252A34950CBE}" destId="{C30A7DDB-642F-40CA-AD81-D8BFE6A1828C}" srcOrd="3" destOrd="0" parTransId="{3E062DFA-B026-4315-BAED-BE3D6971E40F}" sibTransId="{FF043385-245E-4847-9C2F-5103073CDC6B}"/>
    <dgm:cxn modelId="{55F82A06-BE39-4EE2-A128-AAF41CAB8B37}" srcId="{2A4AAD16-0671-416A-8B3E-BA2853373A31}" destId="{4F84B3C8-445D-49F6-831E-62BD07ACB3E8}" srcOrd="0" destOrd="0" parTransId="{3EE7165E-EF27-4AD1-A02A-230E559F70D1}" sibTransId="{CB424456-9330-4AF3-953F-6F145276DF4F}"/>
    <dgm:cxn modelId="{15645503-FF4E-43A0-9FF8-D48A9174FEA5}" type="presOf" srcId="{7EB21354-6825-4B93-A1AA-A161098F19A2}" destId="{15135408-4438-45CC-8C86-F98E58244A97}" srcOrd="0" destOrd="2" presId="urn:microsoft.com/office/officeart/2005/8/layout/list1"/>
    <dgm:cxn modelId="{12CD3BCB-8165-419A-8C2C-1941FD8B7859}" type="presOf" srcId="{2A4AAD16-0671-416A-8B3E-BA2853373A31}" destId="{429D2B8A-C264-4681-BA3A-44D5AC48CCF4}" srcOrd="0" destOrd="0" presId="urn:microsoft.com/office/officeart/2005/8/layout/list1"/>
    <dgm:cxn modelId="{9EA727BF-2DE9-4368-ACD3-98695D550835}" type="presOf" srcId="{69E54583-2C16-43D2-8DF2-8403C00B6130}" destId="{00A75C2F-195B-4F46-9544-AAA923ABA696}" srcOrd="0" destOrd="0" presId="urn:microsoft.com/office/officeart/2005/8/layout/list1"/>
    <dgm:cxn modelId="{975DA887-AC26-410A-92D7-59F5C53DCDD4}" type="presOf" srcId="{C30A7DDB-642F-40CA-AD81-D8BFE6A1828C}" destId="{15135408-4438-45CC-8C86-F98E58244A97}" srcOrd="0" destOrd="3" presId="urn:microsoft.com/office/officeart/2005/8/layout/list1"/>
    <dgm:cxn modelId="{E8808F78-8784-4D0E-B93F-D71401BD64CE}" type="presOf" srcId="{4F84B3C8-445D-49F6-831E-62BD07ACB3E8}" destId="{2DC1ADDB-7E0A-4870-883D-AE307801CB3B}" srcOrd="0" destOrd="0" presId="urn:microsoft.com/office/officeart/2005/8/layout/list1"/>
    <dgm:cxn modelId="{51AECA32-3F58-4E51-AC2B-54E629D7B2BE}" srcId="{2A4AAD16-0671-416A-8B3E-BA2853373A31}" destId="{9DC489A1-7269-49CA-8A51-527879018B65}" srcOrd="1" destOrd="0" parTransId="{FEDF8A21-B415-4F53-B13B-202856E5DDE4}" sibTransId="{25881DDF-C6EC-4256-8892-E8C3C201E72D}"/>
    <dgm:cxn modelId="{7E3D2AC7-0DFA-4782-8D88-A05898019D53}" type="presOf" srcId="{80FB1C61-FD14-4952-B8D1-DA84C571DF90}" destId="{15135408-4438-45CC-8C86-F98E58244A97}" srcOrd="0" destOrd="0" presId="urn:microsoft.com/office/officeart/2005/8/layout/list1"/>
    <dgm:cxn modelId="{34F8087D-4FDA-4986-808D-FB04A7C3F11A}" type="presParOf" srcId="{00A75C2F-195B-4F46-9544-AAA923ABA696}" destId="{21E4ED71-D90D-47F3-ABC1-D465A548AEF8}" srcOrd="0" destOrd="0" presId="urn:microsoft.com/office/officeart/2005/8/layout/list1"/>
    <dgm:cxn modelId="{CC27194F-48CE-4F76-BD15-EA2E792A006B}" type="presParOf" srcId="{21E4ED71-D90D-47F3-ABC1-D465A548AEF8}" destId="{CFD172DF-9E48-440A-B793-1A1F5A27BC85}" srcOrd="0" destOrd="0" presId="urn:microsoft.com/office/officeart/2005/8/layout/list1"/>
    <dgm:cxn modelId="{65BDD95B-8879-4324-9A63-58221E6CDE4F}" type="presParOf" srcId="{21E4ED71-D90D-47F3-ABC1-D465A548AEF8}" destId="{08C7313B-7B4E-4329-A7A1-1855C05C1EA2}" srcOrd="1" destOrd="0" presId="urn:microsoft.com/office/officeart/2005/8/layout/list1"/>
    <dgm:cxn modelId="{278C087A-B1BB-4DC5-B481-6A66C45541A2}" type="presParOf" srcId="{00A75C2F-195B-4F46-9544-AAA923ABA696}" destId="{DF1879F3-A87D-4F75-9326-97E74876C066}" srcOrd="1" destOrd="0" presId="urn:microsoft.com/office/officeart/2005/8/layout/list1"/>
    <dgm:cxn modelId="{4CB457A2-310D-481E-B547-8D65085C1AE0}" type="presParOf" srcId="{00A75C2F-195B-4F46-9544-AAA923ABA696}" destId="{15135408-4438-45CC-8C86-F98E58244A97}" srcOrd="2" destOrd="0" presId="urn:microsoft.com/office/officeart/2005/8/layout/list1"/>
    <dgm:cxn modelId="{0C67D286-EABE-4BEE-B091-1EBCD4DF747E}" type="presParOf" srcId="{00A75C2F-195B-4F46-9544-AAA923ABA696}" destId="{0B5820B6-E7B7-4495-A0A2-DF3264EC657C}" srcOrd="3" destOrd="0" presId="urn:microsoft.com/office/officeart/2005/8/layout/list1"/>
    <dgm:cxn modelId="{4910A25E-BB5C-4EB4-A047-9E1AAD91E2AC}" type="presParOf" srcId="{00A75C2F-195B-4F46-9544-AAA923ABA696}" destId="{0D03F3A1-40E5-4327-B365-4E942D7B9A06}" srcOrd="4" destOrd="0" presId="urn:microsoft.com/office/officeart/2005/8/layout/list1"/>
    <dgm:cxn modelId="{1045CBE1-6D3C-412B-BC09-F0496517FEC7}" type="presParOf" srcId="{0D03F3A1-40E5-4327-B365-4E942D7B9A06}" destId="{429D2B8A-C264-4681-BA3A-44D5AC48CCF4}" srcOrd="0" destOrd="0" presId="urn:microsoft.com/office/officeart/2005/8/layout/list1"/>
    <dgm:cxn modelId="{B018444F-3F6F-45C3-A9AA-3FFD5C0520E0}" type="presParOf" srcId="{0D03F3A1-40E5-4327-B365-4E942D7B9A06}" destId="{B4AB3DD6-D79B-4E8D-9898-482B904571A9}" srcOrd="1" destOrd="0" presId="urn:microsoft.com/office/officeart/2005/8/layout/list1"/>
    <dgm:cxn modelId="{42043A7A-9E24-4A10-B16E-6BDBDB2979DA}" type="presParOf" srcId="{00A75C2F-195B-4F46-9544-AAA923ABA696}" destId="{1F240909-D0A1-4AA2-A40A-81C84840C00C}" srcOrd="5" destOrd="0" presId="urn:microsoft.com/office/officeart/2005/8/layout/list1"/>
    <dgm:cxn modelId="{1DB7A915-2635-4504-BF32-B92C36C1A53D}" type="presParOf" srcId="{00A75C2F-195B-4F46-9544-AAA923ABA696}" destId="{2DC1ADDB-7E0A-4870-883D-AE307801CB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5408-4438-45CC-8C86-F98E58244A97}">
      <dsp:nvSpPr>
        <dsp:cNvPr id="0" name=""/>
        <dsp:cNvSpPr/>
      </dsp:nvSpPr>
      <dsp:spPr>
        <a:xfrm>
          <a:off x="0" y="172259"/>
          <a:ext cx="6582228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854" tIns="208280" rIns="510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Wissenschaftliche Mitarbeiterin und Doktorandin am Lehrstuhl für Bankwirtschaft </a:t>
          </a: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und Finanzdienstleistungen</a:t>
          </a:r>
          <a:endParaRPr lang="de-DE" sz="1600" b="0" kern="120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Referent Rechnungslegung Finanzinstrumente</a:t>
          </a:r>
          <a:b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Bausparkasse Wüstenrot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Audit Financial Services</a:t>
          </a:r>
          <a:b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KPMG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Dualer Student</a:t>
          </a:r>
          <a:r>
            <a:rPr lang="de-DE" sz="1600" b="1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600" b="1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Sparkasse </a:t>
          </a:r>
          <a:r>
            <a:rPr lang="de-DE" sz="1600" kern="12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Hohenlohekreis</a:t>
          </a:r>
          <a:endParaRPr lang="de-DE" sz="1600" kern="120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2259"/>
        <a:ext cx="6582228" cy="2142000"/>
      </dsp:txXfrm>
    </dsp:sp>
    <dsp:sp modelId="{08C7313B-7B4E-4329-A7A1-1855C05C1EA2}">
      <dsp:nvSpPr>
        <dsp:cNvPr id="0" name=""/>
        <dsp:cNvSpPr/>
      </dsp:nvSpPr>
      <dsp:spPr>
        <a:xfrm>
          <a:off x="329111" y="19789"/>
          <a:ext cx="4607559" cy="295200"/>
        </a:xfrm>
        <a:prstGeom prst="roundRect">
          <a:avLst/>
        </a:prstGeom>
        <a:solidFill>
          <a:srgbClr val="00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55" tIns="0" rIns="1741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Beruflicher Werdegang</a:t>
          </a:r>
        </a:p>
      </dsp:txBody>
      <dsp:txXfrm>
        <a:off x="343521" y="34199"/>
        <a:ext cx="4578739" cy="266380"/>
      </dsp:txXfrm>
    </dsp:sp>
    <dsp:sp modelId="{2DC1ADDB-7E0A-4870-883D-AE307801CB3B}">
      <dsp:nvSpPr>
        <dsp:cNvPr id="0" name=""/>
        <dsp:cNvSpPr/>
      </dsp:nvSpPr>
      <dsp:spPr>
        <a:xfrm>
          <a:off x="0" y="2510989"/>
          <a:ext cx="658222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854" tIns="208280" rIns="510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Masterstudium</a:t>
          </a:r>
          <a:b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Hochschule Pforzheim</a:t>
          </a:r>
          <a:b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Studienschwerpunkt: Accounting, Controlling </a:t>
          </a:r>
          <a:r>
            <a:rPr lang="de-DE" sz="1600" kern="12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Finance</a:t>
          </a:r>
          <a:endParaRPr lang="de-DE" sz="1600" kern="1200" dirty="0">
            <a:solidFill>
              <a:srgbClr val="003F7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Duales Bachelorstudium</a:t>
          </a:r>
          <a:b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DHBW Mosbach</a:t>
          </a:r>
          <a:b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600" kern="1200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rPr>
            <a:t>Studienschwerpunkt: Bankwesen</a:t>
          </a:r>
        </a:p>
      </dsp:txBody>
      <dsp:txXfrm>
        <a:off x="0" y="2510989"/>
        <a:ext cx="6582228" cy="1638000"/>
      </dsp:txXfrm>
    </dsp:sp>
    <dsp:sp modelId="{B4AB3DD6-D79B-4E8D-9898-482B904571A9}">
      <dsp:nvSpPr>
        <dsp:cNvPr id="0" name=""/>
        <dsp:cNvSpPr/>
      </dsp:nvSpPr>
      <dsp:spPr>
        <a:xfrm>
          <a:off x="329111" y="2349178"/>
          <a:ext cx="4607559" cy="295200"/>
        </a:xfrm>
        <a:prstGeom prst="roundRect">
          <a:avLst/>
        </a:prstGeom>
        <a:solidFill>
          <a:srgbClr val="00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55" tIns="0" rIns="1741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Studium</a:t>
          </a:r>
        </a:p>
      </dsp:txBody>
      <dsp:txXfrm>
        <a:off x="343521" y="2363588"/>
        <a:ext cx="457873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713F-9DDE-4060-838B-2A12719A051E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EAE9-2ACC-4986-8E4D-F82448EED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1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60D2-7C35-4AE9-814F-ACCE0F110DA0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46B1-246A-4793-AD48-E0D04125B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30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7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/>
                  <a:t>Für CB /BL ergeben sich bei Kreditvergabeentscheidung andere Alternativ-/ Vergleichsrenditen:</a:t>
                </a:r>
              </a:p>
              <a:p>
                <a:pPr marL="0" indent="0">
                  <a:buFontTx/>
                  <a:buNone/>
                </a:pPr>
                <a:endParaRPr lang="de-DE" dirty="0"/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b="1" baseline="0" dirty="0"/>
                  <a:t>CBs</a:t>
                </a:r>
                <a:r>
                  <a:rPr lang="de-DE" baseline="0" dirty="0"/>
                  <a:t> dürfen unbegrenzt am Kapitalmarkt investieren. Aufgrund unbegrenzter Investitions- &amp; Diversifikationsvorteile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𝐴𝐼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𝐶𝐵</m:t>
                        </m:r>
                      </m:sub>
                    </m:sSub>
                    <m:r>
                      <a:rPr lang="de-DE" sz="1200" i="1" kern="1200" smtClean="0">
                        <a:solidFill>
                          <a:srgbClr val="003F75"/>
                        </a:solidFill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1" dirty="0" err="1"/>
                  <a:t>Anlagerestr</a:t>
                </a:r>
                <a:r>
                  <a:rPr lang="de-DE" b="1" dirty="0"/>
                  <a:t>.:</a:t>
                </a:r>
                <a:r>
                  <a:rPr lang="de-DE" b="1" baseline="0" dirty="0"/>
                  <a:t> </a:t>
                </a:r>
                <a:r>
                  <a:rPr lang="de-DE" baseline="0" dirty="0"/>
                  <a:t>BLs sind nach </a:t>
                </a:r>
                <a:r>
                  <a:rPr lang="de-DE" baseline="0" dirty="0" err="1"/>
                  <a:t>BspkG</a:t>
                </a:r>
                <a:r>
                  <a:rPr lang="de-DE" baseline="0" dirty="0"/>
                  <a:t> in der Anlage am Kapitalmarkt beschränkt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𝐴𝐼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𝐵𝐿</m:t>
                        </m:r>
                      </m:sub>
                    </m:sSub>
                  </m:oMath>
                </a14:m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wird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hingegen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als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diskrete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Rendite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berechnet</a:t>
                </a:r>
                <a:endParaRPr lang="en-US" sz="1200" i="0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Löst man Kreditvergabebedingung nach r auf, erhält man die </a:t>
                </a:r>
                <a:r>
                  <a:rPr lang="de-DE" b="1" baseline="0" dirty="0"/>
                  <a:t>Indifferenzzinssätze</a:t>
                </a:r>
                <a:r>
                  <a:rPr lang="de-DE" baseline="0" dirty="0"/>
                  <a:t> der beiden Banken, sprich: den </a:t>
                </a:r>
                <a:r>
                  <a:rPr lang="de-DE" b="1" baseline="0" dirty="0"/>
                  <a:t>niedrigsten Kreditzins</a:t>
                </a:r>
                <a:r>
                  <a:rPr lang="de-DE" baseline="0" dirty="0"/>
                  <a:t>, den CB / BL in </a:t>
                </a:r>
                <a:r>
                  <a:rPr lang="de-DE" b="1" baseline="0" dirty="0"/>
                  <a:t>Abhängigkeit von der Ausfallwahrscheinlichkeit </a:t>
                </a:r>
                <a:r>
                  <a:rPr lang="de-DE" baseline="0" dirty="0"/>
                  <a:t>eines potenziellen Kreditnehmers vergeben würde</a:t>
                </a:r>
              </a:p>
              <a:p>
                <a:pPr marL="0" indent="0">
                  <a:buFontTx/>
                  <a:buNone/>
                </a:pPr>
                <a:endParaRPr lang="de-DE" baseline="0" dirty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Da keine Bank Marktmacht hat, sprich </a:t>
                </a:r>
                <a:r>
                  <a:rPr lang="de-DE" baseline="0" dirty="0" err="1"/>
                  <a:t>vollst</a:t>
                </a:r>
                <a:r>
                  <a:rPr lang="de-DE" baseline="0" dirty="0"/>
                  <a:t>. Wettbewerb herrscht, ist </a:t>
                </a:r>
                <a:r>
                  <a:rPr lang="de-DE" baseline="0" dirty="0" err="1"/>
                  <a:t>rmin</a:t>
                </a:r>
                <a:r>
                  <a:rPr lang="de-DE" baseline="0" dirty="0"/>
                  <a:t> der jeweiligen Bank </a:t>
                </a:r>
                <a:r>
                  <a:rPr lang="de-DE" b="1" baseline="0" dirty="0"/>
                  <a:t>= </a:t>
                </a:r>
                <a:r>
                  <a:rPr lang="de-DE" b="1" baseline="0" dirty="0" err="1"/>
                  <a:t>rt</a:t>
                </a:r>
                <a:endParaRPr lang="de-DE" b="1" baseline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/>
                  <a:t>Für CB /BL ergeben sich bei Kreditvergabeentscheidung andere Alternativ-/ Vergleichsrenditen:</a:t>
                </a:r>
              </a:p>
              <a:p>
                <a:pPr marL="0" indent="0">
                  <a:buFontTx/>
                  <a:buNone/>
                </a:pPr>
                <a:endParaRPr lang="de-DE" dirty="0"/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b="1" baseline="0" dirty="0"/>
                  <a:t>CBs</a:t>
                </a:r>
                <a:r>
                  <a:rPr lang="de-DE" baseline="0" dirty="0"/>
                  <a:t> dürfen unbegrenzt am Kapitalmarkt investieren. Aufgrund unbegrenzter Investitions- &amp; Diversifikationsvorteile ist </a:t>
                </a: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𝑟_(𝐴𝐼,𝐶𝐵)</a:t>
                </a:r>
                <a:r>
                  <a:rPr lang="de-DE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=𝑟_𝑀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1" dirty="0" err="1"/>
                  <a:t>Anlagerestr</a:t>
                </a:r>
                <a:r>
                  <a:rPr lang="de-DE" b="1" dirty="0"/>
                  <a:t>.:</a:t>
                </a:r>
                <a:r>
                  <a:rPr lang="de-DE" b="1" baseline="0" dirty="0"/>
                  <a:t> </a:t>
                </a:r>
                <a:r>
                  <a:rPr lang="de-DE" baseline="0" dirty="0"/>
                  <a:t>BLs sind nach </a:t>
                </a:r>
                <a:r>
                  <a:rPr lang="de-DE" baseline="0" dirty="0" err="1"/>
                  <a:t>BspkG</a:t>
                </a:r>
                <a:r>
                  <a:rPr lang="de-DE" baseline="0" dirty="0"/>
                  <a:t> in der Anlage am Kapitalmarkt beschränkt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𝑟_(𝐴𝐼,𝐵𝐿)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wird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hingegen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als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diskrete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Rendite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berechnet</a:t>
                </a:r>
                <a:endParaRPr lang="en-US" sz="1200" i="0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Löst man Kreditvergabebedingung nach r auf, erhält man die </a:t>
                </a:r>
                <a:r>
                  <a:rPr lang="de-DE" b="1" baseline="0" dirty="0"/>
                  <a:t>Indifferenzzinssätze</a:t>
                </a:r>
                <a:r>
                  <a:rPr lang="de-DE" baseline="0" dirty="0"/>
                  <a:t> der beiden Banken, sprich: den </a:t>
                </a:r>
                <a:r>
                  <a:rPr lang="de-DE" b="1" baseline="0" dirty="0"/>
                  <a:t>niedrigsten Kreditzins</a:t>
                </a:r>
                <a:r>
                  <a:rPr lang="de-DE" baseline="0" dirty="0"/>
                  <a:t>, den CB / BL in </a:t>
                </a:r>
                <a:r>
                  <a:rPr lang="de-DE" b="1" baseline="0" dirty="0"/>
                  <a:t>Abhängigkeit von der Ausfallwahrscheinlichkeit </a:t>
                </a:r>
                <a:r>
                  <a:rPr lang="de-DE" baseline="0" dirty="0"/>
                  <a:t>eines potenziellen Kreditnehmers vergeben würde</a:t>
                </a:r>
              </a:p>
              <a:p>
                <a:pPr marL="0" indent="0">
                  <a:buFontTx/>
                  <a:buNone/>
                </a:pPr>
                <a:endParaRPr lang="de-DE" baseline="0" dirty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Da keine Bank Marktmacht hat, sprich </a:t>
                </a:r>
                <a:r>
                  <a:rPr lang="de-DE" baseline="0" dirty="0" err="1"/>
                  <a:t>vollst</a:t>
                </a:r>
                <a:r>
                  <a:rPr lang="de-DE" baseline="0" dirty="0"/>
                  <a:t>. Wettbewerb herrscht, ist </a:t>
                </a:r>
                <a:r>
                  <a:rPr lang="de-DE" baseline="0" dirty="0" err="1"/>
                  <a:t>rmin</a:t>
                </a:r>
                <a:r>
                  <a:rPr lang="de-DE" baseline="0" dirty="0"/>
                  <a:t> der jeweiligen Bank </a:t>
                </a:r>
                <a:r>
                  <a:rPr lang="de-DE" b="1" baseline="0" dirty="0"/>
                  <a:t>= </a:t>
                </a:r>
                <a:r>
                  <a:rPr lang="de-DE" b="1" baseline="0" dirty="0" err="1"/>
                  <a:t>rt</a:t>
                </a:r>
                <a:endParaRPr lang="de-DE" b="1" baseline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3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Hier zu sehen </a:t>
            </a:r>
            <a:r>
              <a:rPr lang="de-DE" b="1" dirty="0"/>
              <a:t>Resultat</a:t>
            </a:r>
            <a:r>
              <a:rPr lang="de-DE" baseline="0" dirty="0"/>
              <a:t> der Simulation: Dynamik der Hauspreise, die sich in den verschiedenen Simulationsszenarien ergibt</a:t>
            </a:r>
          </a:p>
          <a:p>
            <a:pPr marL="171450" indent="-171450">
              <a:buFontTx/>
              <a:buChar char="-"/>
            </a:pPr>
            <a:r>
              <a:rPr lang="de-DE" dirty="0"/>
              <a:t>Jedes der Szenarien zeigt:</a:t>
            </a:r>
            <a:r>
              <a:rPr lang="de-DE" baseline="0" dirty="0"/>
              <a:t> </a:t>
            </a:r>
            <a:r>
              <a:rPr lang="de-DE" dirty="0"/>
              <a:t>Wohnungsmarkt, der auf Interaktionen heterogener Akteure beruht. </a:t>
            </a:r>
          </a:p>
          <a:p>
            <a:pPr marL="171450" indent="-171450">
              <a:buFontTx/>
              <a:buChar char="-"/>
            </a:pPr>
            <a:r>
              <a:rPr lang="de-DE" dirty="0"/>
              <a:t>Jedes</a:t>
            </a:r>
            <a:r>
              <a:rPr lang="de-DE" baseline="0" dirty="0"/>
              <a:t> Szenario verläuft </a:t>
            </a:r>
            <a:r>
              <a:rPr lang="de-DE" b="1" baseline="0" dirty="0"/>
              <a:t>offensichtlich</a:t>
            </a:r>
            <a:r>
              <a:rPr lang="de-DE" b="1" dirty="0"/>
              <a:t> in </a:t>
            </a:r>
            <a:r>
              <a:rPr lang="de-DE" b="1" dirty="0" smtClean="0"/>
              <a:t>Zyklen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8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CB: </a:t>
            </a:r>
            <a:r>
              <a:rPr lang="de-DE" dirty="0"/>
              <a:t>Klarer Zyklusverlauf des Wohnungsmarktes</a:t>
            </a:r>
          </a:p>
          <a:p>
            <a:pPr marL="171450" indent="-171450">
              <a:buFontTx/>
              <a:buChar char="-"/>
            </a:pPr>
            <a:r>
              <a:rPr lang="de-DE" dirty="0"/>
              <a:t>Zyklen:</a:t>
            </a:r>
            <a:r>
              <a:rPr lang="de-DE" baseline="0" dirty="0"/>
              <a:t> deutlich &amp; stark ausgeprägt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Aufschwünge führen zu </a:t>
            </a:r>
            <a:r>
              <a:rPr lang="de-DE" b="1" baseline="0" dirty="0"/>
              <a:t>hohen Hochpunkten </a:t>
            </a:r>
            <a:r>
              <a:rPr lang="de-DE" baseline="0" dirty="0"/>
              <a:t>und in sehr </a:t>
            </a:r>
            <a:r>
              <a:rPr lang="de-DE" b="1" baseline="0" dirty="0"/>
              <a:t>tiefen Rezessionen</a:t>
            </a:r>
          </a:p>
          <a:p>
            <a:pPr marL="171450" indent="-171450">
              <a:buFontTx/>
              <a:buChar char="-"/>
            </a:pPr>
            <a:r>
              <a:rPr lang="de-DE" b="1" baseline="0" dirty="0"/>
              <a:t>Positive</a:t>
            </a:r>
            <a:r>
              <a:rPr lang="de-DE" b="0" baseline="0" dirty="0"/>
              <a:t> Preisentwicklungen </a:t>
            </a:r>
            <a:r>
              <a:rPr lang="de-DE" baseline="0" dirty="0"/>
              <a:t>früherer Perioden beflügeln nicht nur die N von Käufern sondern auch die </a:t>
            </a:r>
            <a:r>
              <a:rPr lang="de-DE" b="1" baseline="0" dirty="0"/>
              <a:t>Kreditvergabe</a:t>
            </a:r>
            <a:r>
              <a:rPr lang="de-DE" baseline="0" dirty="0"/>
              <a:t>, da stark ausgerichtet am </a:t>
            </a:r>
            <a:r>
              <a:rPr lang="de-DE" baseline="0" dirty="0" err="1"/>
              <a:t>Besicherungswert</a:t>
            </a:r>
            <a:endParaRPr lang="de-DE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u="sng" dirty="0">
                <a:sym typeface="Wingdings" panose="05000000000000000000" pitchFamily="2" charset="2"/>
              </a:rPr>
              <a:t>Aufschwüngen</a:t>
            </a:r>
            <a:r>
              <a:rPr lang="de-DE" dirty="0">
                <a:sym typeface="Wingdings" panose="05000000000000000000" pitchFamily="2" charset="2"/>
              </a:rPr>
              <a:t> werden</a:t>
            </a:r>
            <a:r>
              <a:rPr lang="de-DE" baseline="0" dirty="0">
                <a:sym typeface="Wingdings" panose="05000000000000000000" pitchFamily="2" charset="2"/>
              </a:rPr>
              <a:t> Kredite </a:t>
            </a:r>
            <a:r>
              <a:rPr lang="de-DE" b="1" baseline="0" dirty="0">
                <a:sym typeface="Wingdings" panose="05000000000000000000" pitchFamily="2" charset="2"/>
              </a:rPr>
              <a:t>großzügig vergeben</a:t>
            </a:r>
            <a:r>
              <a:rPr lang="de-DE" baseline="0" dirty="0">
                <a:sym typeface="Wingdings" panose="05000000000000000000" pitchFamily="2" charset="2"/>
              </a:rPr>
              <a:t>, was den Aufschwung weiter nach oben treibt.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>
                <a:sym typeface="Wingdings" panose="05000000000000000000" pitchFamily="2" charset="2"/>
              </a:rPr>
              <a:t>In </a:t>
            </a:r>
            <a:r>
              <a:rPr lang="de-DE" u="sng" baseline="0" dirty="0">
                <a:sym typeface="Wingdings" panose="05000000000000000000" pitchFamily="2" charset="2"/>
              </a:rPr>
              <a:t>Abschwüngen</a:t>
            </a:r>
            <a:r>
              <a:rPr lang="de-DE" baseline="0" dirty="0">
                <a:sym typeface="Wingdings" panose="05000000000000000000" pitchFamily="2" charset="2"/>
              </a:rPr>
              <a:t> hingegen, Kreditvergabe limitiert. Daher: Preise werden weiter nach unten gedrückt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>
                <a:sym typeface="Wingdings" panose="05000000000000000000" pitchFamily="2" charset="2"/>
              </a:rPr>
              <a:t>Prozyklische Kreditvergabepolitik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62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BL: </a:t>
            </a:r>
            <a:r>
              <a:rPr lang="de-DE" dirty="0"/>
              <a:t>Klarer Zyklusverlauf des Wohnungsmarktes</a:t>
            </a:r>
          </a:p>
          <a:p>
            <a:pPr marL="171450" indent="-171450">
              <a:buFontTx/>
              <a:buChar char="-"/>
            </a:pPr>
            <a:r>
              <a:rPr lang="de-DE" dirty="0"/>
              <a:t>Zyklen:</a:t>
            </a:r>
            <a:r>
              <a:rPr lang="de-DE" baseline="0" dirty="0"/>
              <a:t> weniger stark ausgeprägt</a:t>
            </a:r>
          </a:p>
          <a:p>
            <a:pPr marL="171450" indent="-171450">
              <a:buFontTx/>
              <a:buChar char="-"/>
            </a:pPr>
            <a:r>
              <a:rPr lang="de-DE" b="0" u="sng" baseline="0" dirty="0"/>
              <a:t>Aufschwünge</a:t>
            </a:r>
            <a:r>
              <a:rPr lang="de-DE" baseline="0" dirty="0"/>
              <a:t> führen insgesamt zu </a:t>
            </a:r>
            <a:r>
              <a:rPr lang="de-DE" b="1" baseline="0" dirty="0"/>
              <a:t>niedrigeren Hochpunkten </a:t>
            </a:r>
            <a:r>
              <a:rPr lang="de-DE" baseline="0" dirty="0"/>
              <a:t>und </a:t>
            </a:r>
            <a:r>
              <a:rPr lang="de-DE" b="1" baseline="0" dirty="0"/>
              <a:t>weniger tiefen Rezessionen</a:t>
            </a:r>
            <a:r>
              <a:rPr lang="de-DE" baseline="0" dirty="0"/>
              <a:t>. Ausnahme: ganz am Anfang, erstes Hoch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Kürzere Zyklen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Kürzeres Verharren in Boom- / Rezessionsphasen </a:t>
            </a:r>
            <a:r>
              <a:rPr lang="de-DE" baseline="0" dirty="0">
                <a:sym typeface="Wingdings" panose="05000000000000000000" pitchFamily="2" charset="2"/>
              </a:rPr>
              <a:t> </a:t>
            </a:r>
            <a:r>
              <a:rPr lang="de-DE" b="1" baseline="0" dirty="0">
                <a:sym typeface="Wingdings" panose="05000000000000000000" pitchFamily="2" charset="2"/>
              </a:rPr>
              <a:t>schnellere Marktreaktivierung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>
                <a:sym typeface="Wingdings" panose="05000000000000000000" pitchFamily="2" charset="2"/>
              </a:rPr>
              <a:t>Kreditvergabepolitik an Kundeninfos ausgerichtet, </a:t>
            </a:r>
            <a:r>
              <a:rPr lang="de-DE" b="1" baseline="0" dirty="0">
                <a:sym typeface="Wingdings" panose="05000000000000000000" pitchFamily="2" charset="2"/>
              </a:rPr>
              <a:t>unabhängig</a:t>
            </a:r>
            <a:r>
              <a:rPr lang="de-DE" baseline="0" dirty="0">
                <a:sym typeface="Wingdings" panose="05000000000000000000" pitchFamily="2" charset="2"/>
              </a:rPr>
              <a:t> von vergangen Marktwerten der finanzierten Immos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1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CB &amp; BL: </a:t>
            </a:r>
            <a:r>
              <a:rPr lang="de-DE" dirty="0"/>
              <a:t>Auch hier: Klarer Zyklusverlauf des Wohnungsmarktes</a:t>
            </a:r>
          </a:p>
          <a:p>
            <a:pPr marL="171450" indent="-171450">
              <a:buFontTx/>
              <a:buChar char="-"/>
            </a:pPr>
            <a:r>
              <a:rPr lang="de-DE" dirty="0"/>
              <a:t>Zyklen:</a:t>
            </a:r>
            <a:r>
              <a:rPr lang="de-DE" baseline="0" dirty="0"/>
              <a:t> am wenigsten stark </a:t>
            </a:r>
            <a:r>
              <a:rPr lang="de-DE" baseline="0" dirty="0" smtClean="0"/>
              <a:t>ausgeprägt</a:t>
            </a:r>
            <a:endParaRPr lang="de-DE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ym typeface="Wingdings" panose="05000000000000000000" pitchFamily="2" charset="2"/>
              </a:rPr>
              <a:t> Kreditvergabepolitik: Mischung</a:t>
            </a:r>
            <a:r>
              <a:rPr lang="de-DE" baseline="0" dirty="0">
                <a:sym typeface="Wingdings" panose="05000000000000000000" pitchFamily="2" charset="2"/>
              </a:rPr>
              <a:t> aus CBs &amp; BLs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4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Warum ergeben sich die eben</a:t>
            </a:r>
            <a:r>
              <a:rPr lang="de-DE" baseline="0" dirty="0"/>
              <a:t> erläuterten </a:t>
            </a:r>
            <a:r>
              <a:rPr lang="de-DE" dirty="0" err="1"/>
              <a:t>Szenarioergebnisse</a:t>
            </a:r>
            <a:r>
              <a:rPr lang="de-DE" dirty="0"/>
              <a:t>? </a:t>
            </a:r>
            <a:r>
              <a:rPr lang="de-DE" dirty="0">
                <a:sym typeface="Wingdings" panose="05000000000000000000" pitchFamily="2" charset="2"/>
              </a:rPr>
              <a:t> Graphische Erläuterung</a:t>
            </a:r>
            <a:r>
              <a:rPr lang="de-DE" baseline="0" dirty="0">
                <a:sym typeface="Wingdings" panose="05000000000000000000" pitchFamily="2" charset="2"/>
              </a:rPr>
              <a:t> der Hintergründe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Hier zu sehen: Kreditvergabe der beiden</a:t>
            </a:r>
            <a:r>
              <a:rPr lang="de-DE" baseline="0" dirty="0"/>
              <a:t> Banken im </a:t>
            </a:r>
            <a:r>
              <a:rPr lang="de-DE" baseline="0" dirty="0" err="1"/>
              <a:t>Zsh</a:t>
            </a:r>
            <a:r>
              <a:rPr lang="de-DE" baseline="0" dirty="0"/>
              <a:t>. mit Preiszyklus des Marktes</a:t>
            </a:r>
          </a:p>
          <a:p>
            <a:pPr marL="171450" indent="-171450">
              <a:buFontTx/>
              <a:buChar char="-"/>
            </a:pPr>
            <a:r>
              <a:rPr lang="de-DE" b="0" u="sng" baseline="0" dirty="0"/>
              <a:t>CBs: </a:t>
            </a:r>
            <a:r>
              <a:rPr lang="de-DE" baseline="0" dirty="0"/>
              <a:t>schränken bei stark negativen Preisentwicklungen Kreditvergabe ein und drücken damit den Markt weiter nach unten</a:t>
            </a:r>
          </a:p>
          <a:p>
            <a:pPr marL="171450" indent="-171450">
              <a:buFontTx/>
              <a:buChar char="-"/>
            </a:pPr>
            <a:r>
              <a:rPr lang="de-DE" b="0" u="sng" baseline="0" dirty="0"/>
              <a:t>BLs: </a:t>
            </a:r>
            <a:r>
              <a:rPr lang="de-DE" baseline="0" dirty="0"/>
              <a:t>vergeben Kredite nach endogen erworbenen Infos aus </a:t>
            </a:r>
            <a:r>
              <a:rPr lang="de-DE" baseline="0" dirty="0" err="1"/>
              <a:t>Relationship</a:t>
            </a:r>
            <a:r>
              <a:rPr lang="de-DE" baseline="0" dirty="0"/>
              <a:t> </a:t>
            </a:r>
            <a:r>
              <a:rPr lang="de-DE" baseline="0" dirty="0" err="1"/>
              <a:t>Lending</a:t>
            </a:r>
            <a:r>
              <a:rPr lang="de-DE" baseline="0" dirty="0"/>
              <a:t>. Dementsprechend werden auch dann Kredite vergeben, wenn Markterwartungen negativ sind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Folge: </a:t>
            </a:r>
            <a:r>
              <a:rPr lang="de-DE" b="1" baseline="0" dirty="0"/>
              <a:t>BLs stoppen den Abwärtstrend </a:t>
            </a:r>
            <a:r>
              <a:rPr lang="de-DE" baseline="0" dirty="0"/>
              <a:t>und leiten Trendwende ein</a:t>
            </a:r>
          </a:p>
          <a:p>
            <a:pPr marL="171450" indent="-171450">
              <a:buFontTx/>
              <a:buChar char="-"/>
            </a:pPr>
            <a:r>
              <a:rPr lang="de-DE" b="0" u="sng" baseline="0" dirty="0"/>
              <a:t>CBs</a:t>
            </a:r>
            <a:r>
              <a:rPr lang="de-DE" baseline="0" dirty="0"/>
              <a:t>: nehmen den durch BLs herbeigeführten Anstieg der Preise wahr &amp; steigen wieder in Kreditvergabe ein, vergeben in sehr hohem Umfang &amp; </a:t>
            </a:r>
            <a:r>
              <a:rPr lang="de-DE" b="1" baseline="0" dirty="0"/>
              <a:t>verstärken</a:t>
            </a:r>
            <a:r>
              <a:rPr lang="de-DE" baseline="0" dirty="0"/>
              <a:t> damit den </a:t>
            </a:r>
            <a:r>
              <a:rPr lang="de-DE" b="1" baseline="0" dirty="0"/>
              <a:t>durch BLs induzierten Aufschwung</a:t>
            </a:r>
          </a:p>
          <a:p>
            <a:pPr marL="171450" indent="-171450">
              <a:buFontTx/>
              <a:buChar char="-"/>
            </a:pPr>
            <a:r>
              <a:rPr lang="de-DE" u="sng" baseline="0" dirty="0"/>
              <a:t>BLs: </a:t>
            </a:r>
            <a:r>
              <a:rPr lang="de-DE" baseline="0" dirty="0"/>
              <a:t>Auch im Aufschwung fokussiert auf Kundeninfos &amp; vergeben deshalb nur dann, wenn alle Voraussetzungen erfüllt sind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Kunden: positive Zeitpräferenz für </a:t>
            </a:r>
            <a:r>
              <a:rPr lang="de-DE" baseline="0" dirty="0" err="1"/>
              <a:t>Immoinvestition</a:t>
            </a:r>
            <a:r>
              <a:rPr lang="de-DE" baseline="0" dirty="0"/>
              <a:t> &amp; entscheiden sich deshalb immer für CBs, wenn sie von denen Kredite bekommen</a:t>
            </a:r>
          </a:p>
          <a:p>
            <a:pPr marL="171450" indent="-171450">
              <a:buFontTx/>
              <a:buChar char="-"/>
            </a:pPr>
            <a:r>
              <a:rPr lang="de-DE" u="sng" baseline="0" dirty="0"/>
              <a:t>Folge</a:t>
            </a:r>
            <a:r>
              <a:rPr lang="de-DE" baseline="0" dirty="0"/>
              <a:t>: In Phasen vorhergehenden </a:t>
            </a:r>
            <a:r>
              <a:rPr lang="de-DE" b="1" baseline="0" dirty="0"/>
              <a:t>Abschwungs</a:t>
            </a:r>
            <a:r>
              <a:rPr lang="de-DE" baseline="0" dirty="0"/>
              <a:t> sind </a:t>
            </a:r>
            <a:r>
              <a:rPr lang="de-DE" b="1" baseline="0" dirty="0"/>
              <a:t>BLs mehr am Markt vertreten</a:t>
            </a:r>
            <a:r>
              <a:rPr lang="de-DE" baseline="0" dirty="0"/>
              <a:t>, da CBs dann Kreditvergabe einstellen. In vorhergehendem </a:t>
            </a:r>
            <a:r>
              <a:rPr lang="de-DE" b="1" baseline="0" dirty="0"/>
              <a:t>Aufschwung</a:t>
            </a:r>
            <a:r>
              <a:rPr lang="de-DE" baseline="0" dirty="0"/>
              <a:t> </a:t>
            </a:r>
            <a:r>
              <a:rPr lang="de-DE" b="1" baseline="0" dirty="0"/>
              <a:t>dominieren stattdessen CBs</a:t>
            </a:r>
            <a:r>
              <a:rPr lang="de-DE" baseline="0" dirty="0"/>
              <a:t> den Markt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61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Zusammenfassung Ergebnisse</a:t>
            </a:r>
          </a:p>
          <a:p>
            <a:pPr marL="171450" indent="-171450">
              <a:buFontTx/>
              <a:buChar char="-"/>
            </a:pPr>
            <a:r>
              <a:rPr lang="de-DE" u="sng" dirty="0"/>
              <a:t>CBs:</a:t>
            </a:r>
            <a:r>
              <a:rPr lang="de-DE" u="sng" baseline="0" dirty="0"/>
              <a:t> </a:t>
            </a:r>
            <a:r>
              <a:rPr lang="de-DE" b="0" baseline="0" dirty="0" smtClean="0"/>
              <a:t>enge Verknüpfung </a:t>
            </a:r>
            <a:r>
              <a:rPr lang="de-DE" b="0" baseline="0" dirty="0"/>
              <a:t>mit anderen </a:t>
            </a:r>
            <a:r>
              <a:rPr lang="de-DE" b="0" baseline="0" dirty="0" smtClean="0"/>
              <a:t>Wirtschaftssektoren. Deshalb enorme </a:t>
            </a:r>
            <a:r>
              <a:rPr lang="de-DE" b="0" baseline="0" dirty="0"/>
              <a:t>Risiken für die gesamte Wirtschaft &amp; </a:t>
            </a:r>
            <a:r>
              <a:rPr lang="de-DE" b="0" baseline="0" dirty="0" smtClean="0"/>
              <a:t>Gesellschaft</a:t>
            </a:r>
            <a:endParaRPr lang="de-DE" b="0" baseline="0" dirty="0"/>
          </a:p>
          <a:p>
            <a:pPr marL="171450" indent="-171450">
              <a:buFontTx/>
              <a:buChar char="-"/>
            </a:pPr>
            <a:r>
              <a:rPr lang="de-DE" u="sng" baseline="0" dirty="0"/>
              <a:t>BLs: </a:t>
            </a:r>
            <a:r>
              <a:rPr lang="de-DE" baseline="0" dirty="0" smtClean="0"/>
              <a:t>Dadurch </a:t>
            </a:r>
            <a:r>
              <a:rPr lang="de-DE" baseline="0" dirty="0"/>
              <a:t>glätten sie </a:t>
            </a:r>
            <a:r>
              <a:rPr lang="de-DE" baseline="0" dirty="0" err="1"/>
              <a:t>Immozyklen</a:t>
            </a:r>
            <a:r>
              <a:rPr lang="de-DE" baseline="0" dirty="0"/>
              <a:t> &amp; agieren als Stabilisatoren </a:t>
            </a:r>
          </a:p>
          <a:p>
            <a:pPr marL="0" indent="0">
              <a:buFontTx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>
                <a:sym typeface="Wingdings" panose="05000000000000000000" pitchFamily="2" charset="2"/>
              </a:rPr>
              <a:t>Dies spricht eindeutig für eine </a:t>
            </a:r>
            <a:r>
              <a:rPr lang="de-DE" b="1" baseline="0" dirty="0">
                <a:sym typeface="Wingdings" panose="05000000000000000000" pitchFamily="2" charset="2"/>
              </a:rPr>
              <a:t>Diversifikation</a:t>
            </a:r>
            <a:r>
              <a:rPr lang="de-DE" baseline="0" dirty="0">
                <a:sym typeface="Wingdings" panose="05000000000000000000" pitchFamily="2" charset="2"/>
              </a:rPr>
              <a:t> von Institutionen am Kapitalmarkt &amp; bei der Vergabe von Wohnbaukrediten!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836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310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Basismodell: Immos vollkommen</a:t>
                </a:r>
                <a:r>
                  <a:rPr lang="de-DE" baseline="0" dirty="0"/>
                  <a:t> FK finanziert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u="sng" baseline="0" dirty="0"/>
                  <a:t>Modellerweiterung</a:t>
                </a:r>
                <a:r>
                  <a:rPr lang="de-DE" baseline="0" dirty="0"/>
                  <a:t>: CBs erlegen EK-Anforderung </a:t>
                </a:r>
                <a:r>
                  <a:rPr lang="de-DE" baseline="0" dirty="0" smtClean="0"/>
                  <a:t>auf</a:t>
                </a:r>
                <a:endParaRPr lang="de-DE" sz="1200" kern="1200" dirty="0">
                  <a:solidFill>
                    <a:schemeClr val="tx1"/>
                  </a:solidFill>
                  <a:effectLst/>
                  <a:ea typeface="+mn-ea"/>
                  <a:cs typeface="+mn-cs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sz="1200" kern="120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Kunden</a:t>
                </a:r>
                <a:r>
                  <a:rPr lang="de-DE" sz="1200" kern="120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, die</a:t>
                </a: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die EK-Anforderung nicht erfüllen, wird der </a:t>
                </a:r>
                <a:r>
                  <a:rPr lang="de-DE" sz="1200" b="1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Kredit verweigert</a:t>
                </a: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  <a:sym typeface="Wingdings" panose="05000000000000000000" pitchFamily="2" charset="2"/>
                  </a:rPr>
                  <a:t>Schlechtere Kunden </a:t>
                </a:r>
                <a:r>
                  <a:rPr lang="de-DE" sz="1200" kern="1200" baseline="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  <a:sym typeface="Wingdings" panose="05000000000000000000" pitchFamily="2" charset="2"/>
                  </a:rPr>
                  <a:t>(höhere </a:t>
                </a:r>
                <a:r>
                  <a:rPr lang="de-DE" sz="1200" kern="1200" baseline="0" dirty="0" err="1">
                    <a:solidFill>
                      <a:schemeClr val="tx1"/>
                    </a:solidFill>
                    <a:effectLst/>
                    <a:ea typeface="+mn-ea"/>
                    <a:cs typeface="+mn-cs"/>
                    <a:sym typeface="Wingdings" panose="05000000000000000000" pitchFamily="2" charset="2"/>
                  </a:rPr>
                  <a:t>Ausfallwahrsch</a:t>
                </a:r>
                <a:r>
                  <a:rPr lang="de-DE" sz="1200" kern="1200" baseline="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  <a:sym typeface="Wingdings" panose="05000000000000000000" pitchFamily="2" charset="2"/>
                  </a:rPr>
                  <a:t>.) </a:t>
                </a: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  <a:sym typeface="Wingdings" panose="05000000000000000000" pitchFamily="2" charset="2"/>
                  </a:rPr>
                  <a:t>können den Markt nicht betreten &amp; kein Wohneigentum erwerben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sz="1200" u="sng" kern="120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BLs:</a:t>
                </a:r>
                <a:r>
                  <a:rPr lang="de-DE" sz="1200" u="sng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</a:t>
                </a: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limitieren nicht nach EK-Anforderung. Grund: EK durch Sparraten während Ansparphase gedeckt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Deshalb keine Limitierung bei Kreditvergabe gem. EK-Anforderung der CBs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sz="1200" u="sng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BLs</a:t>
                </a:r>
                <a:r>
                  <a:rPr lang="de-DE" sz="12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checken aber weiterhin, ob guter oder schlechter </a:t>
                </a:r>
                <a:r>
                  <a:rPr lang="de-DE" sz="1200" kern="1200" baseline="0" dirty="0" smtClean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Kunde</a:t>
                </a:r>
                <a:endParaRPr lang="de-DE" sz="1200" kern="1200" dirty="0">
                  <a:solidFill>
                    <a:schemeClr val="tx1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/>
                  <a:t>Für CB /BL ergeben sich bei Kreditvergabeentscheidung andere Alternativ-/ Vergleichsrenditen:</a:t>
                </a:r>
              </a:p>
              <a:p>
                <a:pPr marL="0" indent="0">
                  <a:buFontTx/>
                  <a:buNone/>
                </a:pPr>
                <a:endParaRPr lang="de-DE" dirty="0"/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b="1" baseline="0" dirty="0"/>
                  <a:t>CBs</a:t>
                </a:r>
                <a:r>
                  <a:rPr lang="de-DE" baseline="0" dirty="0"/>
                  <a:t> dürfen unbegrenzt am Kapitalmarkt investieren. Aufgrund unbegrenzter Investitions- &amp; Diversifikationsvorteile ist </a:t>
                </a: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𝑟_(𝐴𝐼,𝐶𝐵)</a:t>
                </a:r>
                <a:r>
                  <a:rPr lang="de-DE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=𝑟_𝑀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1" dirty="0" err="1"/>
                  <a:t>Anlagerestr</a:t>
                </a:r>
                <a:r>
                  <a:rPr lang="de-DE" b="1" dirty="0"/>
                  <a:t>.:</a:t>
                </a:r>
                <a:r>
                  <a:rPr lang="de-DE" b="1" baseline="0" dirty="0"/>
                  <a:t> </a:t>
                </a:r>
                <a:r>
                  <a:rPr lang="de-DE" baseline="0" dirty="0"/>
                  <a:t>BLs sind nach </a:t>
                </a:r>
                <a:r>
                  <a:rPr lang="de-DE" baseline="0" dirty="0" err="1"/>
                  <a:t>BspkG</a:t>
                </a:r>
                <a:r>
                  <a:rPr lang="de-DE" baseline="0" dirty="0"/>
                  <a:t> in der Anlage am Kapitalmarkt beschränkt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𝑟_(𝐴𝐼,𝐵𝐿)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wird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hingegen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als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diskrete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Rendite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berechnet</a:t>
                </a:r>
                <a:endParaRPr lang="en-US" sz="1200" i="0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Löst man Kreditvergabebedingung nach r auf, erhält man die </a:t>
                </a:r>
                <a:r>
                  <a:rPr lang="de-DE" b="1" baseline="0" dirty="0"/>
                  <a:t>Indifferenzzinssätze</a:t>
                </a:r>
                <a:r>
                  <a:rPr lang="de-DE" baseline="0" dirty="0"/>
                  <a:t> der beiden Banken, sprich: den </a:t>
                </a:r>
                <a:r>
                  <a:rPr lang="de-DE" b="1" baseline="0" dirty="0"/>
                  <a:t>niedrigsten Kreditzins</a:t>
                </a:r>
                <a:r>
                  <a:rPr lang="de-DE" baseline="0" dirty="0"/>
                  <a:t>, den CB / BL in </a:t>
                </a:r>
                <a:r>
                  <a:rPr lang="de-DE" b="1" baseline="0" dirty="0"/>
                  <a:t>Abhängigkeit von der Ausfallwahrscheinlichkeit </a:t>
                </a:r>
                <a:r>
                  <a:rPr lang="de-DE" baseline="0" dirty="0"/>
                  <a:t>eines potenziellen Kreditnehmers vergeben würde</a:t>
                </a:r>
              </a:p>
              <a:p>
                <a:pPr marL="0" indent="0">
                  <a:buFontTx/>
                  <a:buNone/>
                </a:pPr>
                <a:endParaRPr lang="de-DE" baseline="0" dirty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Da keine Bank Marktmacht hat, sprich </a:t>
                </a:r>
                <a:r>
                  <a:rPr lang="de-DE" baseline="0" dirty="0" err="1"/>
                  <a:t>vollst</a:t>
                </a:r>
                <a:r>
                  <a:rPr lang="de-DE" baseline="0" dirty="0"/>
                  <a:t>. Wettbewerb herrscht, ist </a:t>
                </a:r>
                <a:r>
                  <a:rPr lang="de-DE" baseline="0" dirty="0" err="1"/>
                  <a:t>rmin</a:t>
                </a:r>
                <a:r>
                  <a:rPr lang="de-DE" baseline="0" dirty="0"/>
                  <a:t> der jeweiligen Bank </a:t>
                </a:r>
                <a:r>
                  <a:rPr lang="de-DE" b="1" baseline="0" dirty="0"/>
                  <a:t>= </a:t>
                </a:r>
                <a:r>
                  <a:rPr lang="de-DE" b="1" baseline="0" dirty="0" err="1"/>
                  <a:t>rt</a:t>
                </a:r>
                <a:endParaRPr lang="de-DE" b="1" baseline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88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931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u="sng" baseline="0" dirty="0" smtClean="0"/>
              <a:t>CBs</a:t>
            </a:r>
            <a:r>
              <a:rPr lang="de-DE" u="sng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Zyklen werden stabiler, weniger &amp; vor allem weniger starke Ausbrüche nach oben &amp; unten</a:t>
            </a:r>
          </a:p>
          <a:p>
            <a:pPr marL="0" indent="0">
              <a:buFontTx/>
              <a:buNone/>
            </a:pPr>
            <a:r>
              <a:rPr lang="de-DE" u="sng" baseline="0" dirty="0"/>
              <a:t>BLs: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Bleiben im individuellen Szenario davon unberührt, da sie nicht explizit auf EK prüfen. Stattdessen prüfen sie, ob Sparraten erbracht wurden und demnach ob guter oder schlechter Kunde</a:t>
            </a:r>
          </a:p>
          <a:p>
            <a:pPr marL="0" indent="0">
              <a:buFontTx/>
              <a:buNone/>
            </a:pPr>
            <a:r>
              <a:rPr lang="de-DE" u="sng" baseline="0" dirty="0"/>
              <a:t>CBs &amp; BLs:</a:t>
            </a:r>
          </a:p>
          <a:p>
            <a:pPr marL="0" indent="0">
              <a:buFontTx/>
              <a:buNone/>
            </a:pPr>
            <a:r>
              <a:rPr lang="de-DE" baseline="0" dirty="0"/>
              <a:t>- Insgesamt </a:t>
            </a:r>
            <a:r>
              <a:rPr lang="de-DE" baseline="0" dirty="0" err="1"/>
              <a:t>geglättetere</a:t>
            </a:r>
            <a:r>
              <a:rPr lang="de-DE" baseline="0" dirty="0"/>
              <a:t> Zyklen. Markt sehr stabil, am wenigsten und am wenigsten ausgeprägte Ausbrüche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5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Fassen</a:t>
            </a:r>
            <a:r>
              <a:rPr lang="de-DE" baseline="0" dirty="0"/>
              <a:t> wir Ergebnisse zusammen: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EK-Anforderung herkömmlicher Banken </a:t>
            </a:r>
            <a:r>
              <a:rPr lang="de-DE" b="1" dirty="0"/>
              <a:t>stabilisiert den </a:t>
            </a:r>
            <a:r>
              <a:rPr lang="de-DE" b="1" dirty="0" smtClean="0"/>
              <a:t>Markt.</a:t>
            </a:r>
            <a:r>
              <a:rPr lang="de-DE" b="1" baseline="0" dirty="0" smtClean="0"/>
              <a:t> </a:t>
            </a:r>
            <a:r>
              <a:rPr lang="de-DE" dirty="0" smtClean="0"/>
              <a:t>Aber</a:t>
            </a:r>
            <a:r>
              <a:rPr lang="de-DE" dirty="0"/>
              <a:t>: </a:t>
            </a:r>
            <a:r>
              <a:rPr lang="de-DE" b="1" baseline="0" dirty="0"/>
              <a:t>weiterhin </a:t>
            </a:r>
            <a:r>
              <a:rPr lang="de-DE" b="1" dirty="0"/>
              <a:t>prozyklische </a:t>
            </a:r>
            <a:r>
              <a:rPr lang="de-DE" dirty="0"/>
              <a:t>Kreditvergabe der CBs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BLs</a:t>
            </a:r>
            <a:r>
              <a:rPr lang="de-DE" baseline="0" dirty="0"/>
              <a:t> wirken dem weiterhin </a:t>
            </a:r>
            <a:r>
              <a:rPr lang="de-DE" b="1" baseline="0" dirty="0"/>
              <a:t>stabilisierend</a:t>
            </a:r>
            <a:r>
              <a:rPr lang="de-DE" baseline="0" dirty="0"/>
              <a:t> entgegen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Neue Kundenausrichtung. Grund: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solidFill>
                  <a:srgbClr val="003F75"/>
                </a:solidFill>
              </a:rPr>
              <a:t>EK-Anforderung der CBs ist Kreditbeschränkung. Kunden</a:t>
            </a:r>
            <a:r>
              <a:rPr lang="de-DE" baseline="0" dirty="0">
                <a:solidFill>
                  <a:srgbClr val="003F75"/>
                </a:solidFill>
              </a:rPr>
              <a:t> mit keinem / zu niedrigem EK bekommen keine Kredite, werden abgelehnt von CBs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>
                <a:solidFill>
                  <a:srgbClr val="003F75"/>
                </a:solidFill>
              </a:rPr>
              <a:t>BLs haben </a:t>
            </a:r>
            <a:r>
              <a:rPr lang="de-DE" b="1" baseline="0" dirty="0">
                <a:solidFill>
                  <a:srgbClr val="003F75"/>
                </a:solidFill>
              </a:rPr>
              <a:t>doppelt stabilisierende </a:t>
            </a:r>
            <a:r>
              <a:rPr lang="de-DE" baseline="0" dirty="0">
                <a:solidFill>
                  <a:srgbClr val="003F75"/>
                </a:solidFill>
              </a:rPr>
              <a:t>Wirkung: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>
                <a:solidFill>
                  <a:srgbClr val="003F75"/>
                </a:solidFill>
              </a:rPr>
              <a:t>Sie glätten Zyklen aufgrund zyklischer Kreditvergabe von CBs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>
                <a:solidFill>
                  <a:srgbClr val="003F75"/>
                </a:solidFill>
              </a:rPr>
              <a:t>Sie vergeben unabhängig von initialem EK Kredite</a:t>
            </a:r>
            <a:r>
              <a:rPr lang="de-DE" baseline="0" dirty="0">
                <a:solidFill>
                  <a:schemeClr val="tx1"/>
                </a:solidFill>
              </a:rPr>
              <a:t> &amp; erweitern damit den Zugang zu EK für den Immobilienerwerb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727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3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87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7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86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Sind</a:t>
            </a:r>
            <a:r>
              <a:rPr lang="de-DE" baseline="0" dirty="0"/>
              <a:t> Bausparkassen durch ihre speziellen Charakteristika in der Lage, </a:t>
            </a:r>
            <a:r>
              <a:rPr lang="de-DE" dirty="0">
                <a:solidFill>
                  <a:srgbClr val="003F75"/>
                </a:solidFill>
                <a:latin typeface="Arial"/>
                <a:cs typeface="Arial"/>
                <a:sym typeface="Wingdings" panose="05000000000000000000" pitchFamily="2" charset="2"/>
              </a:rPr>
              <a:t>Immobilienmarktzyklen zu </a:t>
            </a:r>
            <a:r>
              <a:rPr lang="de-DE" b="1" dirty="0">
                <a:solidFill>
                  <a:srgbClr val="003F75"/>
                </a:solidFill>
                <a:latin typeface="Arial"/>
                <a:cs typeface="Arial"/>
                <a:sym typeface="Wingdings" panose="05000000000000000000" pitchFamily="2" charset="2"/>
              </a:rPr>
              <a:t>glätten</a:t>
            </a:r>
            <a:r>
              <a:rPr lang="de-DE" dirty="0">
                <a:solidFill>
                  <a:srgbClr val="003F75"/>
                </a:solidFill>
                <a:latin typeface="Arial"/>
                <a:cs typeface="Arial"/>
                <a:sym typeface="Wingdings" panose="05000000000000000000" pitchFamily="2" charset="2"/>
              </a:rPr>
              <a:t> und den Markt als gesamtes zu </a:t>
            </a:r>
            <a:r>
              <a:rPr lang="de-DE" b="1" dirty="0">
                <a:solidFill>
                  <a:srgbClr val="003F75"/>
                </a:solidFill>
                <a:latin typeface="Arial"/>
                <a:cs typeface="Arial"/>
                <a:sym typeface="Wingdings" panose="05000000000000000000" pitchFamily="2" charset="2"/>
              </a:rPr>
              <a:t>stabilisieren</a:t>
            </a:r>
            <a:r>
              <a:rPr lang="de-DE" dirty="0">
                <a:solidFill>
                  <a:srgbClr val="003F75"/>
                </a:solidFill>
                <a:latin typeface="Arial"/>
                <a:cs typeface="Arial"/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Methode:</a:t>
            </a:r>
            <a:r>
              <a:rPr lang="de-DE" b="1" baseline="0" dirty="0"/>
              <a:t> </a:t>
            </a:r>
          </a:p>
          <a:p>
            <a:r>
              <a:rPr lang="de-DE" dirty="0"/>
              <a:t>Heterogenes</a:t>
            </a:r>
            <a:r>
              <a:rPr lang="de-DE" baseline="0" dirty="0"/>
              <a:t> Agentenmodell</a:t>
            </a:r>
          </a:p>
          <a:p>
            <a:r>
              <a:rPr lang="de-DE" baseline="0" dirty="0"/>
              <a:t>Heterogenität des Marktes &amp; der interagierenden Agenten</a:t>
            </a:r>
          </a:p>
          <a:p>
            <a:endParaRPr lang="de-DE" baseline="0" dirty="0"/>
          </a:p>
          <a:p>
            <a:r>
              <a:rPr lang="de-DE" b="1" baseline="0" dirty="0"/>
              <a:t>Hintergrund</a:t>
            </a:r>
            <a:r>
              <a:rPr lang="de-DE" baseline="0" dirty="0"/>
              <a:t>, was ist agentenbasierte Modellierung:</a:t>
            </a:r>
          </a:p>
          <a:p>
            <a:r>
              <a:rPr lang="de-DE" b="1" baseline="0" dirty="0"/>
              <a:t>Mathematische, modelltheoretische Charakterisierung </a:t>
            </a:r>
            <a:r>
              <a:rPr lang="de-DE" baseline="0" dirty="0"/>
              <a:t>der Handlungs- &amp; Entscheidungsstränge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0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Für</a:t>
            </a:r>
            <a:r>
              <a:rPr lang="de-DE" baseline="0" dirty="0"/>
              <a:t> </a:t>
            </a:r>
            <a:r>
              <a:rPr lang="de-DE" baseline="0" dirty="0" err="1"/>
              <a:t>Diff</a:t>
            </a:r>
            <a:r>
              <a:rPr lang="de-DE" baseline="0" dirty="0"/>
              <a:t> </a:t>
            </a:r>
            <a:r>
              <a:rPr lang="de-DE" baseline="0" dirty="0" err="1"/>
              <a:t>zw</a:t>
            </a:r>
            <a:r>
              <a:rPr lang="de-DE" baseline="0" dirty="0"/>
              <a:t> </a:t>
            </a:r>
            <a:r>
              <a:rPr lang="de-DE" baseline="0" dirty="0" err="1"/>
              <a:t>Bspk</a:t>
            </a:r>
            <a:r>
              <a:rPr lang="de-DE" baseline="0" dirty="0"/>
              <a:t>. &amp; Bank haben wir 3 </a:t>
            </a:r>
            <a:r>
              <a:rPr lang="de-DE" baseline="0" dirty="0" err="1"/>
              <a:t>charakterist</a:t>
            </a:r>
            <a:r>
              <a:rPr lang="de-DE" baseline="0" dirty="0"/>
              <a:t>. Merkmale herangezogen:</a:t>
            </a:r>
            <a:endParaRPr lang="de-DE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dirty="0"/>
              <a:t>Anlagerestriktionen</a:t>
            </a:r>
            <a:r>
              <a:rPr lang="de-DE" baseline="0" dirty="0"/>
              <a:t> am Kapitalmarkt: </a:t>
            </a:r>
            <a:r>
              <a:rPr lang="de-DE" baseline="0" dirty="0" err="1"/>
              <a:t>Bspk</a:t>
            </a:r>
            <a:r>
              <a:rPr lang="de-DE" baseline="0" dirty="0"/>
              <a:t>. Dürfen </a:t>
            </a:r>
            <a:r>
              <a:rPr lang="de-DE" baseline="0" dirty="0" err="1"/>
              <a:t>max</a:t>
            </a:r>
            <a:r>
              <a:rPr lang="de-DE" baseline="0" dirty="0"/>
              <a:t> 5% der Zuteilungsmasse in Aktien investieren. Normale Banken hingegen haben volles Anlageuniversum zur Erzielung von Renditen </a:t>
            </a:r>
            <a:r>
              <a:rPr lang="de-DE" baseline="0" dirty="0">
                <a:sym typeface="Wingdings" panose="05000000000000000000" pitchFamily="2" charset="2"/>
              </a:rPr>
              <a:t> Es sind mehr &amp; v.a. </a:t>
            </a:r>
            <a:r>
              <a:rPr lang="de-DE" baseline="0" dirty="0" err="1">
                <a:sym typeface="Wingdings" panose="05000000000000000000" pitchFamily="2" charset="2"/>
              </a:rPr>
              <a:t>ertragsversprechendere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Möglk</a:t>
            </a:r>
            <a:r>
              <a:rPr lang="de-DE" baseline="0" dirty="0">
                <a:sym typeface="Wingdings" panose="05000000000000000000" pitchFamily="2" charset="2"/>
              </a:rPr>
              <a:t>. Erträge zu erwirtschaften vorhanden als für </a:t>
            </a:r>
            <a:r>
              <a:rPr lang="de-DE" baseline="0" dirty="0" err="1">
                <a:sym typeface="Wingdings" panose="05000000000000000000" pitchFamily="2" charset="2"/>
              </a:rPr>
              <a:t>Bspk</a:t>
            </a:r>
            <a:r>
              <a:rPr lang="de-DE" baseline="0" dirty="0">
                <a:sym typeface="Wingdings" panose="05000000000000000000" pitchFamily="2" charset="2"/>
              </a:rPr>
              <a:t>. </a:t>
            </a:r>
            <a:r>
              <a:rPr lang="de-DE" baseline="0" dirty="0"/>
              <a:t>Folglich ist die Kreditvergabe schneller lohnenswert für </a:t>
            </a:r>
            <a:r>
              <a:rPr lang="de-DE" baseline="0" dirty="0" err="1"/>
              <a:t>Bspk</a:t>
            </a:r>
            <a:r>
              <a:rPr lang="de-DE" baseline="0" dirty="0"/>
              <a:t>. als für </a:t>
            </a:r>
            <a:r>
              <a:rPr lang="de-DE" baseline="0" dirty="0" err="1"/>
              <a:t>herkömml</a:t>
            </a:r>
            <a:r>
              <a:rPr lang="de-DE" baseline="0" dirty="0"/>
              <a:t>. Banken.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/>
              <a:t>Beleihungsgrenze: Norm. Bank nur 60%, </a:t>
            </a:r>
            <a:r>
              <a:rPr lang="de-DE" baseline="0" dirty="0" err="1"/>
              <a:t>Bspk</a:t>
            </a:r>
            <a:r>
              <a:rPr lang="de-DE" baseline="0" dirty="0"/>
              <a:t>. Bisher 80%, seit 2016 sogar 100% möglich bei Selbstnutzung</a:t>
            </a:r>
            <a:br>
              <a:rPr lang="de-DE" baseline="0" dirty="0"/>
            </a:br>
            <a:r>
              <a:rPr lang="de-DE" baseline="0" dirty="0"/>
              <a:t>--&gt; geringere Beschränkung in Kreditvergabe. Höheres Volumen an Krediten kann vergeben werden</a:t>
            </a:r>
            <a:br>
              <a:rPr lang="de-DE" baseline="0" dirty="0"/>
            </a:br>
            <a:r>
              <a:rPr lang="de-DE" baseline="0" dirty="0"/>
              <a:t>Argumentationslinie: Durch besondere &amp; </a:t>
            </a:r>
            <a:r>
              <a:rPr lang="de-DE" baseline="0" dirty="0" err="1"/>
              <a:t>langj</a:t>
            </a:r>
            <a:r>
              <a:rPr lang="de-DE" baseline="0" dirty="0"/>
              <a:t>. Beziehung zw. Kunde &amp; </a:t>
            </a:r>
            <a:r>
              <a:rPr lang="de-DE" baseline="0" dirty="0" err="1"/>
              <a:t>Bspk</a:t>
            </a:r>
            <a:r>
              <a:rPr lang="de-DE" baseline="0" dirty="0"/>
              <a:t>. (</a:t>
            </a:r>
            <a:r>
              <a:rPr lang="de-DE" baseline="0" dirty="0" err="1"/>
              <a:t>Relationship</a:t>
            </a:r>
            <a:r>
              <a:rPr lang="de-DE" baseline="0" dirty="0"/>
              <a:t>-Banking) ist genauere Info darüber vorhanden, wie viel Risikoabschlag bei der Besicherung gemacht werden muss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 err="1"/>
              <a:t>Gesch.modell</a:t>
            </a:r>
            <a:r>
              <a:rPr lang="de-DE" baseline="0" dirty="0"/>
              <a:t> ausgerichtet auf Kreditvergabe und damit mehr daran interessiert, Kredit zu vergeben, auch denen mit schlechterer Bonität, während </a:t>
            </a:r>
            <a:r>
              <a:rPr lang="de-DE" baseline="0" dirty="0" err="1"/>
              <a:t>herkömml</a:t>
            </a:r>
            <a:r>
              <a:rPr lang="de-DE" baseline="0" dirty="0"/>
              <a:t>. Bank die wohl ablehnen würde.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/>
              <a:t>EK: In Modellerweiterung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5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/>
                  <a:t>Für CB /BL ergeben sich bei Kreditvergabeentscheidung andere Alternativ-/ Vergleichsrenditen:</a:t>
                </a:r>
              </a:p>
              <a:p>
                <a:pPr marL="0" indent="0">
                  <a:buFontTx/>
                  <a:buNone/>
                </a:pPr>
                <a:endParaRPr lang="de-DE" dirty="0"/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b="1" baseline="0" dirty="0"/>
                  <a:t>CBs</a:t>
                </a:r>
                <a:r>
                  <a:rPr lang="de-DE" baseline="0" dirty="0"/>
                  <a:t> dürfen unbegrenzt am Kapitalmarkt investieren. Aufgrund unbegrenzter Investitions- &amp; Diversifikationsvorteile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𝐴𝐼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𝐶𝐵</m:t>
                        </m:r>
                      </m:sub>
                    </m:sSub>
                    <m:r>
                      <a:rPr lang="de-DE" sz="1200" i="1" kern="1200" smtClean="0">
                        <a:solidFill>
                          <a:srgbClr val="003F75"/>
                        </a:solidFill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de-DE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1" dirty="0" err="1"/>
                  <a:t>Anlagerestr</a:t>
                </a:r>
                <a:r>
                  <a:rPr lang="de-DE" b="1" dirty="0"/>
                  <a:t>.:</a:t>
                </a:r>
                <a:r>
                  <a:rPr lang="de-DE" b="1" baseline="0" dirty="0"/>
                  <a:t> </a:t>
                </a:r>
                <a:r>
                  <a:rPr lang="de-DE" baseline="0" dirty="0"/>
                  <a:t>BLs sind nach </a:t>
                </a:r>
                <a:r>
                  <a:rPr lang="de-DE" baseline="0" dirty="0" err="1"/>
                  <a:t>BspkG</a:t>
                </a:r>
                <a:r>
                  <a:rPr lang="de-DE" baseline="0" dirty="0"/>
                  <a:t> in der Anlage am Kapitalmarkt beschränkt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𝐴𝐼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𝐵𝐿</m:t>
                        </m:r>
                      </m:sub>
                    </m:sSub>
                  </m:oMath>
                </a14:m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wird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hingegen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als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diskrete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Rendite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berechnet</a:t>
                </a:r>
                <a:endParaRPr lang="en-US" sz="1200" i="0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Löst man Kreditvergabebedingung nach r auf, erhält man die </a:t>
                </a:r>
                <a:r>
                  <a:rPr lang="de-DE" b="1" baseline="0" dirty="0"/>
                  <a:t>Indifferenzzinssätze</a:t>
                </a:r>
                <a:r>
                  <a:rPr lang="de-DE" baseline="0" dirty="0"/>
                  <a:t> der beiden Banken, sprich: den </a:t>
                </a:r>
                <a:r>
                  <a:rPr lang="de-DE" b="1" baseline="0" dirty="0"/>
                  <a:t>niedrigsten Kreditzins</a:t>
                </a:r>
                <a:r>
                  <a:rPr lang="de-DE" baseline="0" dirty="0"/>
                  <a:t>, den CB / BL in </a:t>
                </a:r>
                <a:r>
                  <a:rPr lang="de-DE" b="1" baseline="0" dirty="0"/>
                  <a:t>Abhängigkeit von der Ausfallwahrscheinlichkeit </a:t>
                </a:r>
                <a:r>
                  <a:rPr lang="de-DE" baseline="0" dirty="0"/>
                  <a:t>eines potenziellen Kreditnehmers vergeben würde</a:t>
                </a:r>
              </a:p>
              <a:p>
                <a:pPr marL="0" indent="0">
                  <a:buFontTx/>
                  <a:buNone/>
                </a:pPr>
                <a:endParaRPr lang="de-DE" baseline="0" dirty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Da keine Bank Marktmacht hat, sprich </a:t>
                </a:r>
                <a:r>
                  <a:rPr lang="de-DE" baseline="0" dirty="0" err="1"/>
                  <a:t>vollst</a:t>
                </a:r>
                <a:r>
                  <a:rPr lang="de-DE" baseline="0" dirty="0"/>
                  <a:t>. Wettbewerb herrscht, ist </a:t>
                </a:r>
                <a:r>
                  <a:rPr lang="de-DE" baseline="0" dirty="0" err="1"/>
                  <a:t>rmin</a:t>
                </a:r>
                <a:r>
                  <a:rPr lang="de-DE" baseline="0" dirty="0"/>
                  <a:t> der jeweiligen Bank </a:t>
                </a:r>
                <a:r>
                  <a:rPr lang="de-DE" b="1" baseline="0" dirty="0"/>
                  <a:t>= </a:t>
                </a:r>
                <a:r>
                  <a:rPr lang="de-DE" b="1" baseline="0" dirty="0" err="1"/>
                  <a:t>rt</a:t>
                </a:r>
                <a:endParaRPr lang="de-DE" b="1" baseline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Beispielhafte Darstellung der Modellierung</a:t>
                </a:r>
                <a:r>
                  <a:rPr lang="de-DE" baseline="0" dirty="0" smtClean="0"/>
                  <a:t> anhand der untersch. Bankentypen</a:t>
                </a:r>
              </a:p>
              <a:p>
                <a:endParaRPr lang="de-DE" baseline="0" dirty="0" smtClean="0"/>
              </a:p>
              <a:p>
                <a:r>
                  <a:rPr lang="de-DE" baseline="0" dirty="0" smtClean="0"/>
                  <a:t>Für CB /BL ergeben sich bei Kreditvergabeentscheidung andere Alternativ-/ Vergleichsrenditen:</a:t>
                </a:r>
              </a:p>
              <a:p>
                <a:r>
                  <a:rPr lang="de-DE" baseline="0" dirty="0" smtClean="0"/>
                  <a:t>CB: Orientiert an Kapitalmarkttheorie:  </a:t>
                </a:r>
                <a:r>
                  <a:rPr lang="de-DE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r=rf+</a:t>
                </a:r>
                <a:r>
                  <a:rPr lang="de-DE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</a:t>
                </a:r>
                <a:r>
                  <a:rPr lang="de-DE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∗(𝑟𝑚−𝑟𝑓)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Kapitalanlage</a:t>
                </a:r>
                <a:r>
                  <a:rPr lang="en-US" baseline="0" dirty="0" smtClean="0"/>
                  <a:t> am </a:t>
                </a:r>
                <a:r>
                  <a:rPr lang="en-US" baseline="0" dirty="0" err="1" smtClean="0"/>
                  <a:t>Kapitalmarkt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nicht</a:t>
                </a:r>
                <a:r>
                  <a:rPr lang="en-US" baseline="0" dirty="0" smtClean="0"/>
                  <a:t> in </a:t>
                </a:r>
                <a:r>
                  <a:rPr lang="en-US" baseline="0" dirty="0" err="1" smtClean="0"/>
                  <a:t>Einzeltitel</a:t>
                </a:r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5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CBs: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Orientieren</a:t>
                </a:r>
                <a:r>
                  <a:rPr lang="de-DE" baseline="0" dirty="0" smtClean="0"/>
                  <a:t> sich bei Kreditvergabe stark am CV des zu finanzierenden Objekts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aseline="0" dirty="0" smtClean="0"/>
                  <a:t>Sie unterscheiden zw. vergangenen Marktbedingungen</a:t>
                </a:r>
              </a:p>
              <a:p>
                <a:endParaRPr lang="de-DE" dirty="0" smtClean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 smtClean="0"/>
                  <a:t>Wenn Preis in früherer Periode </a:t>
                </a:r>
                <a:r>
                  <a:rPr lang="de-DE" b="1" baseline="0" dirty="0" smtClean="0"/>
                  <a:t>gestiegen</a:t>
                </a:r>
                <a:r>
                  <a:rPr lang="de-DE" baseline="0" dirty="0" smtClean="0"/>
                  <a:t>, wird positive Marktentwicklung fortgeschrieben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aseline="0" dirty="0" smtClean="0"/>
                  <a:t>Wenn gesunken: Strategische Überlegung nach </a:t>
                </a:r>
                <a:r>
                  <a:rPr lang="de-DE" b="1" baseline="0" dirty="0" smtClean="0"/>
                  <a:t>Portfoliodiversifikation</a:t>
                </a:r>
                <a:r>
                  <a:rPr lang="de-DE" baseline="0" dirty="0" smtClean="0"/>
                  <a:t>. Definieren Grenzwert, bis zu welchem P-Abfall Kreditvergabe aus Diversifikationsgründen positiv ist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aseline="0" dirty="0" smtClean="0"/>
                  <a:t>Wenn Preissenkung &gt; Grenzwert wird neg. P-entwicklung fortgeschrieben </a:t>
                </a:r>
                <a:r>
                  <a:rPr lang="de-DE" baseline="0" dirty="0" smtClean="0">
                    <a:sym typeface="Wingdings" panose="05000000000000000000" pitchFamily="2" charset="2"/>
                  </a:rPr>
                  <a:t> Folge: sehr restriktive Kreditvergabe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aseline="0" dirty="0" smtClean="0"/>
                  <a:t>Wenn Preissenkung &lt; Grenzwert wird Kredit trotz neg. P-entwicklung vergeben</a:t>
                </a:r>
              </a:p>
              <a:p>
                <a:pPr marL="0" indent="0">
                  <a:buFontTx/>
                  <a:buNone/>
                </a:pPr>
                <a:endParaRPr lang="de-DE" baseline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en-US" dirty="0" smtClean="0"/>
                  <a:t> = Psi: </a:t>
                </a:r>
                <a:r>
                  <a:rPr lang="en-US" dirty="0" err="1" smtClean="0"/>
                  <a:t>Grenze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bis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zu</a:t>
                </a:r>
                <a:r>
                  <a:rPr lang="en-US" baseline="0" dirty="0" smtClean="0"/>
                  <a:t> der </a:t>
                </a:r>
                <a:r>
                  <a:rPr lang="en-US" baseline="0" dirty="0" err="1" smtClean="0"/>
                  <a:t>Immofinanzierung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aufgrund</a:t>
                </a:r>
                <a:r>
                  <a:rPr lang="en-US" baseline="0" dirty="0" smtClean="0"/>
                  <a:t> von </a:t>
                </a:r>
                <a:r>
                  <a:rPr lang="en-US" baseline="0" dirty="0" err="1" smtClean="0"/>
                  <a:t>Diversifikationsaspekten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vorteilhaft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ist</a:t>
                </a:r>
                <a:endParaRPr lang="en-US" baseline="0" dirty="0" smtClean="0"/>
              </a:p>
              <a:p>
                <a14:m>
                  <m:oMath xmlns:m="http://schemas.openxmlformats.org/officeDocument/2006/math"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𝜒</m:t>
                    </m:r>
                  </m:oMath>
                </a14:m>
                <a:r>
                  <a:rPr lang="en-US" dirty="0" smtClean="0"/>
                  <a:t> = Chi: </a:t>
                </a:r>
                <a:r>
                  <a:rPr lang="en-US" dirty="0" err="1" smtClean="0"/>
                  <a:t>Sicherheitsabschlag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/>
                  <a:t>Für CB /BL ergeben sich bei Kreditvergabeentscheidung andere Alternativ-/ Vergleichsrenditen:</a:t>
                </a:r>
              </a:p>
              <a:p>
                <a:pPr marL="0" indent="0">
                  <a:buFontTx/>
                  <a:buNone/>
                </a:pPr>
                <a:endParaRPr lang="de-DE" dirty="0"/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b="1" baseline="0" dirty="0"/>
                  <a:t>CBs</a:t>
                </a:r>
                <a:r>
                  <a:rPr lang="de-DE" baseline="0" dirty="0"/>
                  <a:t> dürfen unbegrenzt am Kapitalmarkt investieren. Aufgrund unbegrenzter Investitions- &amp; Diversifikationsvorteile ist </a:t>
                </a: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𝑟_(𝐴𝐼,𝐶𝐵)</a:t>
                </a:r>
                <a:r>
                  <a:rPr lang="de-DE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=𝑟_𝑀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171450" indent="-171450">
                  <a:buFontTx/>
                  <a:buChar char="-"/>
                </a:pPr>
                <a:r>
                  <a:rPr lang="de-DE" b="1" dirty="0" err="1"/>
                  <a:t>Anlagerestr</a:t>
                </a:r>
                <a:r>
                  <a:rPr lang="de-DE" b="1" dirty="0"/>
                  <a:t>.:</a:t>
                </a:r>
                <a:r>
                  <a:rPr lang="de-DE" b="1" baseline="0" dirty="0"/>
                  <a:t> </a:t>
                </a:r>
                <a:r>
                  <a:rPr lang="de-DE" baseline="0" dirty="0"/>
                  <a:t>BLs sind nach </a:t>
                </a:r>
                <a:r>
                  <a:rPr lang="de-DE" baseline="0" dirty="0" err="1"/>
                  <a:t>BspkG</a:t>
                </a:r>
                <a:r>
                  <a:rPr lang="de-DE" baseline="0" dirty="0"/>
                  <a:t> in der Anlage am Kapitalmarkt beschränkt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sz="1200" i="0" kern="1200">
                    <a:solidFill>
                      <a:srgbClr val="003F75"/>
                    </a:solidFill>
                    <a:latin typeface="Cambria Math" panose="02040503050406030204" pitchFamily="18" charset="0"/>
                    <a:ea typeface="+mn-ea"/>
                    <a:cs typeface="Arial"/>
                  </a:rPr>
                  <a:t>𝑟_(𝐴𝐼,𝐵𝐿)</a:t>
                </a:r>
                <a:r>
                  <a:rPr lang="en-US" sz="12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wird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hingegen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als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diskrete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Rendite</a:t>
                </a:r>
                <a:r>
                  <a:rPr lang="en-US" sz="1200" i="0" kern="1200" baseline="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1200" i="0" kern="1200" baseline="0" dirty="0" err="1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berechnet</a:t>
                </a:r>
                <a:endParaRPr lang="en-US" sz="1200" i="0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Löst man Kreditvergabebedingung nach r auf, erhält man die </a:t>
                </a:r>
                <a:r>
                  <a:rPr lang="de-DE" b="1" baseline="0" dirty="0"/>
                  <a:t>Indifferenzzinssätze</a:t>
                </a:r>
                <a:r>
                  <a:rPr lang="de-DE" baseline="0" dirty="0"/>
                  <a:t> der beiden Banken, sprich: den </a:t>
                </a:r>
                <a:r>
                  <a:rPr lang="de-DE" b="1" baseline="0" dirty="0"/>
                  <a:t>niedrigsten Kreditzins</a:t>
                </a:r>
                <a:r>
                  <a:rPr lang="de-DE" baseline="0" dirty="0"/>
                  <a:t>, den CB / BL in </a:t>
                </a:r>
                <a:r>
                  <a:rPr lang="de-DE" b="1" baseline="0" dirty="0"/>
                  <a:t>Abhängigkeit von der Ausfallwahrscheinlichkeit </a:t>
                </a:r>
                <a:r>
                  <a:rPr lang="de-DE" baseline="0" dirty="0"/>
                  <a:t>eines potenziellen Kreditnehmers vergeben würde</a:t>
                </a:r>
              </a:p>
              <a:p>
                <a:pPr marL="0" indent="0">
                  <a:buFontTx/>
                  <a:buNone/>
                </a:pPr>
                <a:endParaRPr lang="de-DE" baseline="0" dirty="0"/>
              </a:p>
              <a:p>
                <a:pPr marL="171450" indent="-171450">
                  <a:buFontTx/>
                  <a:buChar char="-"/>
                </a:pPr>
                <a:r>
                  <a:rPr lang="de-DE" baseline="0" dirty="0"/>
                  <a:t>Da keine Bank Marktmacht hat, sprich </a:t>
                </a:r>
                <a:r>
                  <a:rPr lang="de-DE" baseline="0" dirty="0" err="1"/>
                  <a:t>vollst</a:t>
                </a:r>
                <a:r>
                  <a:rPr lang="de-DE" baseline="0" dirty="0"/>
                  <a:t>. Wettbewerb herrscht, ist </a:t>
                </a:r>
                <a:r>
                  <a:rPr lang="de-DE" baseline="0" dirty="0" err="1"/>
                  <a:t>rmin</a:t>
                </a:r>
                <a:r>
                  <a:rPr lang="de-DE" baseline="0" dirty="0"/>
                  <a:t> der jeweiligen Bank </a:t>
                </a:r>
                <a:r>
                  <a:rPr lang="de-DE" b="1" baseline="0" dirty="0"/>
                  <a:t>= </a:t>
                </a:r>
                <a:r>
                  <a:rPr lang="de-DE" b="1" baseline="0" dirty="0" err="1"/>
                  <a:t>rt</a:t>
                </a:r>
                <a:endParaRPr lang="de-DE" b="1" baseline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46B1-246A-4793-AD48-E0D04125BB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295" y="-1"/>
            <a:ext cx="9140705" cy="688147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1975670"/>
            <a:ext cx="8062370" cy="8833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Der kann auch zweizeilig sein</a:t>
            </a:r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4730" y="3502476"/>
            <a:ext cx="8067173" cy="8839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403090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276717"/>
            <a:ext cx="3962400" cy="22663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3815" y="2276717"/>
            <a:ext cx="3962400" cy="22663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35221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287906"/>
            <a:ext cx="8113060" cy="2266375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20770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2609128"/>
            <a:ext cx="3962400" cy="206034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0" y="1607158"/>
            <a:ext cx="3961719" cy="8322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800338" y="1695268"/>
            <a:ext cx="3880112" cy="43528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/>
          <a:lstStyle>
            <a:lvl1pPr marL="0" indent="0" algn="ctr">
              <a:buNone/>
              <a:defRPr sz="1500">
                <a:solidFill>
                  <a:srgbClr val="003F75"/>
                </a:solidFill>
                <a:latin typeface=""/>
                <a:cs typeface=""/>
              </a:defRPr>
            </a:lvl1pPr>
          </a:lstStyle>
          <a:p>
            <a:r>
              <a:rPr lang="de-DE" dirty="0"/>
              <a:t>Hier Grafik einfügen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1091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4730" y="1975670"/>
            <a:ext cx="7994650" cy="8833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4730" y="3502476"/>
            <a:ext cx="7999413" cy="88395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0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423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>
                <a:latin typeface="Arial Black"/>
                <a:cs typeface="Arial Black"/>
              </a:defRPr>
            </a:lvl2pPr>
            <a:lvl3pPr marL="914400" indent="0">
              <a:buNone/>
              <a:defRPr>
                <a:latin typeface="Arial Black"/>
                <a:cs typeface="Arial Black"/>
              </a:defRPr>
            </a:lvl3pPr>
            <a:lvl4pPr marL="1371600" indent="0">
              <a:buNone/>
              <a:defRPr>
                <a:latin typeface="Arial Black"/>
                <a:cs typeface="Arial Black"/>
              </a:defRPr>
            </a:lvl4pPr>
            <a:lvl5pPr marL="1828800" indent="0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Fakultät/ Institut/ Fachbereich/ Zentrum XYZ</a:t>
            </a:r>
          </a:p>
        </p:txBody>
      </p:sp>
    </p:spTree>
    <p:extLst>
      <p:ext uri="{BB962C8B-B14F-4D97-AF65-F5344CB8AC3E}">
        <p14:creationId xmlns:p14="http://schemas.microsoft.com/office/powerpoint/2010/main" val="42033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8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448" y="2287906"/>
            <a:ext cx="8113060" cy="2266375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590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8" y="1607158"/>
            <a:ext cx="6836352" cy="5726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448" y="2287906"/>
            <a:ext cx="8113060" cy="2266375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6494463"/>
            <a:ext cx="7400925" cy="24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6534150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‹Nr.›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7990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7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15C586D-82CC-44B6-8952-5BA31DD050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77302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-16200" y="-30600"/>
            <a:ext cx="9176400" cy="6919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6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D8105CE-DB08-479E-A51C-E30FA5D45A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0032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 5" descr="RZ_UniHohenheim_Logo_4C_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2662936"/>
            <a:ext cx="5836007" cy="1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470E791-6147-4206-AB78-663FDD7877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09146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think-cell Folie" r:id="rId11" imgW="347" imgH="348" progId="TCLayout.ActiveDocument.1">
                  <p:embed/>
                </p:oleObj>
              </mc:Choice>
              <mc:Fallback>
                <p:oleObj name="think-cell Folie" r:id="rId1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91" y="312990"/>
            <a:ext cx="1861351" cy="48128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" y="924802"/>
            <a:ext cx="9139928" cy="408998"/>
          </a:xfrm>
          <a:prstGeom prst="rect">
            <a:avLst/>
          </a:prstGeom>
          <a:solidFill>
            <a:srgbClr val="003F75"/>
          </a:solidFill>
          <a:ln w="9525">
            <a:solidFill>
              <a:srgbClr val="003F75"/>
            </a:solidFill>
            <a:miter lim="800000"/>
            <a:headEnd/>
            <a:tailEnd/>
          </a:ln>
          <a:effectLst/>
        </p:spPr>
        <p:txBody>
          <a:bodyPr wrap="none" lIns="74427" tIns="37215" rIns="74427" bIns="37215" anchor="ctr"/>
          <a:lstStyle/>
          <a:p>
            <a:endParaRPr lang="de-DE" sz="4100"/>
          </a:p>
        </p:txBody>
      </p:sp>
    </p:spTree>
    <p:extLst>
      <p:ext uri="{BB962C8B-B14F-4D97-AF65-F5344CB8AC3E}">
        <p14:creationId xmlns:p14="http://schemas.microsoft.com/office/powerpoint/2010/main" val="16952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8" r:id="rId2"/>
    <p:sldLayoutId id="2147483689" r:id="rId3"/>
    <p:sldLayoutId id="2147483690" r:id="rId4"/>
    <p:sldLayoutId id="2147483691" r:id="rId5"/>
    <p:sldLayoutId id="2147483694" r:id="rId6"/>
    <p:sldLayoutId id="214748369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julia.braun@uni-hohenheim.de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papers.ssrn.com/sol3/papers.cfm?abstract_id=397371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The Impact </a:t>
            </a:r>
            <a:r>
              <a:rPr lang="de-DE" dirty="0" err="1"/>
              <a:t>of</a:t>
            </a:r>
            <a:r>
              <a:rPr lang="de-DE" dirty="0"/>
              <a:t> Different Financial Intermediaries on </a:t>
            </a:r>
            <a:r>
              <a:rPr lang="de-DE" dirty="0" err="1"/>
              <a:t>Housing</a:t>
            </a:r>
            <a:r>
              <a:rPr lang="de-DE" dirty="0"/>
              <a:t> Market </a:t>
            </a:r>
            <a:r>
              <a:rPr lang="de-DE" dirty="0" err="1"/>
              <a:t>Cycles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4730" y="3141576"/>
            <a:ext cx="7188816" cy="20826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000" dirty="0" smtClean="0"/>
              <a:t>European </a:t>
            </a:r>
            <a:r>
              <a:rPr lang="de-DE" sz="2000" dirty="0" err="1" smtClean="0"/>
              <a:t>Federation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Building </a:t>
            </a:r>
            <a:r>
              <a:rPr lang="de-DE" sz="2000" dirty="0" err="1" smtClean="0"/>
              <a:t>Societies</a:t>
            </a: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b="1" dirty="0" smtClean="0"/>
              <a:t>Brüssel, 12. Mai 2022</a:t>
            </a:r>
            <a:endParaRPr lang="de-DE" sz="2000" b="1" dirty="0"/>
          </a:p>
          <a:p>
            <a:pPr>
              <a:spcBef>
                <a:spcPts val="0"/>
              </a:spcBef>
            </a:pPr>
            <a:endParaRPr lang="de-DE" sz="2000" b="1" dirty="0" smtClean="0"/>
          </a:p>
          <a:p>
            <a:pPr>
              <a:spcBef>
                <a:spcPts val="0"/>
              </a:spcBef>
            </a:pPr>
            <a:r>
              <a:rPr lang="de-DE" sz="2000" dirty="0" smtClean="0"/>
              <a:t>Julia Braun</a:t>
            </a:r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pic>
        <p:nvPicPr>
          <p:cNvPr id="6" name="Bild 4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3F7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2704" y="4386805"/>
            <a:ext cx="2875729" cy="21370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31" y="4389707"/>
            <a:ext cx="2577315" cy="2267594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6237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6210" y="2491783"/>
            <a:ext cx="8153291" cy="937218"/>
          </a:xfrm>
          <a:ln>
            <a:solidFill>
              <a:srgbClr val="003F75"/>
            </a:solidFill>
            <a:prstDash val="dash"/>
          </a:ln>
        </p:spPr>
        <p:txBody>
          <a:bodyPr anchor="t"/>
          <a:lstStyle/>
          <a:p>
            <a:pPr marL="0" indent="0" algn="ctr">
              <a:buNone/>
            </a:pPr>
            <a:r>
              <a:rPr lang="de-DE" b="1" dirty="0">
                <a:sym typeface="Wingdings" panose="05000000000000000000" pitchFamily="2" charset="2"/>
              </a:rPr>
              <a:t>Beleihungsgrenze der besicherten Objekte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9"/>
            <a:ext cx="8214770" cy="572613"/>
          </a:xfrm>
        </p:spPr>
        <p:txBody>
          <a:bodyPr vert="horz"/>
          <a:lstStyle/>
          <a:p>
            <a:r>
              <a:rPr lang="de-DE" sz="2200" b="1" dirty="0"/>
              <a:t>Modellgrundlagen | Banken</a:t>
            </a:r>
            <a:endParaRPr lang="en-US" sz="22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964FCB5-D4BD-41C2-A26E-03457E5483FA}"/>
              </a:ext>
            </a:extLst>
          </p:cNvPr>
          <p:cNvCxnSpPr>
            <a:cxnSpLocks/>
          </p:cNvCxnSpPr>
          <p:nvPr/>
        </p:nvCxnSpPr>
        <p:spPr>
          <a:xfrm>
            <a:off x="13659730" y="3565500"/>
            <a:ext cx="0" cy="368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902F6A13-349F-4963-B8DE-D67C14C1E981}"/>
              </a:ext>
            </a:extLst>
          </p:cNvPr>
          <p:cNvSpPr/>
          <p:nvPr/>
        </p:nvSpPr>
        <p:spPr>
          <a:xfrm>
            <a:off x="6765578" y="1447985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9">
            <a:extLst>
              <a:ext uri="{FF2B5EF4-FFF2-40B4-BE49-F238E27FC236}">
                <a16:creationId xmlns:a16="http://schemas.microsoft.com/office/drawing/2014/main" id="{C1C16F71-075F-46CD-91C1-66588D440A1A}"/>
              </a:ext>
            </a:extLst>
          </p:cNvPr>
          <p:cNvSpPr/>
          <p:nvPr/>
        </p:nvSpPr>
        <p:spPr>
          <a:xfrm>
            <a:off x="7943573" y="1447986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2">
            <a:extLst>
              <a:ext uri="{FF2B5EF4-FFF2-40B4-BE49-F238E27FC236}">
                <a16:creationId xmlns:a16="http://schemas.microsoft.com/office/drawing/2014/main" id="{7A628E23-1216-4E22-8115-CBFE8D1BFA8D}"/>
              </a:ext>
            </a:extLst>
          </p:cNvPr>
          <p:cNvSpPr/>
          <p:nvPr/>
        </p:nvSpPr>
        <p:spPr>
          <a:xfrm>
            <a:off x="6765578" y="1969884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3">
            <a:extLst>
              <a:ext uri="{FF2B5EF4-FFF2-40B4-BE49-F238E27FC236}">
                <a16:creationId xmlns:a16="http://schemas.microsoft.com/office/drawing/2014/main" id="{0D1810B9-7224-4764-8977-838F7C32D806}"/>
              </a:ext>
            </a:extLst>
          </p:cNvPr>
          <p:cNvSpPr/>
          <p:nvPr/>
        </p:nvSpPr>
        <p:spPr>
          <a:xfrm>
            <a:off x="7943573" y="1969884"/>
            <a:ext cx="1102798" cy="419774"/>
          </a:xfrm>
          <a:prstGeom prst="roundRect">
            <a:avLst/>
          </a:prstGeom>
          <a:solidFill>
            <a:srgbClr val="003F75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75532D-D832-4A11-AC56-A0911CBAA5DE}"/>
              </a:ext>
            </a:extLst>
          </p:cNvPr>
          <p:cNvCxnSpPr>
            <a:cxnSpLocks/>
          </p:cNvCxnSpPr>
          <p:nvPr/>
        </p:nvCxnSpPr>
        <p:spPr>
          <a:xfrm>
            <a:off x="13634720" y="3046511"/>
            <a:ext cx="0" cy="43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93E5CDE9-59C0-4012-BA29-7C06A4217C29}"/>
              </a:ext>
            </a:extLst>
          </p:cNvPr>
          <p:cNvSpPr/>
          <p:nvPr/>
        </p:nvSpPr>
        <p:spPr>
          <a:xfrm>
            <a:off x="546209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Herkömmliche Bank</a:t>
            </a:r>
          </a:p>
        </p:txBody>
      </p:sp>
      <p:pic>
        <p:nvPicPr>
          <p:cNvPr id="24" name="Grafik 23" descr="Ziel">
            <a:extLst>
              <a:ext uri="{FF2B5EF4-FFF2-40B4-BE49-F238E27FC236}">
                <a16:creationId xmlns:a16="http://schemas.microsoft.com/office/drawing/2014/main" id="{C183BC4C-E0FA-42D3-9B37-EDAFF0A60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9650" y="2835404"/>
            <a:ext cx="593596" cy="593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/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𝐶𝑉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 +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/>
                </a:r>
                <a:b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</a:br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Wesentl. Fokus bei Kreditvergabe</a:t>
                </a: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blipFill>
                <a:blip r:embed="rId5"/>
                <a:stretch>
                  <a:fillRect l="-1256" b="-18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>
            <a:extLst>
              <a:ext uri="{FF2B5EF4-FFF2-40B4-BE49-F238E27FC236}">
                <a16:creationId xmlns:a16="http://schemas.microsoft.com/office/drawing/2014/main" id="{A76752F7-EBE1-48B1-A14C-F3B0E5C5CA73}"/>
              </a:ext>
            </a:extLst>
          </p:cNvPr>
          <p:cNvSpPr/>
          <p:nvPr/>
        </p:nvSpPr>
        <p:spPr>
          <a:xfrm>
            <a:off x="4827918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Bausparkasse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/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𝑚𝑎𝑥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𝐶𝑉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rgbClr val="003F75"/>
                  </a:solidFill>
                  <a:latin typeface="Arial"/>
                  <a:cs typeface="Arial"/>
                </a:endParaRPr>
              </a:p>
              <a:p>
                <a:pPr defTabSz="914400"/>
                <a:endParaRPr lang="de-DE" dirty="0">
                  <a:solidFill>
                    <a:srgbClr val="003F75"/>
                  </a:solidFill>
                  <a:latin typeface="Arial"/>
                  <a:cs typeface="Arial"/>
                </a:endParaRPr>
              </a:p>
              <a:p>
                <a:pPr defTabSz="914400"/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Kein primärer Fokus bei </a:t>
                </a:r>
                <a:b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</a:br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Kreditvergabe</a:t>
                </a:r>
                <a:endParaRPr lang="en-US" dirty="0">
                  <a:solidFill>
                    <a:srgbClr val="003F75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blipFill>
                <a:blip r:embed="rId6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DA54C289-BF30-42ED-8BF8-7D579E348591}"/>
              </a:ext>
            </a:extLst>
          </p:cNvPr>
          <p:cNvSpPr/>
          <p:nvPr/>
        </p:nvSpPr>
        <p:spPr>
          <a:xfrm>
            <a:off x="409533" y="2338945"/>
            <a:ext cx="418095" cy="4180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3F75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32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6210" y="2491783"/>
            <a:ext cx="8153291" cy="937218"/>
          </a:xfrm>
          <a:ln>
            <a:solidFill>
              <a:srgbClr val="003F75"/>
            </a:solidFill>
            <a:prstDash val="dash"/>
          </a:ln>
        </p:spPr>
        <p:txBody>
          <a:bodyPr anchor="t"/>
          <a:lstStyle/>
          <a:p>
            <a:pPr marL="0" indent="0" algn="ctr">
              <a:buNone/>
            </a:pPr>
            <a:r>
              <a:rPr lang="de-DE" b="1" dirty="0">
                <a:sym typeface="Wingdings" panose="05000000000000000000" pitchFamily="2" charset="2"/>
              </a:rPr>
              <a:t>,</a:t>
            </a:r>
            <a:r>
              <a:rPr lang="de-DE" b="1" dirty="0" err="1">
                <a:sym typeface="Wingdings" panose="05000000000000000000" pitchFamily="2" charset="2"/>
              </a:rPr>
              <a:t>Relationship</a:t>
            </a:r>
            <a:r>
              <a:rPr lang="de-DE" b="1" dirty="0">
                <a:sym typeface="Wingdings" panose="05000000000000000000" pitchFamily="2" charset="2"/>
              </a:rPr>
              <a:t> Lending‘</a:t>
            </a: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Februar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9"/>
            <a:ext cx="8214770" cy="572613"/>
          </a:xfrm>
        </p:spPr>
        <p:txBody>
          <a:bodyPr vert="horz"/>
          <a:lstStyle/>
          <a:p>
            <a:r>
              <a:rPr lang="de-DE" sz="2200" b="1" dirty="0"/>
              <a:t>Modellgrundlagen | Banken</a:t>
            </a:r>
            <a:endParaRPr lang="en-US" sz="22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964FCB5-D4BD-41C2-A26E-03457E5483FA}"/>
              </a:ext>
            </a:extLst>
          </p:cNvPr>
          <p:cNvCxnSpPr>
            <a:cxnSpLocks/>
          </p:cNvCxnSpPr>
          <p:nvPr/>
        </p:nvCxnSpPr>
        <p:spPr>
          <a:xfrm>
            <a:off x="13659730" y="3565500"/>
            <a:ext cx="0" cy="368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902F6A13-349F-4963-B8DE-D67C14C1E981}"/>
              </a:ext>
            </a:extLst>
          </p:cNvPr>
          <p:cNvSpPr/>
          <p:nvPr/>
        </p:nvSpPr>
        <p:spPr>
          <a:xfrm>
            <a:off x="6765578" y="1447985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9">
            <a:extLst>
              <a:ext uri="{FF2B5EF4-FFF2-40B4-BE49-F238E27FC236}">
                <a16:creationId xmlns:a16="http://schemas.microsoft.com/office/drawing/2014/main" id="{C1C16F71-075F-46CD-91C1-66588D440A1A}"/>
              </a:ext>
            </a:extLst>
          </p:cNvPr>
          <p:cNvSpPr/>
          <p:nvPr/>
        </p:nvSpPr>
        <p:spPr>
          <a:xfrm>
            <a:off x="7943573" y="1447986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2">
            <a:extLst>
              <a:ext uri="{FF2B5EF4-FFF2-40B4-BE49-F238E27FC236}">
                <a16:creationId xmlns:a16="http://schemas.microsoft.com/office/drawing/2014/main" id="{7A628E23-1216-4E22-8115-CBFE8D1BFA8D}"/>
              </a:ext>
            </a:extLst>
          </p:cNvPr>
          <p:cNvSpPr/>
          <p:nvPr/>
        </p:nvSpPr>
        <p:spPr>
          <a:xfrm>
            <a:off x="6765578" y="1969884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3">
            <a:extLst>
              <a:ext uri="{FF2B5EF4-FFF2-40B4-BE49-F238E27FC236}">
                <a16:creationId xmlns:a16="http://schemas.microsoft.com/office/drawing/2014/main" id="{0D1810B9-7224-4764-8977-838F7C32D806}"/>
              </a:ext>
            </a:extLst>
          </p:cNvPr>
          <p:cNvSpPr/>
          <p:nvPr/>
        </p:nvSpPr>
        <p:spPr>
          <a:xfrm>
            <a:off x="7943573" y="1969884"/>
            <a:ext cx="1102798" cy="419774"/>
          </a:xfrm>
          <a:prstGeom prst="roundRect">
            <a:avLst/>
          </a:prstGeom>
          <a:solidFill>
            <a:srgbClr val="003F75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75532D-D832-4A11-AC56-A0911CBAA5DE}"/>
              </a:ext>
            </a:extLst>
          </p:cNvPr>
          <p:cNvCxnSpPr>
            <a:cxnSpLocks/>
          </p:cNvCxnSpPr>
          <p:nvPr/>
        </p:nvCxnSpPr>
        <p:spPr>
          <a:xfrm>
            <a:off x="13634720" y="3046511"/>
            <a:ext cx="0" cy="43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93E5CDE9-59C0-4012-BA29-7C06A4217C29}"/>
              </a:ext>
            </a:extLst>
          </p:cNvPr>
          <p:cNvSpPr/>
          <p:nvPr/>
        </p:nvSpPr>
        <p:spPr>
          <a:xfrm>
            <a:off x="546209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Herkömmliche Bank</a:t>
            </a:r>
          </a:p>
        </p:txBody>
      </p:sp>
      <p:pic>
        <p:nvPicPr>
          <p:cNvPr id="24" name="Grafik 23" descr="Ziel">
            <a:extLst>
              <a:ext uri="{FF2B5EF4-FFF2-40B4-BE49-F238E27FC236}">
                <a16:creationId xmlns:a16="http://schemas.microsoft.com/office/drawing/2014/main" id="{C183BC4C-E0FA-42D3-9B37-EDAFF0A60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9650" y="2835404"/>
            <a:ext cx="593596" cy="59359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9615D3E-7A28-4922-9BA1-746AED0B0401}"/>
              </a:ext>
            </a:extLst>
          </p:cNvPr>
          <p:cNvSpPr/>
          <p:nvPr/>
        </p:nvSpPr>
        <p:spPr>
          <a:xfrm>
            <a:off x="546209" y="3992440"/>
            <a:ext cx="3875319" cy="2281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de-DE" dirty="0">
                <a:solidFill>
                  <a:srgbClr val="003F75"/>
                </a:solidFill>
                <a:latin typeface="Arial"/>
                <a:cs typeface="Arial"/>
              </a:rPr>
              <a:t>Nicht relevant, da nicht (zwingend)</a:t>
            </a:r>
          </a:p>
          <a:p>
            <a:pPr defTabSz="914400"/>
            <a:r>
              <a:rPr lang="de-DE" dirty="0">
                <a:solidFill>
                  <a:srgbClr val="003F75"/>
                </a:solidFill>
                <a:latin typeface="Arial"/>
                <a:cs typeface="Arial"/>
              </a:rPr>
              <a:t>gegeben</a:t>
            </a:r>
            <a:endParaRPr lang="en-US" i="1" dirty="0">
              <a:solidFill>
                <a:srgbClr val="003F75"/>
              </a:solidFill>
              <a:latin typeface="Arial"/>
              <a:cs typeface="Arial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76752F7-EBE1-48B1-A14C-F3B0E5C5CA73}"/>
              </a:ext>
            </a:extLst>
          </p:cNvPr>
          <p:cNvSpPr/>
          <p:nvPr/>
        </p:nvSpPr>
        <p:spPr>
          <a:xfrm>
            <a:off x="4827918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Bausparkasse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/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defTabSz="914400"/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Nutzen endogen erworbener Kundeninformationen</a:t>
                </a:r>
              </a:p>
              <a:p>
                <a:pPr defTabSz="914400">
                  <a:spcBef>
                    <a:spcPts val="600"/>
                  </a:spcBef>
                </a:pPr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Differenzierung nach</a:t>
                </a:r>
              </a:p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F75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003F75"/>
                    </a:solidFill>
                    <a:latin typeface="Arial"/>
                    <a:cs typeface="Arial"/>
                  </a:rPr>
                  <a:t> “</a:t>
                </a:r>
                <a:r>
                  <a:rPr lang="en-US" dirty="0" err="1">
                    <a:solidFill>
                      <a:srgbClr val="003F75"/>
                    </a:solidFill>
                    <a:latin typeface="Arial"/>
                    <a:cs typeface="Arial"/>
                  </a:rPr>
                  <a:t>guten</a:t>
                </a:r>
                <a:r>
                  <a:rPr lang="en-US" dirty="0">
                    <a:solidFill>
                      <a:srgbClr val="003F75"/>
                    </a:solidFill>
                    <a:latin typeface="Arial"/>
                    <a:cs typeface="Arial"/>
                  </a:rPr>
                  <a:t> </a:t>
                </a:r>
                <a:r>
                  <a:rPr lang="en-US" dirty="0" err="1">
                    <a:solidFill>
                      <a:srgbClr val="003F75"/>
                    </a:solidFill>
                    <a:latin typeface="Arial"/>
                    <a:cs typeface="Arial"/>
                  </a:rPr>
                  <a:t>Kunden</a:t>
                </a:r>
                <a:r>
                  <a:rPr lang="en-US" dirty="0">
                    <a:solidFill>
                      <a:srgbClr val="003F75"/>
                    </a:solidFill>
                    <a:latin typeface="Arial"/>
                    <a:cs typeface="Arial"/>
                  </a:rPr>
                  <a:t>”</a:t>
                </a:r>
              </a:p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𝜇</m:t>
                        </m:r>
                      </m:e>
                    </m:d>
                    <m:r>
                      <a:rPr lang="de-DE" i="1">
                        <a:solidFill>
                          <a:srgbClr val="003F75"/>
                        </a:solidFill>
                        <a:latin typeface="Cambria Math" panose="02040503050406030204" pitchFamily="18" charset="0"/>
                        <a:cs typeface="Arial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003F75"/>
                    </a:solidFill>
                    <a:latin typeface="Arial"/>
                    <a:cs typeface="Arial"/>
                  </a:rPr>
                  <a:t> “schlechten </a:t>
                </a:r>
                <a:r>
                  <a:rPr lang="en-US" dirty="0" err="1">
                    <a:solidFill>
                      <a:srgbClr val="003F75"/>
                    </a:solidFill>
                    <a:latin typeface="Arial"/>
                    <a:cs typeface="Arial"/>
                  </a:rPr>
                  <a:t>Kunden</a:t>
                </a:r>
                <a:r>
                  <a:rPr lang="en-US" dirty="0">
                    <a:solidFill>
                      <a:srgbClr val="003F75"/>
                    </a:solidFill>
                    <a:latin typeface="Arial"/>
                    <a:cs typeface="Arial"/>
                  </a:rPr>
                  <a:t>”</a:t>
                </a:r>
              </a:p>
              <a:p>
                <a:pPr defTabSz="914400">
                  <a:spcBef>
                    <a:spcPts val="600"/>
                  </a:spcBef>
                </a:pPr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Wesentlicher Fokus bei Kreditvergabe</a:t>
                </a:r>
                <a:endParaRPr lang="en-US" dirty="0">
                  <a:solidFill>
                    <a:srgbClr val="003F75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blipFill>
                <a:blip r:embed="rId5"/>
                <a:stretch>
                  <a:fillRect l="-1254" b="-15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DA54C289-BF30-42ED-8BF8-7D579E348591}"/>
              </a:ext>
            </a:extLst>
          </p:cNvPr>
          <p:cNvSpPr/>
          <p:nvPr/>
        </p:nvSpPr>
        <p:spPr>
          <a:xfrm>
            <a:off x="409533" y="2338945"/>
            <a:ext cx="418095" cy="4180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3F7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65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D0571FC2-950C-45CC-BAC0-F56E86C5F3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D0571FC2-950C-45CC-BAC0-F56E86C5F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2447" y="1607158"/>
            <a:ext cx="7595207" cy="572613"/>
          </a:xfrm>
        </p:spPr>
        <p:txBody>
          <a:bodyPr/>
          <a:lstStyle/>
          <a:p>
            <a:r>
              <a:rPr lang="de-DE" sz="2000" dirty="0"/>
              <a:t>Agenda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BCE93-7C4D-4B52-BA1D-1C1DDD015F9F}"/>
              </a:ext>
            </a:extLst>
          </p:cNvPr>
          <p:cNvSpPr txBox="1">
            <a:spLocks/>
          </p:cNvSpPr>
          <p:nvPr/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Arial Black"/>
                <a:cs typeface="Arial Black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 Black"/>
                <a:cs typeface="Arial Black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FD5B6F-ECC6-4B7C-91B5-8953BCE9151F}"/>
              </a:ext>
            </a:extLst>
          </p:cNvPr>
          <p:cNvGrpSpPr/>
          <p:nvPr/>
        </p:nvGrpSpPr>
        <p:grpSpPr>
          <a:xfrm>
            <a:off x="242364" y="2179771"/>
            <a:ext cx="7885655" cy="3965848"/>
            <a:chOff x="0" y="2179771"/>
            <a:chExt cx="7885655" cy="396584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B41C4A3-3D1F-40C0-9E6E-BCD66AE3EDB1}"/>
                </a:ext>
              </a:extLst>
            </p:cNvPr>
            <p:cNvSpPr/>
            <p:nvPr/>
          </p:nvSpPr>
          <p:spPr>
            <a:xfrm>
              <a:off x="0" y="2179771"/>
              <a:ext cx="6709144" cy="396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1BB5A94B-C75B-4BE2-AEA6-4D476627EF28}"/>
                </a:ext>
              </a:extLst>
            </p:cNvPr>
            <p:cNvSpPr/>
            <p:nvPr/>
          </p:nvSpPr>
          <p:spPr>
            <a:xfrm>
              <a:off x="2611077" y="2179771"/>
              <a:ext cx="5274578" cy="396584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EB2D93-ACD1-41E6-AA88-0A344FC4B1CA}"/>
              </a:ext>
            </a:extLst>
          </p:cNvPr>
          <p:cNvGrpSpPr/>
          <p:nvPr/>
        </p:nvGrpSpPr>
        <p:grpSpPr>
          <a:xfrm>
            <a:off x="0" y="3151669"/>
            <a:ext cx="7102549" cy="366274"/>
            <a:chOff x="0" y="2752384"/>
            <a:chExt cx="7102549" cy="366274"/>
          </a:xfrm>
        </p:grpSpPr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F033E227-3B33-45BD-A861-6581F8122F0E}"/>
                </a:ext>
              </a:extLst>
            </p:cNvPr>
            <p:cNvSpPr/>
            <p:nvPr/>
          </p:nvSpPr>
          <p:spPr>
            <a:xfrm>
              <a:off x="6615404" y="2752384"/>
              <a:ext cx="487145" cy="366274"/>
            </a:xfrm>
            <a:prstGeom prst="parallelogram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FB9419D-F3AF-4335-BA35-EEBE6F823097}"/>
                </a:ext>
              </a:extLst>
            </p:cNvPr>
            <p:cNvSpPr/>
            <p:nvPr/>
          </p:nvSpPr>
          <p:spPr>
            <a:xfrm>
              <a:off x="0" y="2752384"/>
              <a:ext cx="6709144" cy="366274"/>
            </a:xfrm>
            <a:prstGeom prst="rect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9A90C6FE-CE34-44AD-AD15-B711F5A162CF}"/>
              </a:ext>
            </a:extLst>
          </p:cNvPr>
          <p:cNvSpPr/>
          <p:nvPr/>
        </p:nvSpPr>
        <p:spPr>
          <a:xfrm>
            <a:off x="733646" y="2752384"/>
            <a:ext cx="6368903" cy="318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Modellgrundlagen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Modellerweiterung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314692"/>
          </a:xfrm>
        </p:spPr>
        <p:txBody>
          <a:bodyPr/>
          <a:lstStyle/>
          <a:p>
            <a:pPr marL="0" indent="0">
              <a:buNone/>
            </a:pPr>
            <a:endParaRPr lang="de-DE" b="1" u="sng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/>
              <a:t>Ergebnisse | </a:t>
            </a:r>
            <a:r>
              <a:rPr lang="de-DE" sz="2200" b="1" dirty="0" smtClean="0"/>
              <a:t>Übersicht</a:t>
            </a:r>
            <a:endParaRPr lang="de-DE" sz="2200" b="1" dirty="0"/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6" y="2516528"/>
            <a:ext cx="7493329" cy="394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arallelogramm 9">
            <a:extLst>
              <a:ext uri="{FF2B5EF4-FFF2-40B4-BE49-F238E27FC236}">
                <a16:creationId xmlns:a16="http://schemas.microsoft.com/office/drawing/2014/main" id="{012055EF-3E83-45A0-8E78-A64FEDB6D44B}"/>
              </a:ext>
            </a:extLst>
          </p:cNvPr>
          <p:cNvSpPr/>
          <p:nvPr/>
        </p:nvSpPr>
        <p:spPr>
          <a:xfrm>
            <a:off x="3833229" y="2480439"/>
            <a:ext cx="1416061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Hauspreise</a:t>
            </a:r>
          </a:p>
        </p:txBody>
      </p:sp>
    </p:spTree>
    <p:extLst>
      <p:ext uri="{BB962C8B-B14F-4D97-AF65-F5344CB8AC3E}">
        <p14:creationId xmlns:p14="http://schemas.microsoft.com/office/powerpoint/2010/main" val="21974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FCC23B-1E3A-41A7-9760-8F344EFF3655}"/>
              </a:ext>
            </a:extLst>
          </p:cNvPr>
          <p:cNvSpPr/>
          <p:nvPr/>
        </p:nvSpPr>
        <p:spPr>
          <a:xfrm>
            <a:off x="5790959" y="2737967"/>
            <a:ext cx="3086341" cy="3515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Zyklusverlauf des Marktes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Stark ausgeprägte Zyklen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Hohe Hochpunkte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Tiefe Rezessionen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Lange Zyklusdauer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Prozyklische Kreditvergabe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20394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Szenariobetrachtung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 smtClean="0"/>
              <a:t>Ergebnisse </a:t>
            </a:r>
            <a:r>
              <a:rPr lang="de-DE" sz="2200" b="1" dirty="0"/>
              <a:t>| </a:t>
            </a:r>
            <a:r>
              <a:rPr lang="de-DE" sz="2200" b="1" dirty="0" smtClean="0"/>
              <a:t>CB</a:t>
            </a:r>
          </a:p>
          <a:p>
            <a:endParaRPr lang="de-DE" sz="2200" b="1" dirty="0"/>
          </a:p>
        </p:txBody>
      </p:sp>
      <p:pic>
        <p:nvPicPr>
          <p:cNvPr id="11" name="Grafik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988" r="52015" b="45654"/>
          <a:stretch/>
        </p:blipFill>
        <p:spPr bwMode="auto">
          <a:xfrm>
            <a:off x="647922" y="3158362"/>
            <a:ext cx="4997479" cy="267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arallelogramm 11">
            <a:extLst>
              <a:ext uri="{FF2B5EF4-FFF2-40B4-BE49-F238E27FC236}">
                <a16:creationId xmlns:a16="http://schemas.microsoft.com/office/drawing/2014/main" id="{F9035926-2637-4B75-94B9-A65CE4D2F2D0}"/>
              </a:ext>
            </a:extLst>
          </p:cNvPr>
          <p:cNvSpPr/>
          <p:nvPr/>
        </p:nvSpPr>
        <p:spPr>
          <a:xfrm>
            <a:off x="6003915" y="2609849"/>
            <a:ext cx="1663712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Beschreibung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1E5DEE0-BF30-40A5-ADC2-4EDE44BEA59A}"/>
              </a:ext>
            </a:extLst>
          </p:cNvPr>
          <p:cNvSpPr/>
          <p:nvPr/>
        </p:nvSpPr>
        <p:spPr>
          <a:xfrm>
            <a:off x="604075" y="2737967"/>
            <a:ext cx="5085174" cy="3515434"/>
          </a:xfrm>
          <a:prstGeom prst="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012055EF-3E83-45A0-8E78-A64FEDB6D44B}"/>
              </a:ext>
            </a:extLst>
          </p:cNvPr>
          <p:cNvSpPr/>
          <p:nvPr/>
        </p:nvSpPr>
        <p:spPr>
          <a:xfrm>
            <a:off x="746114" y="2620220"/>
            <a:ext cx="1416061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Hauspreise</a:t>
            </a:r>
          </a:p>
        </p:txBody>
      </p:sp>
    </p:spTree>
    <p:extLst>
      <p:ext uri="{BB962C8B-B14F-4D97-AF65-F5344CB8AC3E}">
        <p14:creationId xmlns:p14="http://schemas.microsoft.com/office/powerpoint/2010/main" val="38609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31469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Szenariobetrachtung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 smtClean="0"/>
              <a:t>Ergebnisse </a:t>
            </a:r>
            <a:r>
              <a:rPr lang="de-DE" sz="2200" b="1" dirty="0"/>
              <a:t>| </a:t>
            </a:r>
            <a:r>
              <a:rPr lang="de-DE" sz="2200" b="1" dirty="0" smtClean="0"/>
              <a:t>BL</a:t>
            </a:r>
            <a:endParaRPr lang="de-DE" sz="2200" b="1" dirty="0"/>
          </a:p>
          <a:p>
            <a:endParaRPr lang="de-DE" sz="22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FCC23B-1E3A-41A7-9760-8F344EFF3655}"/>
              </a:ext>
            </a:extLst>
          </p:cNvPr>
          <p:cNvSpPr/>
          <p:nvPr/>
        </p:nvSpPr>
        <p:spPr>
          <a:xfrm>
            <a:off x="5790959" y="2737967"/>
            <a:ext cx="3086341" cy="3515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Zyklusverlauf des Marktes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Weniger stark ausgeprägte Zyklen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Niedrigere Hochpunkte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Höhere Tiefpunkte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Kürzere Zyklusdauer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Schnellere Marktreaktivierung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Kreditvergabe ausgerichtet an Kundeninformationen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F75"/>
              </a:solidFill>
            </a:endParaRPr>
          </a:p>
        </p:txBody>
      </p:sp>
      <p:sp>
        <p:nvSpPr>
          <p:cNvPr id="12" name="Parallelogramm 11">
            <a:extLst>
              <a:ext uri="{FF2B5EF4-FFF2-40B4-BE49-F238E27FC236}">
                <a16:creationId xmlns:a16="http://schemas.microsoft.com/office/drawing/2014/main" id="{F9035926-2637-4B75-94B9-A65CE4D2F2D0}"/>
              </a:ext>
            </a:extLst>
          </p:cNvPr>
          <p:cNvSpPr/>
          <p:nvPr/>
        </p:nvSpPr>
        <p:spPr>
          <a:xfrm>
            <a:off x="6003915" y="2609849"/>
            <a:ext cx="1663712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Beschreibung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1E5DEE0-BF30-40A5-ADC2-4EDE44BEA59A}"/>
              </a:ext>
            </a:extLst>
          </p:cNvPr>
          <p:cNvSpPr/>
          <p:nvPr/>
        </p:nvSpPr>
        <p:spPr>
          <a:xfrm>
            <a:off x="604075" y="2737967"/>
            <a:ext cx="5085174" cy="3515434"/>
          </a:xfrm>
          <a:prstGeom prst="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012055EF-3E83-45A0-8E78-A64FEDB6D44B}"/>
              </a:ext>
            </a:extLst>
          </p:cNvPr>
          <p:cNvSpPr/>
          <p:nvPr/>
        </p:nvSpPr>
        <p:spPr>
          <a:xfrm>
            <a:off x="746114" y="2620220"/>
            <a:ext cx="1416061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Hauspreise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EF14CF9-3CF5-4DE8-987C-4BB1F0B2AEFB}"/>
              </a:ext>
            </a:extLst>
          </p:cNvPr>
          <p:cNvGrpSpPr/>
          <p:nvPr/>
        </p:nvGrpSpPr>
        <p:grpSpPr>
          <a:xfrm>
            <a:off x="642086" y="3141376"/>
            <a:ext cx="4986819" cy="2701090"/>
            <a:chOff x="1287541" y="2975245"/>
            <a:chExt cx="5948301" cy="328680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6709E8C-F9AD-41AC-BFAA-43D2411EBF5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18" t="3989" r="5453" b="45799"/>
            <a:stretch/>
          </p:blipFill>
          <p:spPr bwMode="auto">
            <a:xfrm>
              <a:off x="1287542" y="2975245"/>
              <a:ext cx="5948300" cy="328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5871E4E-5A15-4B42-9156-BF9C5AF86BBD}"/>
                </a:ext>
              </a:extLst>
            </p:cNvPr>
            <p:cNvSpPr/>
            <p:nvPr/>
          </p:nvSpPr>
          <p:spPr>
            <a:xfrm>
              <a:off x="1287541" y="5995686"/>
              <a:ext cx="761177" cy="257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0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31469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Szenariobetrachtung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 smtClean="0"/>
              <a:t>Ergebnisse </a:t>
            </a:r>
            <a:r>
              <a:rPr lang="de-DE" sz="2200" b="1" dirty="0"/>
              <a:t>| </a:t>
            </a:r>
            <a:r>
              <a:rPr lang="de-DE" sz="2200" b="1" dirty="0" smtClean="0"/>
              <a:t>CB &amp; BL</a:t>
            </a:r>
            <a:endParaRPr lang="de-DE" sz="2200" b="1" dirty="0"/>
          </a:p>
          <a:p>
            <a:endParaRPr lang="de-DE" sz="22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FCC23B-1E3A-41A7-9760-8F344EFF3655}"/>
              </a:ext>
            </a:extLst>
          </p:cNvPr>
          <p:cNvSpPr/>
          <p:nvPr/>
        </p:nvSpPr>
        <p:spPr>
          <a:xfrm>
            <a:off x="5790959" y="2737967"/>
            <a:ext cx="3086341" cy="3515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Zyklusverlauf des Marktes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Am wenigsten stark ausgeprägte Zyklen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Tiefste Hochpunkte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Mittlere Tiefpunkte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Kreditvergabepolitiken: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3F75"/>
                </a:solidFill>
              </a:rPr>
              <a:t>CBs: </a:t>
            </a:r>
            <a:r>
              <a:rPr lang="de-DE" dirty="0">
                <a:solidFill>
                  <a:srgbClr val="003F75"/>
                </a:solidFill>
              </a:rPr>
              <a:t>Fokus vergangenen Marktperioden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3F75"/>
                </a:solidFill>
              </a:rPr>
              <a:t>BLs: </a:t>
            </a:r>
            <a:r>
              <a:rPr lang="de-DE" dirty="0">
                <a:solidFill>
                  <a:srgbClr val="003F75"/>
                </a:solidFill>
              </a:rPr>
              <a:t>Fokus Kundeninformationen</a:t>
            </a:r>
          </a:p>
        </p:txBody>
      </p:sp>
      <p:sp>
        <p:nvSpPr>
          <p:cNvPr id="12" name="Parallelogramm 11">
            <a:extLst>
              <a:ext uri="{FF2B5EF4-FFF2-40B4-BE49-F238E27FC236}">
                <a16:creationId xmlns:a16="http://schemas.microsoft.com/office/drawing/2014/main" id="{F9035926-2637-4B75-94B9-A65CE4D2F2D0}"/>
              </a:ext>
            </a:extLst>
          </p:cNvPr>
          <p:cNvSpPr/>
          <p:nvPr/>
        </p:nvSpPr>
        <p:spPr>
          <a:xfrm>
            <a:off x="6003915" y="2609849"/>
            <a:ext cx="1663712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Beschreibung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1E5DEE0-BF30-40A5-ADC2-4EDE44BEA59A}"/>
              </a:ext>
            </a:extLst>
          </p:cNvPr>
          <p:cNvSpPr/>
          <p:nvPr/>
        </p:nvSpPr>
        <p:spPr>
          <a:xfrm>
            <a:off x="604075" y="2737967"/>
            <a:ext cx="5085174" cy="3515434"/>
          </a:xfrm>
          <a:prstGeom prst="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012055EF-3E83-45A0-8E78-A64FEDB6D44B}"/>
              </a:ext>
            </a:extLst>
          </p:cNvPr>
          <p:cNvSpPr/>
          <p:nvPr/>
        </p:nvSpPr>
        <p:spPr>
          <a:xfrm>
            <a:off x="746114" y="2620220"/>
            <a:ext cx="1416061" cy="260979"/>
          </a:xfrm>
          <a:prstGeom prst="parallelogram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Hauspreise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5F474D-51D7-4931-8B27-38040582A386}"/>
              </a:ext>
            </a:extLst>
          </p:cNvPr>
          <p:cNvGrpSpPr/>
          <p:nvPr/>
        </p:nvGrpSpPr>
        <p:grpSpPr>
          <a:xfrm>
            <a:off x="652700" y="3278332"/>
            <a:ext cx="5024974" cy="2647343"/>
            <a:chOff x="664275" y="3289907"/>
            <a:chExt cx="4951666" cy="2647343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A180E6A-97F3-422E-AF0E-69A9641DBDF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50970" r="28375"/>
            <a:stretch/>
          </p:blipFill>
          <p:spPr bwMode="auto">
            <a:xfrm>
              <a:off x="664275" y="3299066"/>
              <a:ext cx="4951666" cy="2638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FE8B3FC-B82B-42A1-8BAC-50FFDB756D84}"/>
                </a:ext>
              </a:extLst>
            </p:cNvPr>
            <p:cNvSpPr/>
            <p:nvPr/>
          </p:nvSpPr>
          <p:spPr>
            <a:xfrm>
              <a:off x="664275" y="3289907"/>
              <a:ext cx="613025" cy="260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C8CF334F-869B-452A-BE8E-9594B2B804EE}"/>
                </a:ext>
              </a:extLst>
            </p:cNvPr>
            <p:cNvSpPr/>
            <p:nvPr/>
          </p:nvSpPr>
          <p:spPr>
            <a:xfrm>
              <a:off x="811384" y="3345954"/>
              <a:ext cx="502570" cy="362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3500</a:t>
              </a:r>
              <a:endParaRPr lang="en-US" sz="1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31469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Kreditvergabe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 smtClean="0"/>
              <a:t>Ergebnisse </a:t>
            </a:r>
            <a:r>
              <a:rPr lang="de-DE" sz="2200" b="1" dirty="0"/>
              <a:t>| CB &amp; BL</a:t>
            </a:r>
          </a:p>
          <a:p>
            <a:endParaRPr lang="de-DE" sz="2200" b="1" dirty="0"/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1" y="2489534"/>
            <a:ext cx="7640438" cy="3798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6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98D27D9-A234-454A-8851-5165BE5B6F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238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DB6A587-C672-45FC-8DC1-877256B64370}"/>
              </a:ext>
            </a:extLst>
          </p:cNvPr>
          <p:cNvSpPr/>
          <p:nvPr/>
        </p:nvSpPr>
        <p:spPr>
          <a:xfrm>
            <a:off x="586440" y="5258046"/>
            <a:ext cx="8113060" cy="739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012684"/>
          </a:xfrm>
        </p:spPr>
        <p:txBody>
          <a:bodyPr/>
          <a:lstStyle/>
          <a:p>
            <a:r>
              <a:rPr lang="de-DE" sz="1600" b="1" dirty="0"/>
              <a:t>Konventionelle Banken </a:t>
            </a:r>
            <a:r>
              <a:rPr lang="de-DE" sz="1600" dirty="0"/>
              <a:t>betreiben prozyklische Kreditvergabepraktiken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Diese intensivieren Immobilienmarktzyklen</a:t>
            </a:r>
          </a:p>
          <a:p>
            <a:pPr>
              <a:spcBef>
                <a:spcPts val="600"/>
              </a:spcBef>
            </a:pPr>
            <a:r>
              <a:rPr lang="de-DE" sz="1600" b="1" dirty="0"/>
              <a:t>Bausparkassen</a:t>
            </a:r>
            <a:r>
              <a:rPr lang="de-DE" sz="1600" dirty="0"/>
              <a:t> fokussieren sich bei der Kreditvergabe auf Kundeninformationen</a:t>
            </a:r>
          </a:p>
          <a:p>
            <a:pPr algn="l">
              <a:spcBef>
                <a:spcPts val="600"/>
              </a:spcBef>
            </a:pPr>
            <a:r>
              <a:rPr lang="de-DE" sz="1600" dirty="0"/>
              <a:t>Dadurch sind sie in der Lage Immobilienmarktzyklen zu glätten &amp; agieren als Stabilisatoren des Immobilienmarkts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Optimales Szenario: </a:t>
            </a:r>
            <a:r>
              <a:rPr lang="de-DE" sz="1600" b="1" dirty="0"/>
              <a:t>Kombinierte Kreditvergabe von CBs &amp; BLs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Stabilste Marktbedingungen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Höchste Transaktionsrate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Höchste Eigentumsrate</a:t>
            </a:r>
          </a:p>
          <a:p>
            <a:pPr marL="0" indent="0" algn="l">
              <a:buNone/>
            </a:pPr>
            <a:r>
              <a:rPr lang="de-DE" sz="1600" b="1" dirty="0">
                <a:solidFill>
                  <a:srgbClr val="003F75"/>
                </a:solidFill>
                <a:sym typeface="Wingdings" panose="05000000000000000000" pitchFamily="2" charset="2"/>
              </a:rPr>
              <a:t>	Diversifizierter Finanzmarkt bei der Vergabe von Wohnbaukrediten 	notwendig</a:t>
            </a:r>
            <a:endParaRPr lang="de-DE" sz="1600" b="1" dirty="0">
              <a:solidFill>
                <a:srgbClr val="003F75"/>
              </a:solidFill>
            </a:endParaRPr>
          </a:p>
          <a:p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/>
              <a:t>Ergebnisse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DCA2A42-84CD-4C51-A186-03F25AF4A05F}"/>
              </a:ext>
            </a:extLst>
          </p:cNvPr>
          <p:cNvGrpSpPr/>
          <p:nvPr/>
        </p:nvGrpSpPr>
        <p:grpSpPr>
          <a:xfrm>
            <a:off x="771525" y="5295527"/>
            <a:ext cx="376237" cy="664734"/>
            <a:chOff x="774755" y="5299075"/>
            <a:chExt cx="563507" cy="995601"/>
          </a:xfrm>
        </p:grpSpPr>
        <p:sp>
          <p:nvSpPr>
            <p:cNvPr id="11" name="Pfeil: Chevron 10">
              <a:extLst>
                <a:ext uri="{FF2B5EF4-FFF2-40B4-BE49-F238E27FC236}">
                  <a16:creationId xmlns:a16="http://schemas.microsoft.com/office/drawing/2014/main" id="{EDEAA936-D9D5-452D-AEDE-394CC210E33F}"/>
                </a:ext>
              </a:extLst>
            </p:cNvPr>
            <p:cNvSpPr/>
            <p:nvPr/>
          </p:nvSpPr>
          <p:spPr>
            <a:xfrm>
              <a:off x="928687" y="5299075"/>
              <a:ext cx="409575" cy="995601"/>
            </a:xfrm>
            <a:prstGeom prst="chevron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Pfeil: Chevron 11">
              <a:extLst>
                <a:ext uri="{FF2B5EF4-FFF2-40B4-BE49-F238E27FC236}">
                  <a16:creationId xmlns:a16="http://schemas.microsoft.com/office/drawing/2014/main" id="{76C4B60C-E180-4ADF-A845-A6252CF883C1}"/>
                </a:ext>
              </a:extLst>
            </p:cNvPr>
            <p:cNvSpPr/>
            <p:nvPr/>
          </p:nvSpPr>
          <p:spPr>
            <a:xfrm>
              <a:off x="774755" y="5422695"/>
              <a:ext cx="307864" cy="74836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8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D0571FC2-950C-45CC-BAC0-F56E86C5F3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D0571FC2-950C-45CC-BAC0-F56E86C5F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2447" y="1607158"/>
            <a:ext cx="7595207" cy="572613"/>
          </a:xfrm>
        </p:spPr>
        <p:txBody>
          <a:bodyPr/>
          <a:lstStyle/>
          <a:p>
            <a:r>
              <a:rPr lang="de-DE" sz="2000" dirty="0"/>
              <a:t>Agenda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BCE93-7C4D-4B52-BA1D-1C1DDD015F9F}"/>
              </a:ext>
            </a:extLst>
          </p:cNvPr>
          <p:cNvSpPr txBox="1">
            <a:spLocks/>
          </p:cNvSpPr>
          <p:nvPr/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Arial Black"/>
                <a:cs typeface="Arial Black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 Black"/>
                <a:cs typeface="Arial Black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FD5B6F-ECC6-4B7C-91B5-8953BCE9151F}"/>
              </a:ext>
            </a:extLst>
          </p:cNvPr>
          <p:cNvGrpSpPr/>
          <p:nvPr/>
        </p:nvGrpSpPr>
        <p:grpSpPr>
          <a:xfrm>
            <a:off x="242364" y="2179771"/>
            <a:ext cx="7885655" cy="3965848"/>
            <a:chOff x="0" y="2179771"/>
            <a:chExt cx="7885655" cy="396584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B41C4A3-3D1F-40C0-9E6E-BCD66AE3EDB1}"/>
                </a:ext>
              </a:extLst>
            </p:cNvPr>
            <p:cNvSpPr/>
            <p:nvPr/>
          </p:nvSpPr>
          <p:spPr>
            <a:xfrm>
              <a:off x="0" y="2179771"/>
              <a:ext cx="6709144" cy="396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1BB5A94B-C75B-4BE2-AEA6-4D476627EF28}"/>
                </a:ext>
              </a:extLst>
            </p:cNvPr>
            <p:cNvSpPr/>
            <p:nvPr/>
          </p:nvSpPr>
          <p:spPr>
            <a:xfrm>
              <a:off x="2611077" y="2179771"/>
              <a:ext cx="5274578" cy="396584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EB2D93-ACD1-41E6-AA88-0A344FC4B1CA}"/>
              </a:ext>
            </a:extLst>
          </p:cNvPr>
          <p:cNvGrpSpPr/>
          <p:nvPr/>
        </p:nvGrpSpPr>
        <p:grpSpPr>
          <a:xfrm>
            <a:off x="0" y="3613284"/>
            <a:ext cx="7102549" cy="366274"/>
            <a:chOff x="0" y="2752384"/>
            <a:chExt cx="7102549" cy="366274"/>
          </a:xfrm>
        </p:grpSpPr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F033E227-3B33-45BD-A861-6581F8122F0E}"/>
                </a:ext>
              </a:extLst>
            </p:cNvPr>
            <p:cNvSpPr/>
            <p:nvPr/>
          </p:nvSpPr>
          <p:spPr>
            <a:xfrm>
              <a:off x="6615404" y="2752384"/>
              <a:ext cx="487145" cy="366274"/>
            </a:xfrm>
            <a:prstGeom prst="parallelogram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FB9419D-F3AF-4335-BA35-EEBE6F823097}"/>
                </a:ext>
              </a:extLst>
            </p:cNvPr>
            <p:cNvSpPr/>
            <p:nvPr/>
          </p:nvSpPr>
          <p:spPr>
            <a:xfrm>
              <a:off x="0" y="2752384"/>
              <a:ext cx="6709144" cy="366274"/>
            </a:xfrm>
            <a:prstGeom prst="rect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9A90C6FE-CE34-44AD-AD15-B711F5A162CF}"/>
              </a:ext>
            </a:extLst>
          </p:cNvPr>
          <p:cNvSpPr/>
          <p:nvPr/>
        </p:nvSpPr>
        <p:spPr>
          <a:xfrm>
            <a:off x="733646" y="2752384"/>
            <a:ext cx="6368903" cy="318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Modellgrundlagen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Modellerweiterung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Julia Braun, M.A.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pic>
        <p:nvPicPr>
          <p:cNvPr id="2050" name="Picture 2" descr="https://bank.uni-hohenheim.de/fileadmin/_processed_/csm_Bild_JB_63bf984e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" y="2179770"/>
            <a:ext cx="1390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 2"/>
          <p:cNvGraphicFramePr/>
          <p:nvPr/>
        </p:nvGraphicFramePr>
        <p:xfrm>
          <a:off x="2235201" y="2179770"/>
          <a:ext cx="6582228" cy="416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2855" y="6494463"/>
            <a:ext cx="7400925" cy="241063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12. Mai 2022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| Julia Braun</a:t>
            </a:r>
          </a:p>
        </p:txBody>
      </p:sp>
    </p:spTree>
    <p:extLst>
      <p:ext uri="{BB962C8B-B14F-4D97-AF65-F5344CB8AC3E}">
        <p14:creationId xmlns:p14="http://schemas.microsoft.com/office/powerpoint/2010/main" val="27199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6210" y="2491783"/>
            <a:ext cx="8153291" cy="937218"/>
          </a:xfrm>
          <a:ln>
            <a:solidFill>
              <a:srgbClr val="003F75"/>
            </a:solidFill>
            <a:prstDash val="dash"/>
          </a:ln>
        </p:spPr>
        <p:txBody>
          <a:bodyPr anchor="t"/>
          <a:lstStyle/>
          <a:p>
            <a:pPr marL="0" indent="0" algn="ctr">
              <a:buNone/>
            </a:pPr>
            <a:r>
              <a:rPr lang="de-DE" b="1" dirty="0" smtClean="0">
                <a:sym typeface="Wingdings" panose="05000000000000000000" pitchFamily="2" charset="2"/>
              </a:rPr>
              <a:t>Eigenkapitalanforderung </a:t>
            </a:r>
            <a:r>
              <a:rPr lang="de-DE" b="1" dirty="0">
                <a:sym typeface="Wingdings" panose="05000000000000000000" pitchFamily="2" charset="2"/>
              </a:rPr>
              <a:t>durch CB an potentielle Käufer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9"/>
            <a:ext cx="8214770" cy="572613"/>
          </a:xfrm>
        </p:spPr>
        <p:txBody>
          <a:bodyPr vert="horz"/>
          <a:lstStyle/>
          <a:p>
            <a:r>
              <a:rPr lang="de-DE" sz="2200" b="1" dirty="0"/>
              <a:t>Modellerweiterung | </a:t>
            </a:r>
            <a:r>
              <a:rPr lang="de-DE" sz="2200" b="1" dirty="0" smtClean="0"/>
              <a:t>Banken</a:t>
            </a:r>
            <a:endParaRPr lang="en-US" sz="22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964FCB5-D4BD-41C2-A26E-03457E5483FA}"/>
              </a:ext>
            </a:extLst>
          </p:cNvPr>
          <p:cNvCxnSpPr>
            <a:cxnSpLocks/>
          </p:cNvCxnSpPr>
          <p:nvPr/>
        </p:nvCxnSpPr>
        <p:spPr>
          <a:xfrm>
            <a:off x="13659730" y="3565500"/>
            <a:ext cx="0" cy="368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902F6A13-349F-4963-B8DE-D67C14C1E981}"/>
              </a:ext>
            </a:extLst>
          </p:cNvPr>
          <p:cNvSpPr/>
          <p:nvPr/>
        </p:nvSpPr>
        <p:spPr>
          <a:xfrm>
            <a:off x="6765578" y="1447985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9">
            <a:extLst>
              <a:ext uri="{FF2B5EF4-FFF2-40B4-BE49-F238E27FC236}">
                <a16:creationId xmlns:a16="http://schemas.microsoft.com/office/drawing/2014/main" id="{C1C16F71-075F-46CD-91C1-66588D440A1A}"/>
              </a:ext>
            </a:extLst>
          </p:cNvPr>
          <p:cNvSpPr/>
          <p:nvPr/>
        </p:nvSpPr>
        <p:spPr>
          <a:xfrm>
            <a:off x="7943573" y="1447986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2">
            <a:extLst>
              <a:ext uri="{FF2B5EF4-FFF2-40B4-BE49-F238E27FC236}">
                <a16:creationId xmlns:a16="http://schemas.microsoft.com/office/drawing/2014/main" id="{7A628E23-1216-4E22-8115-CBFE8D1BFA8D}"/>
              </a:ext>
            </a:extLst>
          </p:cNvPr>
          <p:cNvSpPr/>
          <p:nvPr/>
        </p:nvSpPr>
        <p:spPr>
          <a:xfrm>
            <a:off x="6765578" y="1969884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3">
            <a:extLst>
              <a:ext uri="{FF2B5EF4-FFF2-40B4-BE49-F238E27FC236}">
                <a16:creationId xmlns:a16="http://schemas.microsoft.com/office/drawing/2014/main" id="{0D1810B9-7224-4764-8977-838F7C32D806}"/>
              </a:ext>
            </a:extLst>
          </p:cNvPr>
          <p:cNvSpPr/>
          <p:nvPr/>
        </p:nvSpPr>
        <p:spPr>
          <a:xfrm>
            <a:off x="7943573" y="1969884"/>
            <a:ext cx="1102798" cy="419774"/>
          </a:xfrm>
          <a:prstGeom prst="roundRect">
            <a:avLst/>
          </a:prstGeom>
          <a:solidFill>
            <a:srgbClr val="003F75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75532D-D832-4A11-AC56-A0911CBAA5DE}"/>
              </a:ext>
            </a:extLst>
          </p:cNvPr>
          <p:cNvCxnSpPr>
            <a:cxnSpLocks/>
          </p:cNvCxnSpPr>
          <p:nvPr/>
        </p:nvCxnSpPr>
        <p:spPr>
          <a:xfrm>
            <a:off x="13634720" y="3046511"/>
            <a:ext cx="0" cy="43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93E5CDE9-59C0-4012-BA29-7C06A4217C29}"/>
              </a:ext>
            </a:extLst>
          </p:cNvPr>
          <p:cNvSpPr/>
          <p:nvPr/>
        </p:nvSpPr>
        <p:spPr>
          <a:xfrm>
            <a:off x="546209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Herkömmliche Bank</a:t>
            </a:r>
          </a:p>
        </p:txBody>
      </p:sp>
      <p:pic>
        <p:nvPicPr>
          <p:cNvPr id="24" name="Grafik 23" descr="Ziel">
            <a:extLst>
              <a:ext uri="{FF2B5EF4-FFF2-40B4-BE49-F238E27FC236}">
                <a16:creationId xmlns:a16="http://schemas.microsoft.com/office/drawing/2014/main" id="{C183BC4C-E0FA-42D3-9B37-EDAFF0A60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9650" y="2835404"/>
            <a:ext cx="593596" cy="593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/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de-DE" i="1" dirty="0">
                  <a:solidFill>
                    <a:srgbClr val="003F75"/>
                  </a:solidFill>
                  <a:latin typeface="Arial"/>
                </a:endParaRPr>
              </a:p>
              <a:p>
                <a:pPr defTabSz="914400"/>
                <a:endParaRPr lang="de-DE" i="1" dirty="0">
                  <a:solidFill>
                    <a:srgbClr val="003F75"/>
                  </a:solidFill>
                  <a:latin typeface="Arial"/>
                  <a:cs typeface="Arial"/>
                </a:endParaRPr>
              </a:p>
              <a:p>
                <a:pPr defTabSz="914400"/>
                <a:endParaRPr lang="en-US" i="1" dirty="0">
                  <a:solidFill>
                    <a:srgbClr val="003F75"/>
                  </a:solidFill>
                  <a:latin typeface="Arial"/>
                  <a:cs typeface="Arial"/>
                </a:endParaRP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r>
                      <a:rPr lang="en-US" i="1">
                        <a:solidFill>
                          <a:srgbClr val="003F7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2, 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F7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F75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003F75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F75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003F75"/>
                    </a:solidFill>
                  </a:rPr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003F75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>
            <a:extLst>
              <a:ext uri="{FF2B5EF4-FFF2-40B4-BE49-F238E27FC236}">
                <a16:creationId xmlns:a16="http://schemas.microsoft.com/office/drawing/2014/main" id="{A76752F7-EBE1-48B1-A14C-F3B0E5C5CA73}"/>
              </a:ext>
            </a:extLst>
          </p:cNvPr>
          <p:cNvSpPr/>
          <p:nvPr/>
        </p:nvSpPr>
        <p:spPr>
          <a:xfrm>
            <a:off x="4827918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Bausparkasse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/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defTabSz="914400"/>
                <a:r>
                  <a:rPr lang="de-DE" dirty="0">
                    <a:solidFill>
                      <a:srgbClr val="003F75"/>
                    </a:solidFill>
                    <a:latin typeface="Arial"/>
                    <a:cs typeface="Arial"/>
                  </a:rPr>
                  <a:t>Eigenkapitalbedarf durch Ansparphase gedeckt</a:t>
                </a:r>
              </a:p>
              <a:p>
                <a:pPr defTabSz="914400"/>
                <a:endParaRPr lang="de-DE" dirty="0">
                  <a:solidFill>
                    <a:srgbClr val="003F75"/>
                  </a:solidFill>
                  <a:latin typeface="Arial"/>
                  <a:cs typeface="Arial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𝐵𝐿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3F7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𝐵𝐿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003F75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blipFill>
                <a:blip r:embed="rId6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DA54C289-BF30-42ED-8BF8-7D579E348591}"/>
              </a:ext>
            </a:extLst>
          </p:cNvPr>
          <p:cNvSpPr/>
          <p:nvPr/>
        </p:nvSpPr>
        <p:spPr>
          <a:xfrm>
            <a:off x="409533" y="2338945"/>
            <a:ext cx="418095" cy="4180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3F75"/>
                </a:solidFill>
              </a:rPr>
              <a:t>4</a:t>
            </a:r>
            <a:endParaRPr lang="de-DE" b="1" dirty="0">
              <a:solidFill>
                <a:srgbClr val="003F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/>
              <a:t>Modellerweiterung | </a:t>
            </a:r>
            <a:r>
              <a:rPr lang="de-DE" sz="2200" b="1" dirty="0" smtClean="0"/>
              <a:t>Ergebnisübersicht</a:t>
            </a:r>
            <a:endParaRPr lang="en-US" sz="2200" b="1" dirty="0"/>
          </a:p>
        </p:txBody>
      </p:sp>
      <p:pic>
        <p:nvPicPr>
          <p:cNvPr id="10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6" y="2516635"/>
            <a:ext cx="7169808" cy="387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F68CA22-FA1E-415D-8DB4-10BE7E1325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597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45683324-CD2D-47E3-B7F2-240A39385873}"/>
              </a:ext>
            </a:extLst>
          </p:cNvPr>
          <p:cNvSpPr/>
          <p:nvPr/>
        </p:nvSpPr>
        <p:spPr>
          <a:xfrm>
            <a:off x="586440" y="5181600"/>
            <a:ext cx="8113060" cy="1244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84730" y="2179772"/>
                <a:ext cx="8113060" cy="4314692"/>
              </a:xfrm>
            </p:spPr>
            <p:txBody>
              <a:bodyPr/>
              <a:lstStyle/>
              <a:p>
                <a:r>
                  <a:rPr lang="de-DE" dirty="0" smtClean="0"/>
                  <a:t>EK-Anforderung </a:t>
                </a:r>
                <a:r>
                  <a:rPr lang="de-DE" dirty="0"/>
                  <a:t>herkömmlicher Banken stabilisiert den Markt</a:t>
                </a:r>
              </a:p>
              <a:p>
                <a:r>
                  <a:rPr lang="de-DE" dirty="0"/>
                  <a:t>Aber: weiterhin prozyklische Kreditvergabe</a:t>
                </a:r>
              </a:p>
              <a:p>
                <a:r>
                  <a:rPr lang="de-DE" dirty="0"/>
                  <a:t>Kreditvergabe von Bausparkassen hat wiederum</a:t>
                </a:r>
                <a:r>
                  <a:rPr lang="de-DE" b="1" dirty="0"/>
                  <a:t> stabilisierende Wirkung</a:t>
                </a:r>
              </a:p>
              <a:p>
                <a:r>
                  <a:rPr lang="de-DE" dirty="0"/>
                  <a:t>Neuallokation der Kunden: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rgbClr val="003F75"/>
                    </a:solidFill>
                  </a:rPr>
                  <a:t>BLs: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3F7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3F7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de-DE" dirty="0">
                  <a:solidFill>
                    <a:srgbClr val="003F75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rgbClr val="003F75"/>
                    </a:solidFill>
                  </a:rPr>
                  <a:t>CBs: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</a:rPr>
                          <m:t>,1 </m:t>
                        </m:r>
                      </m:e>
                    </m:d>
                  </m:oMath>
                </a14:m>
                <a:endParaRPr lang="de-DE" dirty="0">
                  <a:solidFill>
                    <a:srgbClr val="003F75"/>
                  </a:solidFill>
                </a:endParaRPr>
              </a:p>
              <a:p>
                <a:pPr lvl="1"/>
                <a:endParaRPr lang="de-DE" sz="1050" dirty="0">
                  <a:solidFill>
                    <a:srgbClr val="003F75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3F75"/>
                    </a:solidFill>
                  </a:rPr>
                  <a:t>	</a:t>
                </a:r>
                <a:endParaRPr lang="de-DE" dirty="0" smtClean="0">
                  <a:solidFill>
                    <a:srgbClr val="003F75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3F75"/>
                    </a:solidFill>
                  </a:rPr>
                  <a:t>	</a:t>
                </a:r>
                <a:r>
                  <a:rPr lang="de-DE" dirty="0" smtClean="0">
                    <a:solidFill>
                      <a:srgbClr val="003F75"/>
                    </a:solidFill>
                  </a:rPr>
                  <a:t>EK-Anforderung </a:t>
                </a:r>
                <a:r>
                  <a:rPr lang="de-DE" dirty="0">
                    <a:solidFill>
                      <a:srgbClr val="003F75"/>
                    </a:solidFill>
                  </a:rPr>
                  <a:t>herkömmlicher Banken </a:t>
                </a:r>
                <a:r>
                  <a:rPr lang="de-DE" b="1" dirty="0">
                    <a:solidFill>
                      <a:srgbClr val="003F75"/>
                    </a:solidFill>
                  </a:rPr>
                  <a:t>limitiert Kreditvergabe</a:t>
                </a:r>
              </a:p>
              <a:p>
                <a:pPr lvl="1"/>
                <a:r>
                  <a:rPr lang="de-DE" dirty="0">
                    <a:solidFill>
                      <a:srgbClr val="003F75"/>
                    </a:solidFill>
                  </a:rPr>
                  <a:t>	Bausparkassen vergeben Kredite unabhängig von initialem EK</a:t>
                </a:r>
              </a:p>
              <a:p>
                <a:pPr lvl="1"/>
                <a:r>
                  <a:rPr lang="de-DE" b="1" dirty="0">
                    <a:solidFill>
                      <a:srgbClr val="003F75"/>
                    </a:solidFill>
                  </a:rPr>
                  <a:t>	</a:t>
                </a:r>
                <a:r>
                  <a:rPr lang="de-DE" b="1" dirty="0">
                    <a:solidFill>
                      <a:srgbClr val="003F75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b="1" dirty="0">
                    <a:solidFill>
                      <a:srgbClr val="003F75"/>
                    </a:solidFill>
                  </a:rPr>
                  <a:t>Weitere stabilisierende Wirkung</a:t>
                </a:r>
              </a:p>
            </p:txBody>
          </p:sp>
        </mc:Choice>
        <mc:Fallback xmlns="">
          <p:sp>
            <p:nvSpPr>
              <p:cNvPr id="8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84730" y="2179772"/>
                <a:ext cx="8113060" cy="4314692"/>
              </a:xfrm>
              <a:blipFill>
                <a:blip r:embed="rId7"/>
                <a:stretch>
                  <a:fillRect l="-526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 smtClean="0"/>
              <a:t>Modellerweiterung | Ergebnisse</a:t>
            </a:r>
            <a:endParaRPr lang="en-US" sz="2200" b="1" dirty="0"/>
          </a:p>
          <a:p>
            <a:r>
              <a:rPr lang="de-DE" sz="2400" b="1" dirty="0" smtClean="0"/>
              <a:t> </a:t>
            </a:r>
            <a:endParaRPr lang="de-DE" sz="2400" b="1" dirty="0"/>
          </a:p>
        </p:txBody>
      </p:sp>
      <p:sp>
        <p:nvSpPr>
          <p:cNvPr id="2" name="Pfeil: Chevron 1">
            <a:extLst>
              <a:ext uri="{FF2B5EF4-FFF2-40B4-BE49-F238E27FC236}">
                <a16:creationId xmlns:a16="http://schemas.microsoft.com/office/drawing/2014/main" id="{00E338F8-1895-4BBE-BC08-2042D833F746}"/>
              </a:ext>
            </a:extLst>
          </p:cNvPr>
          <p:cNvSpPr/>
          <p:nvPr/>
        </p:nvSpPr>
        <p:spPr>
          <a:xfrm>
            <a:off x="928687" y="5299075"/>
            <a:ext cx="409575" cy="995601"/>
          </a:xfrm>
          <a:prstGeom prst="chevron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0ACF1395-8D14-4B9D-8AB3-EBCB1A1F6D30}"/>
              </a:ext>
            </a:extLst>
          </p:cNvPr>
          <p:cNvSpPr/>
          <p:nvPr/>
        </p:nvSpPr>
        <p:spPr>
          <a:xfrm>
            <a:off x="774755" y="5422695"/>
            <a:ext cx="307864" cy="7483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D0571FC2-950C-45CC-BAC0-F56E86C5F3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D0571FC2-950C-45CC-BAC0-F56E86C5F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2447" y="1607158"/>
            <a:ext cx="7595207" cy="572613"/>
          </a:xfrm>
        </p:spPr>
        <p:txBody>
          <a:bodyPr/>
          <a:lstStyle/>
          <a:p>
            <a:r>
              <a:rPr lang="de-DE" sz="2000" dirty="0"/>
              <a:t>Agenda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BCE93-7C4D-4B52-BA1D-1C1DDD015F9F}"/>
              </a:ext>
            </a:extLst>
          </p:cNvPr>
          <p:cNvSpPr txBox="1">
            <a:spLocks/>
          </p:cNvSpPr>
          <p:nvPr/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Arial Black"/>
                <a:cs typeface="Arial Black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 Black"/>
                <a:cs typeface="Arial Black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FD5B6F-ECC6-4B7C-91B5-8953BCE9151F}"/>
              </a:ext>
            </a:extLst>
          </p:cNvPr>
          <p:cNvGrpSpPr/>
          <p:nvPr/>
        </p:nvGrpSpPr>
        <p:grpSpPr>
          <a:xfrm>
            <a:off x="242364" y="2179771"/>
            <a:ext cx="7885655" cy="3965848"/>
            <a:chOff x="0" y="2179771"/>
            <a:chExt cx="7885655" cy="396584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B41C4A3-3D1F-40C0-9E6E-BCD66AE3EDB1}"/>
                </a:ext>
              </a:extLst>
            </p:cNvPr>
            <p:cNvSpPr/>
            <p:nvPr/>
          </p:nvSpPr>
          <p:spPr>
            <a:xfrm>
              <a:off x="0" y="2179771"/>
              <a:ext cx="6709144" cy="396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1BB5A94B-C75B-4BE2-AEA6-4D476627EF28}"/>
                </a:ext>
              </a:extLst>
            </p:cNvPr>
            <p:cNvSpPr/>
            <p:nvPr/>
          </p:nvSpPr>
          <p:spPr>
            <a:xfrm>
              <a:off x="2611077" y="2179771"/>
              <a:ext cx="5274578" cy="396584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EB2D93-ACD1-41E6-AA88-0A344FC4B1CA}"/>
              </a:ext>
            </a:extLst>
          </p:cNvPr>
          <p:cNvGrpSpPr/>
          <p:nvPr/>
        </p:nvGrpSpPr>
        <p:grpSpPr>
          <a:xfrm>
            <a:off x="45661" y="4028986"/>
            <a:ext cx="7102549" cy="366274"/>
            <a:chOff x="0" y="2752384"/>
            <a:chExt cx="7102549" cy="366274"/>
          </a:xfrm>
        </p:grpSpPr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F033E227-3B33-45BD-A861-6581F8122F0E}"/>
                </a:ext>
              </a:extLst>
            </p:cNvPr>
            <p:cNvSpPr/>
            <p:nvPr/>
          </p:nvSpPr>
          <p:spPr>
            <a:xfrm>
              <a:off x="6615404" y="2752384"/>
              <a:ext cx="487145" cy="366274"/>
            </a:xfrm>
            <a:prstGeom prst="parallelogram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FB9419D-F3AF-4335-BA35-EEBE6F823097}"/>
                </a:ext>
              </a:extLst>
            </p:cNvPr>
            <p:cNvSpPr/>
            <p:nvPr/>
          </p:nvSpPr>
          <p:spPr>
            <a:xfrm>
              <a:off x="0" y="2752384"/>
              <a:ext cx="6709144" cy="366274"/>
            </a:xfrm>
            <a:prstGeom prst="rect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9A90C6FE-CE34-44AD-AD15-B711F5A162CF}"/>
              </a:ext>
            </a:extLst>
          </p:cNvPr>
          <p:cNvSpPr/>
          <p:nvPr/>
        </p:nvSpPr>
        <p:spPr>
          <a:xfrm>
            <a:off x="733646" y="2752384"/>
            <a:ext cx="6368903" cy="318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Modellgrundlagen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Modellerweiterung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31A2AF0-6C47-434F-B849-9126F7C403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077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B04BAD15-3E29-4CD6-BE59-8FDAA425957E}"/>
              </a:ext>
            </a:extLst>
          </p:cNvPr>
          <p:cNvSpPr/>
          <p:nvPr/>
        </p:nvSpPr>
        <p:spPr>
          <a:xfrm>
            <a:off x="546210" y="4855662"/>
            <a:ext cx="8153290" cy="1323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192453"/>
          </a:xfrm>
        </p:spPr>
        <p:txBody>
          <a:bodyPr/>
          <a:lstStyle/>
          <a:p>
            <a:r>
              <a:rPr lang="de-DE" sz="1600" b="1" dirty="0"/>
              <a:t>Konventionelle Banken </a:t>
            </a:r>
            <a:r>
              <a:rPr lang="de-DE" sz="1600" dirty="0"/>
              <a:t>praktizieren prozyklische Kreditvergabepraktiken </a:t>
            </a:r>
            <a:endParaRPr lang="de-DE" sz="1600" b="1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Folge: Instabile Hausmarktzyklen, anfällig für Extremszenarien &amp; Ausbrüche</a:t>
            </a:r>
          </a:p>
          <a:p>
            <a:pPr>
              <a:spcBef>
                <a:spcPts val="600"/>
              </a:spcBef>
            </a:pPr>
            <a:r>
              <a:rPr lang="de-DE" sz="1600" b="1" dirty="0"/>
              <a:t>Bausparkassen</a:t>
            </a:r>
            <a:r>
              <a:rPr lang="de-DE" sz="1600" dirty="0"/>
              <a:t> kreieren stabilere Marktverläufe, allerdings auch ein regulatorisch induziertes, zu hohes Preisniveau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Optimales Szenario: </a:t>
            </a:r>
            <a:r>
              <a:rPr lang="de-DE" sz="1600" b="1" dirty="0"/>
              <a:t>Herkömmliche Banken &amp; Bausparkassen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Stabilste Marktzyklen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Die besten Ergebnisse für Transaktions- &amp; Eigentumsrate</a:t>
            </a:r>
            <a:br>
              <a:rPr lang="de-DE" sz="1600" dirty="0">
                <a:solidFill>
                  <a:srgbClr val="003F75"/>
                </a:solidFill>
              </a:rPr>
            </a:br>
            <a:endParaRPr lang="de-DE" sz="1600" dirty="0">
              <a:solidFill>
                <a:srgbClr val="003F7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F75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Bausparkassen wirken prozyklischer Kreditvergabe </a:t>
            </a:r>
            <a:r>
              <a:rPr lang="de-DE" sz="1600" b="1" dirty="0">
                <a:solidFill>
                  <a:srgbClr val="003F75"/>
                </a:solidFill>
              </a:rPr>
              <a:t>entgegen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Erweitern den </a:t>
            </a:r>
            <a:r>
              <a:rPr lang="de-DE" sz="1600" b="1" dirty="0">
                <a:solidFill>
                  <a:srgbClr val="003F75"/>
                </a:solidFill>
              </a:rPr>
              <a:t>Zugang</a:t>
            </a:r>
            <a:r>
              <a:rPr lang="de-DE" sz="1600" dirty="0">
                <a:solidFill>
                  <a:srgbClr val="003F75"/>
                </a:solidFill>
              </a:rPr>
              <a:t> zu Wohnungsbaufinanzierungen in der Bevölkerung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F75"/>
                </a:solidFill>
              </a:rPr>
              <a:t>Erwirken </a:t>
            </a:r>
            <a:r>
              <a:rPr lang="de-DE" sz="1600" b="1" dirty="0">
                <a:solidFill>
                  <a:srgbClr val="003F75"/>
                </a:solidFill>
              </a:rPr>
              <a:t>positive Synergieeffekte </a:t>
            </a:r>
            <a:r>
              <a:rPr lang="de-DE" sz="1600" dirty="0">
                <a:solidFill>
                  <a:srgbClr val="003F75"/>
                </a:solidFill>
              </a:rPr>
              <a:t>für verknüpfte Wirtschaftssektoren &amp; soziale Bereiche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/>
              <a:t>Fazit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CCECF6DC-033B-4698-846E-4E2A890C26C7}"/>
              </a:ext>
            </a:extLst>
          </p:cNvPr>
          <p:cNvSpPr/>
          <p:nvPr/>
        </p:nvSpPr>
        <p:spPr>
          <a:xfrm>
            <a:off x="879585" y="4693020"/>
            <a:ext cx="1330215" cy="286466"/>
          </a:xfrm>
          <a:prstGeom prst="parallelogram">
            <a:avLst/>
          </a:prstGeom>
          <a:solidFill>
            <a:srgbClr val="003F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Grund</a:t>
            </a:r>
          </a:p>
        </p:txBody>
      </p:sp>
    </p:spTree>
    <p:extLst>
      <p:ext uri="{BB962C8B-B14F-4D97-AF65-F5344CB8AC3E}">
        <p14:creationId xmlns:p14="http://schemas.microsoft.com/office/powerpoint/2010/main" val="35374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  <a:r>
              <a:rPr lang="de-DE" dirty="0" smtClean="0"/>
              <a:t>!</a:t>
            </a:r>
          </a:p>
          <a:p>
            <a:endParaRPr lang="de-DE" dirty="0" smtClean="0">
              <a:hlinkClick r:id="rId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2220686" y="3401057"/>
            <a:ext cx="4927819" cy="88086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800" b="1" dirty="0"/>
              <a:t>Julia Braun, M.A.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E-Mail: </a:t>
            </a:r>
            <a:r>
              <a:rPr lang="de-DE" sz="1800" dirty="0">
                <a:hlinkClick r:id="rId3"/>
              </a:rPr>
              <a:t>julia.braun@uni-hohenheim.de</a:t>
            </a:r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/>
              <a:t>Tel.: 0711 459 23283</a:t>
            </a:r>
          </a:p>
          <a:p>
            <a:pPr>
              <a:spcBef>
                <a:spcPts val="0"/>
              </a:spcBef>
            </a:pPr>
            <a:endParaRPr lang="de-DE" sz="1800" dirty="0"/>
          </a:p>
        </p:txBody>
      </p:sp>
      <p:pic>
        <p:nvPicPr>
          <p:cNvPr id="8196" name="Picture 4" descr="Julia Braun - Controlling, Finance and Accounting - Hochschule Pforzheim |  XING">
            <a:extLst>
              <a:ext uri="{FF2B5EF4-FFF2-40B4-BE49-F238E27FC236}">
                <a16:creationId xmlns:a16="http://schemas.microsoft.com/office/drawing/2014/main" id="{AC53E45A-D3FF-46D0-BACA-A0D51A04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7" y="2803121"/>
            <a:ext cx="1478797" cy="14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686" y="4680295"/>
            <a:ext cx="738000" cy="987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760" y="4875630"/>
            <a:ext cx="736270" cy="9746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229" y="4602413"/>
            <a:ext cx="1304925" cy="590550"/>
          </a:xfrm>
          <a:prstGeom prst="rect">
            <a:avLst/>
          </a:prstGeom>
        </p:spPr>
      </p:pic>
      <p:pic>
        <p:nvPicPr>
          <p:cNvPr id="11" name="Grafik 10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104" y="5244569"/>
            <a:ext cx="3105150" cy="6191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804" r="100000">
                        <a14:foregroundMark x1="22549" y1="41209" x2="22549" y2="41209"/>
                        <a14:foregroundMark x1="14706" y1="27473" x2="14706" y2="27473"/>
                        <a14:foregroundMark x1="22876" y1="14560" x2="22876" y2="14560"/>
                        <a14:foregroundMark x1="39542" y1="12088" x2="39542" y2="12088"/>
                        <a14:foregroundMark x1="54248" y1="15659" x2="53595" y2="15659"/>
                        <a14:foregroundMark x1="59477" y1="29945" x2="59477" y2="29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1146" y="5494986"/>
            <a:ext cx="675775" cy="8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A1D8C70C-65FB-415C-AE4A-418AB172D8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17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FEED7C9-31C7-4005-A1EA-8C510953DA7B}"/>
              </a:ext>
            </a:extLst>
          </p:cNvPr>
          <p:cNvCxnSpPr>
            <a:cxnSpLocks/>
          </p:cNvCxnSpPr>
          <p:nvPr/>
        </p:nvCxnSpPr>
        <p:spPr>
          <a:xfrm>
            <a:off x="484730" y="3846829"/>
            <a:ext cx="8392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94FCC23B-1E3A-41A7-9760-8F344EFF3655}"/>
              </a:ext>
            </a:extLst>
          </p:cNvPr>
          <p:cNvSpPr/>
          <p:nvPr/>
        </p:nvSpPr>
        <p:spPr>
          <a:xfrm>
            <a:off x="484731" y="1991653"/>
            <a:ext cx="8392570" cy="1209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FCC23B-1E3A-41A7-9760-8F344EFF3655}"/>
              </a:ext>
            </a:extLst>
          </p:cNvPr>
          <p:cNvSpPr/>
          <p:nvPr/>
        </p:nvSpPr>
        <p:spPr>
          <a:xfrm>
            <a:off x="484731" y="4399279"/>
            <a:ext cx="8392570" cy="1209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4235502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/>
              <a:t>The Impact </a:t>
            </a:r>
            <a:r>
              <a:rPr lang="de-DE" dirty="0" err="1"/>
              <a:t>of</a:t>
            </a:r>
            <a:r>
              <a:rPr lang="de-DE" dirty="0"/>
              <a:t> different Financial Intermediaries on </a:t>
            </a:r>
            <a:r>
              <a:rPr lang="de-DE" dirty="0" err="1"/>
              <a:t>Housing</a:t>
            </a:r>
            <a:r>
              <a:rPr lang="de-DE" dirty="0"/>
              <a:t> Market </a:t>
            </a:r>
            <a:r>
              <a:rPr lang="de-DE" dirty="0" err="1"/>
              <a:t>Cycles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Der Einfluss divergierender Finanzinstitutionen auf den Immobilienmarkt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grpSp>
        <p:nvGrpSpPr>
          <p:cNvPr id="12" name="Gruppieren 11"/>
          <p:cNvGrpSpPr/>
          <p:nvPr/>
        </p:nvGrpSpPr>
        <p:grpSpPr>
          <a:xfrm rot="5400000">
            <a:off x="4257671" y="2974188"/>
            <a:ext cx="628657" cy="1674117"/>
            <a:chOff x="484730" y="2517564"/>
            <a:chExt cx="830886" cy="2799184"/>
          </a:xfrm>
        </p:grpSpPr>
        <p:sp>
          <p:nvSpPr>
            <p:cNvPr id="13" name="Pfeil: Chevron 3">
              <a:extLst>
                <a:ext uri="{FF2B5EF4-FFF2-40B4-BE49-F238E27FC236}">
                  <a16:creationId xmlns:a16="http://schemas.microsoft.com/office/drawing/2014/main" id="{EB22AC4C-C621-4744-9E88-7D426650DCDA}"/>
                </a:ext>
              </a:extLst>
            </p:cNvPr>
            <p:cNvSpPr/>
            <p:nvPr/>
          </p:nvSpPr>
          <p:spPr>
            <a:xfrm>
              <a:off x="592447" y="2517564"/>
              <a:ext cx="723169" cy="2799184"/>
            </a:xfrm>
            <a:prstGeom prst="chevron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Pfeil: Chevron 6">
              <a:extLst>
                <a:ext uri="{FF2B5EF4-FFF2-40B4-BE49-F238E27FC236}">
                  <a16:creationId xmlns:a16="http://schemas.microsoft.com/office/drawing/2014/main" id="{CC7524C5-C42E-4F62-9DD0-D86F739F62C9}"/>
                </a:ext>
              </a:extLst>
            </p:cNvPr>
            <p:cNvSpPr/>
            <p:nvPr/>
          </p:nvSpPr>
          <p:spPr>
            <a:xfrm>
              <a:off x="484730" y="3173674"/>
              <a:ext cx="384157" cy="148696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2855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grpSp>
        <p:nvGrpSpPr>
          <p:cNvPr id="16" name="Gruppieren 40">
            <a:extLst>
              <a:ext uri="{FF2B5EF4-FFF2-40B4-BE49-F238E27FC236}">
                <a16:creationId xmlns:a16="http://schemas.microsoft.com/office/drawing/2014/main" id="{2E4D5EB7-C8D1-4AC9-ABE0-FC2EF8F31CEF}"/>
              </a:ext>
            </a:extLst>
          </p:cNvPr>
          <p:cNvGrpSpPr/>
          <p:nvPr/>
        </p:nvGrpSpPr>
        <p:grpSpPr>
          <a:xfrm>
            <a:off x="4301999" y="3547202"/>
            <a:ext cx="540000" cy="540000"/>
            <a:chOff x="590373" y="1463678"/>
            <a:chExt cx="659201" cy="659978"/>
          </a:xfrm>
        </p:grpSpPr>
        <p:sp>
          <p:nvSpPr>
            <p:cNvPr id="17" name="Bogen 42">
              <a:extLst>
                <a:ext uri="{FF2B5EF4-FFF2-40B4-BE49-F238E27FC236}">
                  <a16:creationId xmlns:a16="http://schemas.microsoft.com/office/drawing/2014/main" id="{D6DA4474-959F-464A-8253-F459B9849665}"/>
                </a:ext>
              </a:extLst>
            </p:cNvPr>
            <p:cNvSpPr/>
            <p:nvPr/>
          </p:nvSpPr>
          <p:spPr bwMode="auto">
            <a:xfrm rot="13254279">
              <a:off x="601574" y="1471871"/>
              <a:ext cx="648000" cy="648000"/>
            </a:xfrm>
            <a:prstGeom prst="arc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uppieren 43">
              <a:extLst>
                <a:ext uri="{FF2B5EF4-FFF2-40B4-BE49-F238E27FC236}">
                  <a16:creationId xmlns:a16="http://schemas.microsoft.com/office/drawing/2014/main" id="{7AF139D8-BB2A-436B-830C-2FD48EAABC1F}"/>
                </a:ext>
              </a:extLst>
            </p:cNvPr>
            <p:cNvGrpSpPr/>
            <p:nvPr/>
          </p:nvGrpSpPr>
          <p:grpSpPr>
            <a:xfrm>
              <a:off x="590373" y="1463678"/>
              <a:ext cx="654527" cy="659978"/>
              <a:chOff x="590373" y="1463678"/>
              <a:chExt cx="654527" cy="659978"/>
            </a:xfrm>
          </p:grpSpPr>
          <p:sp>
            <p:nvSpPr>
              <p:cNvPr id="19" name="Ellipse 44">
                <a:extLst>
                  <a:ext uri="{FF2B5EF4-FFF2-40B4-BE49-F238E27FC236}">
                    <a16:creationId xmlns:a16="http://schemas.microsoft.com/office/drawing/2014/main" id="{C6F32265-C073-41CB-86C0-163F660BBA6B}"/>
                  </a:ext>
                </a:extLst>
              </p:cNvPr>
              <p:cNvSpPr/>
              <p:nvPr/>
            </p:nvSpPr>
            <p:spPr bwMode="auto">
              <a:xfrm>
                <a:off x="647700" y="1522266"/>
                <a:ext cx="540000" cy="5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Bogen 45">
                <a:extLst>
                  <a:ext uri="{FF2B5EF4-FFF2-40B4-BE49-F238E27FC236}">
                    <a16:creationId xmlns:a16="http://schemas.microsoft.com/office/drawing/2014/main" id="{945CF26D-BA49-4A1B-BA85-ACC1248F4D48}"/>
                  </a:ext>
                </a:extLst>
              </p:cNvPr>
              <p:cNvSpPr/>
              <p:nvPr/>
            </p:nvSpPr>
            <p:spPr bwMode="auto">
              <a:xfrm rot="20552833">
                <a:off x="596900" y="1475656"/>
                <a:ext cx="648000" cy="64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Bogen 46">
                <a:extLst>
                  <a:ext uri="{FF2B5EF4-FFF2-40B4-BE49-F238E27FC236}">
                    <a16:creationId xmlns:a16="http://schemas.microsoft.com/office/drawing/2014/main" id="{F013F46A-F010-4FDC-9401-6C682A5E2403}"/>
                  </a:ext>
                </a:extLst>
              </p:cNvPr>
              <p:cNvSpPr/>
              <p:nvPr/>
            </p:nvSpPr>
            <p:spPr bwMode="auto">
              <a:xfrm rot="6155115">
                <a:off x="590373" y="1463678"/>
                <a:ext cx="648000" cy="64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Ellipse 47">
                <a:extLst>
                  <a:ext uri="{FF2B5EF4-FFF2-40B4-BE49-F238E27FC236}">
                    <a16:creationId xmlns:a16="http://schemas.microsoft.com/office/drawing/2014/main" id="{DC2C4BE5-39A8-4A8D-AA02-9002EF791EDB}"/>
                  </a:ext>
                </a:extLst>
              </p:cNvPr>
              <p:cNvSpPr/>
              <p:nvPr/>
            </p:nvSpPr>
            <p:spPr bwMode="auto">
              <a:xfrm>
                <a:off x="827368" y="1705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D0571FC2-950C-45CC-BAC0-F56E86C5F3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D0571FC2-950C-45CC-BAC0-F56E86C5F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92447" y="1607158"/>
            <a:ext cx="7595207" cy="572613"/>
          </a:xfrm>
        </p:spPr>
        <p:txBody>
          <a:bodyPr/>
          <a:lstStyle/>
          <a:p>
            <a:r>
              <a:rPr lang="de-DE" sz="2000" dirty="0"/>
              <a:t>Agenda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BCE93-7C4D-4B52-BA1D-1C1DDD015F9F}"/>
              </a:ext>
            </a:extLst>
          </p:cNvPr>
          <p:cNvSpPr txBox="1">
            <a:spLocks/>
          </p:cNvSpPr>
          <p:nvPr/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Arial Black"/>
                <a:cs typeface="Arial Black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 Black"/>
                <a:cs typeface="Arial Black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FD5B6F-ECC6-4B7C-91B5-8953BCE9151F}"/>
              </a:ext>
            </a:extLst>
          </p:cNvPr>
          <p:cNvGrpSpPr/>
          <p:nvPr/>
        </p:nvGrpSpPr>
        <p:grpSpPr>
          <a:xfrm>
            <a:off x="242364" y="2179771"/>
            <a:ext cx="7885655" cy="3965848"/>
            <a:chOff x="0" y="2179771"/>
            <a:chExt cx="7885655" cy="396584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B41C4A3-3D1F-40C0-9E6E-BCD66AE3EDB1}"/>
                </a:ext>
              </a:extLst>
            </p:cNvPr>
            <p:cNvSpPr/>
            <p:nvPr/>
          </p:nvSpPr>
          <p:spPr>
            <a:xfrm>
              <a:off x="0" y="2179771"/>
              <a:ext cx="6709144" cy="3965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1BB5A94B-C75B-4BE2-AEA6-4D476627EF28}"/>
                </a:ext>
              </a:extLst>
            </p:cNvPr>
            <p:cNvSpPr/>
            <p:nvPr/>
          </p:nvSpPr>
          <p:spPr>
            <a:xfrm>
              <a:off x="2611077" y="2179771"/>
              <a:ext cx="5274578" cy="3965848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EB2D93-ACD1-41E6-AA88-0A344FC4B1CA}"/>
              </a:ext>
            </a:extLst>
          </p:cNvPr>
          <p:cNvGrpSpPr/>
          <p:nvPr/>
        </p:nvGrpSpPr>
        <p:grpSpPr>
          <a:xfrm>
            <a:off x="0" y="3159515"/>
            <a:ext cx="7102549" cy="366274"/>
            <a:chOff x="0" y="2752384"/>
            <a:chExt cx="7102549" cy="366274"/>
          </a:xfrm>
        </p:grpSpPr>
        <p:sp>
          <p:nvSpPr>
            <p:cNvPr id="15" name="Parallelogramm 14">
              <a:extLst>
                <a:ext uri="{FF2B5EF4-FFF2-40B4-BE49-F238E27FC236}">
                  <a16:creationId xmlns:a16="http://schemas.microsoft.com/office/drawing/2014/main" id="{F033E227-3B33-45BD-A861-6581F8122F0E}"/>
                </a:ext>
              </a:extLst>
            </p:cNvPr>
            <p:cNvSpPr/>
            <p:nvPr/>
          </p:nvSpPr>
          <p:spPr>
            <a:xfrm>
              <a:off x="6615404" y="2752384"/>
              <a:ext cx="487145" cy="366274"/>
            </a:xfrm>
            <a:prstGeom prst="parallelogram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FB9419D-F3AF-4335-BA35-EEBE6F823097}"/>
                </a:ext>
              </a:extLst>
            </p:cNvPr>
            <p:cNvSpPr/>
            <p:nvPr/>
          </p:nvSpPr>
          <p:spPr>
            <a:xfrm>
              <a:off x="0" y="2752384"/>
              <a:ext cx="6709144" cy="366274"/>
            </a:xfrm>
            <a:prstGeom prst="rect">
              <a:avLst/>
            </a:prstGeom>
            <a:solidFill>
              <a:srgbClr val="003F75"/>
            </a:solidFill>
            <a:ln>
              <a:solidFill>
                <a:srgbClr val="00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9A90C6FE-CE34-44AD-AD15-B711F5A162CF}"/>
              </a:ext>
            </a:extLst>
          </p:cNvPr>
          <p:cNvSpPr/>
          <p:nvPr/>
        </p:nvSpPr>
        <p:spPr>
          <a:xfrm>
            <a:off x="733646" y="2752384"/>
            <a:ext cx="6368903" cy="318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de-DE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Modellgrundlagen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Modellerweiterung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2855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</p:spTree>
    <p:extLst>
      <p:ext uri="{BB962C8B-B14F-4D97-AF65-F5344CB8AC3E}">
        <p14:creationId xmlns:p14="http://schemas.microsoft.com/office/powerpoint/2010/main" val="35394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113059" cy="572613"/>
          </a:xfrm>
        </p:spPr>
        <p:txBody>
          <a:bodyPr/>
          <a:lstStyle/>
          <a:p>
            <a:r>
              <a:rPr lang="de-DE" sz="2200" dirty="0"/>
              <a:t>Forschungsfragen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496223" y="2691327"/>
            <a:ext cx="7203277" cy="24516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Beeinflussen unterschiedliche Finanzinstitutionen und deren individuelle Geschäftsstrategien / Kreditvergabepraktiken den Immobilienmarktzyklus auf unterschiedliche Weise?</a:t>
            </a:r>
          </a:p>
          <a:p>
            <a:pPr marL="742950" lvl="2" indent="-285750" algn="just" defTabSz="848911">
              <a:lnSpc>
                <a:spcPts val="23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F75"/>
                </a:solidFill>
              </a:rPr>
              <a:t>Wenn ja, wie?</a:t>
            </a:r>
          </a:p>
          <a:p>
            <a:r>
              <a:rPr lang="de-DE" dirty="0"/>
              <a:t>Sind Finanzinstitute durch spezielle Kreditvergabepraktiken dazu in der Lage, Immobilienmarktzyklen zu glätten und damit die Stabilität zu erhöhen?</a:t>
            </a:r>
          </a:p>
          <a:p>
            <a:endParaRPr lang="de-DE" dirty="0">
              <a:solidFill>
                <a:srgbClr val="003F75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788A86-B5A4-4859-88AB-0ADB228C1A05}"/>
              </a:ext>
            </a:extLst>
          </p:cNvPr>
          <p:cNvSpPr txBox="1">
            <a:spLocks/>
          </p:cNvSpPr>
          <p:nvPr/>
        </p:nvSpPr>
        <p:spPr>
          <a:xfrm>
            <a:off x="484730" y="920750"/>
            <a:ext cx="8214770" cy="419100"/>
          </a:xfrm>
          <a:prstGeom prst="rect">
            <a:avLst/>
          </a:prstGeom>
        </p:spPr>
        <p:txBody>
          <a:bodyPr vert="horz" anchor="ctr"/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latin typeface="Arial Black"/>
                <a:cs typeface="Arial Black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 Black"/>
                <a:cs typeface="Arial Black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 Black"/>
                <a:cs typeface="Arial Black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EB22AC4C-C621-4744-9E88-7D426650DCDA}"/>
              </a:ext>
            </a:extLst>
          </p:cNvPr>
          <p:cNvSpPr/>
          <p:nvPr/>
        </p:nvSpPr>
        <p:spPr>
          <a:xfrm>
            <a:off x="592447" y="2517564"/>
            <a:ext cx="723169" cy="2799184"/>
          </a:xfrm>
          <a:prstGeom prst="chevron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CC7524C5-C42E-4F62-9DD0-D86F739F62C9}"/>
              </a:ext>
            </a:extLst>
          </p:cNvPr>
          <p:cNvSpPr/>
          <p:nvPr/>
        </p:nvSpPr>
        <p:spPr>
          <a:xfrm>
            <a:off x="484730" y="3173674"/>
            <a:ext cx="384157" cy="14869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2855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grpSp>
        <p:nvGrpSpPr>
          <p:cNvPr id="10" name="Gruppieren 40">
            <a:extLst>
              <a:ext uri="{FF2B5EF4-FFF2-40B4-BE49-F238E27FC236}">
                <a16:creationId xmlns:a16="http://schemas.microsoft.com/office/drawing/2014/main" id="{2E4D5EB7-C8D1-4AC9-ABE0-FC2EF8F31CEF}"/>
              </a:ext>
            </a:extLst>
          </p:cNvPr>
          <p:cNvGrpSpPr/>
          <p:nvPr/>
        </p:nvGrpSpPr>
        <p:grpSpPr>
          <a:xfrm>
            <a:off x="761292" y="3647157"/>
            <a:ext cx="540000" cy="540000"/>
            <a:chOff x="590373" y="1463678"/>
            <a:chExt cx="659201" cy="659978"/>
          </a:xfrm>
        </p:grpSpPr>
        <p:sp>
          <p:nvSpPr>
            <p:cNvPr id="12" name="Bogen 42">
              <a:extLst>
                <a:ext uri="{FF2B5EF4-FFF2-40B4-BE49-F238E27FC236}">
                  <a16:creationId xmlns:a16="http://schemas.microsoft.com/office/drawing/2014/main" id="{D6DA4474-959F-464A-8253-F459B9849665}"/>
                </a:ext>
              </a:extLst>
            </p:cNvPr>
            <p:cNvSpPr/>
            <p:nvPr/>
          </p:nvSpPr>
          <p:spPr bwMode="auto">
            <a:xfrm rot="13254279">
              <a:off x="601574" y="1471871"/>
              <a:ext cx="648000" cy="648000"/>
            </a:xfrm>
            <a:prstGeom prst="arc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uppieren 43">
              <a:extLst>
                <a:ext uri="{FF2B5EF4-FFF2-40B4-BE49-F238E27FC236}">
                  <a16:creationId xmlns:a16="http://schemas.microsoft.com/office/drawing/2014/main" id="{7AF139D8-BB2A-436B-830C-2FD48EAABC1F}"/>
                </a:ext>
              </a:extLst>
            </p:cNvPr>
            <p:cNvGrpSpPr/>
            <p:nvPr/>
          </p:nvGrpSpPr>
          <p:grpSpPr>
            <a:xfrm>
              <a:off x="590373" y="1463678"/>
              <a:ext cx="654527" cy="659978"/>
              <a:chOff x="590373" y="1463678"/>
              <a:chExt cx="654527" cy="659978"/>
            </a:xfrm>
          </p:grpSpPr>
          <p:sp>
            <p:nvSpPr>
              <p:cNvPr id="14" name="Ellipse 44">
                <a:extLst>
                  <a:ext uri="{FF2B5EF4-FFF2-40B4-BE49-F238E27FC236}">
                    <a16:creationId xmlns:a16="http://schemas.microsoft.com/office/drawing/2014/main" id="{C6F32265-C073-41CB-86C0-163F660BBA6B}"/>
                  </a:ext>
                </a:extLst>
              </p:cNvPr>
              <p:cNvSpPr/>
              <p:nvPr/>
            </p:nvSpPr>
            <p:spPr bwMode="auto">
              <a:xfrm>
                <a:off x="647700" y="1522266"/>
                <a:ext cx="540000" cy="54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Bogen 45">
                <a:extLst>
                  <a:ext uri="{FF2B5EF4-FFF2-40B4-BE49-F238E27FC236}">
                    <a16:creationId xmlns:a16="http://schemas.microsoft.com/office/drawing/2014/main" id="{945CF26D-BA49-4A1B-BA85-ACC1248F4D48}"/>
                  </a:ext>
                </a:extLst>
              </p:cNvPr>
              <p:cNvSpPr/>
              <p:nvPr/>
            </p:nvSpPr>
            <p:spPr bwMode="auto">
              <a:xfrm rot="20552833">
                <a:off x="596900" y="1475656"/>
                <a:ext cx="648000" cy="64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Bogen 46">
                <a:extLst>
                  <a:ext uri="{FF2B5EF4-FFF2-40B4-BE49-F238E27FC236}">
                    <a16:creationId xmlns:a16="http://schemas.microsoft.com/office/drawing/2014/main" id="{F013F46A-F010-4FDC-9401-6C682A5E2403}"/>
                  </a:ext>
                </a:extLst>
              </p:cNvPr>
              <p:cNvSpPr/>
              <p:nvPr/>
            </p:nvSpPr>
            <p:spPr bwMode="auto">
              <a:xfrm rot="6155115">
                <a:off x="590373" y="1463678"/>
                <a:ext cx="648000" cy="64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Ellipse 47">
                <a:extLst>
                  <a:ext uri="{FF2B5EF4-FFF2-40B4-BE49-F238E27FC236}">
                    <a16:creationId xmlns:a16="http://schemas.microsoft.com/office/drawing/2014/main" id="{DC2C4BE5-39A8-4A8D-AA02-9002EF791EDB}"/>
                  </a:ext>
                </a:extLst>
              </p:cNvPr>
              <p:cNvSpPr/>
              <p:nvPr/>
            </p:nvSpPr>
            <p:spPr bwMode="auto">
              <a:xfrm>
                <a:off x="827368" y="1705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1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4730" y="2179772"/>
            <a:ext cx="8113060" cy="4314692"/>
          </a:xfrm>
        </p:spPr>
        <p:txBody>
          <a:bodyPr/>
          <a:lstStyle/>
          <a:p>
            <a:pPr marL="0" indent="0" algn="l">
              <a:buNone/>
            </a:pPr>
            <a:endParaRPr lang="de-DE" sz="1000" dirty="0">
              <a:sym typeface="Wingdings" panose="05000000000000000000" pitchFamily="2" charset="2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dirty="0">
                <a:sym typeface="Wingdings" panose="05000000000000000000" pitchFamily="2" charset="2"/>
              </a:rPr>
              <a:t>  Wie wirken Bausparkassen auf Immobilienmarktzyklen?</a:t>
            </a:r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208115" y="3131533"/>
            <a:ext cx="6768000" cy="3238826"/>
            <a:chOff x="1188000" y="3126354"/>
            <a:chExt cx="6768000" cy="3243600"/>
          </a:xfrm>
        </p:grpSpPr>
        <p:graphicFrame>
          <p:nvGraphicFramePr>
            <p:cNvPr id="24" name="Diagramm 23"/>
            <p:cNvGraphicFramePr>
              <a:graphicFrameLocks/>
            </p:cNvGraphicFramePr>
            <p:nvPr/>
          </p:nvGraphicFramePr>
          <p:xfrm>
            <a:off x="1188000" y="3126354"/>
            <a:ext cx="6768000" cy="324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5" name="Gerade Verbindung mit Pfeil 24"/>
            <p:cNvCxnSpPr/>
            <p:nvPr/>
          </p:nvCxnSpPr>
          <p:spPr>
            <a:xfrm>
              <a:off x="2217683" y="3552496"/>
              <a:ext cx="232430" cy="178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H="1" flipV="1">
              <a:off x="3195145" y="4624552"/>
              <a:ext cx="315310" cy="178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4541260" y="4624552"/>
              <a:ext cx="419623" cy="483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4020200" y="3552496"/>
              <a:ext cx="232430" cy="178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2397563" y="3430516"/>
              <a:ext cx="303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195704" y="3430516"/>
              <a:ext cx="303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195145" y="4734910"/>
              <a:ext cx="303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752003" y="4734910"/>
              <a:ext cx="303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000" b="1" dirty="0"/>
              <a:t>Die Rolle von Bausparkassen in Hausmarktzyklen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2F8ABA-56AE-4B6F-A90A-C29E34E7D7AB}"/>
              </a:ext>
            </a:extLst>
          </p:cNvPr>
          <p:cNvSpPr/>
          <p:nvPr/>
        </p:nvSpPr>
        <p:spPr>
          <a:xfrm>
            <a:off x="574158" y="2179771"/>
            <a:ext cx="1569602" cy="380549"/>
          </a:xfrm>
          <a:prstGeom prst="rect">
            <a:avLst/>
          </a:prstGeom>
          <a:solidFill>
            <a:srgbClr val="00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latin typeface="Arial Black" panose="020B0A04020102020204" pitchFamily="34" charset="0"/>
              </a:rPr>
              <a:t>Leitfrage</a:t>
            </a:r>
            <a:r>
              <a:rPr lang="de-DE" u="sng" dirty="0">
                <a:latin typeface="Arial Black" panose="020B0A04020102020204" pitchFamily="34" charset="0"/>
              </a:rPr>
              <a:t>: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1844E8C-6A83-4773-846B-E4139E807015}"/>
              </a:ext>
            </a:extLst>
          </p:cNvPr>
          <p:cNvSpPr/>
          <p:nvPr/>
        </p:nvSpPr>
        <p:spPr>
          <a:xfrm>
            <a:off x="574158" y="2179771"/>
            <a:ext cx="8125342" cy="419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2855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</p:spTree>
    <p:extLst>
      <p:ext uri="{BB962C8B-B14F-4D97-AF65-F5344CB8AC3E}">
        <p14:creationId xmlns:p14="http://schemas.microsoft.com/office/powerpoint/2010/main" val="35972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672809" y="2799249"/>
            <a:ext cx="4197342" cy="162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und Maximierung des Nutzens aus den Szenarien des Hausverkaufs und des Nicht-Verkaufs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Orientierung am Marktgeschehen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314048" y="2799249"/>
            <a:ext cx="4197342" cy="162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Nutzenfunktion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Aufteilung des Einkommens auf K / 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Begrenztes Einkommen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Orientierung am Marktgeschehen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754828" y="2502793"/>
            <a:ext cx="1388309" cy="572580"/>
          </a:xfrm>
          <a:prstGeom prst="roundRect">
            <a:avLst/>
          </a:prstGeom>
          <a:solidFill>
            <a:srgbClr val="003F7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113589" y="2502793"/>
            <a:ext cx="1388309" cy="572580"/>
          </a:xfrm>
          <a:prstGeom prst="roundRect">
            <a:avLst/>
          </a:prstGeom>
          <a:solidFill>
            <a:srgbClr val="003F7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674668" y="4665880"/>
            <a:ext cx="4195514" cy="1627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Diversifikation zw. Bank / Bausparkasse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 Fremdkapital zur Verfügung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Betreiben Kreditrationierung aufgrund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Kreditvergabepolitiken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314048" y="4665881"/>
            <a:ext cx="4197342" cy="162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verfügbarer Objekte: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Objekte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Restbestand Vorperiode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Neukonstruktionen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Immobilienpreisindex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754828" y="4251940"/>
            <a:ext cx="1388309" cy="572580"/>
          </a:xfrm>
          <a:prstGeom prst="roundRect">
            <a:avLst/>
          </a:prstGeom>
          <a:solidFill>
            <a:srgbClr val="003F7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114520" y="4251940"/>
            <a:ext cx="1388309" cy="572580"/>
          </a:xfrm>
          <a:prstGeom prst="roundRect">
            <a:avLst/>
          </a:prstGeom>
          <a:solidFill>
            <a:srgbClr val="003F7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Nach unten gekrümmter Pfeil 15"/>
          <p:cNvSpPr/>
          <p:nvPr/>
        </p:nvSpPr>
        <p:spPr>
          <a:xfrm>
            <a:off x="4002348" y="3977198"/>
            <a:ext cx="1163140" cy="451544"/>
          </a:xfrm>
          <a:prstGeom prst="curvedDownArrow">
            <a:avLst/>
          </a:prstGeom>
          <a:solidFill>
            <a:srgbClr val="00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Nach unten gekrümmter Pfeil 2"/>
          <p:cNvSpPr/>
          <p:nvPr/>
        </p:nvSpPr>
        <p:spPr>
          <a:xfrm rot="10800000">
            <a:off x="3950390" y="4664496"/>
            <a:ext cx="1164940" cy="450698"/>
          </a:xfrm>
          <a:prstGeom prst="curvedDownArrow">
            <a:avLst/>
          </a:prstGeom>
          <a:solidFill>
            <a:srgbClr val="00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/>
          <a:lstStyle/>
          <a:p>
            <a:r>
              <a:rPr lang="de-DE" sz="2200" b="1" dirty="0"/>
              <a:t>Modellgrundlagen | </a:t>
            </a:r>
            <a:r>
              <a:rPr lang="de-DE" sz="2200" b="1" dirty="0" smtClean="0"/>
              <a:t>Heterogenes Agentenmodell</a:t>
            </a:r>
            <a:endParaRPr lang="de-DE" sz="2200" b="1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</p:spTree>
    <p:extLst>
      <p:ext uri="{BB962C8B-B14F-4D97-AF65-F5344CB8AC3E}">
        <p14:creationId xmlns:p14="http://schemas.microsoft.com/office/powerpoint/2010/main" val="2552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84730" y="3555400"/>
            <a:ext cx="8113060" cy="1991960"/>
          </a:xfrm>
          <a:prstGeom prst="rect">
            <a:avLst/>
          </a:prstGeom>
          <a:ln>
            <a:solidFill>
              <a:srgbClr val="003F75"/>
            </a:solidFill>
            <a:prstDash val="lgDash"/>
          </a:ln>
        </p:spPr>
        <p:txBody>
          <a:bodyPr vert="horz"/>
          <a:lstStyle>
            <a:lvl1pPr marL="285750" marR="0" indent="-285750" defTabSz="848911" fontAlgn="auto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003F75"/>
                </a:solidFill>
                <a:latin typeface="Arial"/>
                <a:cs typeface="Arial"/>
              </a:defRPr>
            </a:lvl1pPr>
            <a:lvl2pPr indent="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/>
                <a:cs typeface="Arial"/>
              </a:defRPr>
            </a:lvl2pPr>
            <a:lvl3pPr indent="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/>
                <a:cs typeface="Arial"/>
              </a:defRPr>
            </a:lvl3pPr>
            <a:lvl4pPr indent="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/>
                <a:cs typeface="Arial"/>
              </a:defRPr>
            </a:lvl4pPr>
            <a:lvl5pPr indent="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/>
                <a:cs typeface="Arial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Anlagerestriktionen hinsichtlich alternativer Kapitalanlagen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Beleihungsgrenze der besicherten Objekte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‚</a:t>
            </a:r>
            <a:r>
              <a:rPr lang="de-DE" b="1" dirty="0" err="1">
                <a:sym typeface="Wingdings" panose="05000000000000000000" pitchFamily="2" charset="2"/>
              </a:rPr>
              <a:t>Relationship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Lending</a:t>
            </a:r>
            <a:r>
              <a:rPr lang="de-DE" b="1" dirty="0" smtClean="0">
                <a:sym typeface="Wingdings" panose="05000000000000000000" pitchFamily="2" charset="2"/>
              </a:rPr>
              <a:t>‘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ym typeface="Wingdings" panose="05000000000000000000" pitchFamily="2" charset="2"/>
              </a:rPr>
              <a:t>Eigenkapitalanforderung durch CB</a:t>
            </a:r>
          </a:p>
          <a:p>
            <a:pPr marL="342900" indent="-342900">
              <a:buFont typeface="+mj-lt"/>
              <a:buAutoNum type="arabicPeriod"/>
            </a:pPr>
            <a:endParaRPr lang="de-DE" b="1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de-DE" b="1" dirty="0">
              <a:sym typeface="Wingdings" panose="05000000000000000000" pitchFamily="2" charset="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 vert="horz" anchor="ctr"/>
          <a:lstStyle/>
          <a:p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23" name="Rechteck 22"/>
          <p:cNvSpPr/>
          <p:nvPr/>
        </p:nvSpPr>
        <p:spPr>
          <a:xfrm>
            <a:off x="484731" y="2712951"/>
            <a:ext cx="8113059" cy="744315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Differenzierung der Bausparkassen von herkömmlichen Banken anhand ihrer besonderen Charakteristika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8"/>
            <a:ext cx="8214770" cy="572613"/>
          </a:xfrm>
        </p:spPr>
        <p:txBody>
          <a:bodyPr vert="horz"/>
          <a:lstStyle/>
          <a:p>
            <a:r>
              <a:rPr lang="de-DE" sz="2200" b="1" dirty="0"/>
              <a:t>Modellgrundlagen | Banken</a:t>
            </a:r>
            <a:endParaRPr lang="en-US" sz="2200" b="1" dirty="0"/>
          </a:p>
        </p:txBody>
      </p:sp>
      <p:pic>
        <p:nvPicPr>
          <p:cNvPr id="10" name="Grafik 9" descr="Ziel">
            <a:extLst>
              <a:ext uri="{FF2B5EF4-FFF2-40B4-BE49-F238E27FC236}">
                <a16:creationId xmlns:a16="http://schemas.microsoft.com/office/drawing/2014/main" id="{870531DF-55EC-46B0-8C8D-2538EC969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3390" y="4551380"/>
            <a:ext cx="914400" cy="914400"/>
          </a:xfrm>
          <a:prstGeom prst="rect">
            <a:avLst/>
          </a:prstGeom>
        </p:spPr>
      </p:pic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1422F733-36D0-47A1-B2AC-8FF06FE4D404}"/>
              </a:ext>
            </a:extLst>
          </p:cNvPr>
          <p:cNvSpPr/>
          <p:nvPr/>
        </p:nvSpPr>
        <p:spPr>
          <a:xfrm>
            <a:off x="6765578" y="1447985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9">
            <a:extLst>
              <a:ext uri="{FF2B5EF4-FFF2-40B4-BE49-F238E27FC236}">
                <a16:creationId xmlns:a16="http://schemas.microsoft.com/office/drawing/2014/main" id="{B27D4EBF-A941-4F98-9858-73F49BAA78A0}"/>
              </a:ext>
            </a:extLst>
          </p:cNvPr>
          <p:cNvSpPr/>
          <p:nvPr/>
        </p:nvSpPr>
        <p:spPr>
          <a:xfrm>
            <a:off x="7943573" y="1447986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2">
            <a:extLst>
              <a:ext uri="{FF2B5EF4-FFF2-40B4-BE49-F238E27FC236}">
                <a16:creationId xmlns:a16="http://schemas.microsoft.com/office/drawing/2014/main" id="{1651CD7F-EE8A-4124-8A7E-BCC3FB9881C0}"/>
              </a:ext>
            </a:extLst>
          </p:cNvPr>
          <p:cNvSpPr/>
          <p:nvPr/>
        </p:nvSpPr>
        <p:spPr>
          <a:xfrm>
            <a:off x="6765578" y="1969884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3">
            <a:extLst>
              <a:ext uri="{FF2B5EF4-FFF2-40B4-BE49-F238E27FC236}">
                <a16:creationId xmlns:a16="http://schemas.microsoft.com/office/drawing/2014/main" id="{56232F44-815B-4B9D-9158-C7464815C9DA}"/>
              </a:ext>
            </a:extLst>
          </p:cNvPr>
          <p:cNvSpPr/>
          <p:nvPr/>
        </p:nvSpPr>
        <p:spPr>
          <a:xfrm>
            <a:off x="7943573" y="1969884"/>
            <a:ext cx="1102798" cy="419774"/>
          </a:xfrm>
          <a:prstGeom prst="roundRect">
            <a:avLst/>
          </a:prstGeom>
          <a:solidFill>
            <a:srgbClr val="003F75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e-DE" dirty="0"/>
              <a:t>Institut für Financial Management </a:t>
            </a:r>
            <a:br>
              <a:rPr lang="de-DE" dirty="0"/>
            </a:br>
            <a:r>
              <a:rPr lang="de-DE" dirty="0"/>
              <a:t>Lehrstuhl für Bankwirtschaft und Finanzdienstleistungen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46210" y="2491783"/>
                <a:ext cx="8153291" cy="937218"/>
              </a:xfrm>
              <a:ln>
                <a:solidFill>
                  <a:srgbClr val="003F75"/>
                </a:solidFill>
                <a:prstDash val="dash"/>
              </a:ln>
            </p:spPr>
            <p:txBody>
              <a:bodyPr anchor="t"/>
              <a:lstStyle/>
              <a:p>
                <a:pPr marL="0" indent="0" algn="ctr">
                  <a:buNone/>
                </a:pPr>
                <a:r>
                  <a:rPr lang="de-DE" b="1" dirty="0">
                    <a:sym typeface="Wingdings" panose="05000000000000000000" pitchFamily="2" charset="2"/>
                  </a:rPr>
                  <a:t>Differenzierungskriterium Anlagerestriktion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≥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𝑨𝑰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8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46210" y="2491783"/>
                <a:ext cx="8153291" cy="937218"/>
              </a:xfrm>
              <a:blipFill>
                <a:blip r:embed="rId3"/>
                <a:stretch>
                  <a:fillRect t="-3205"/>
                </a:stretch>
              </a:blipFill>
              <a:ln>
                <a:solidFill>
                  <a:srgbClr val="003F75"/>
                </a:solidFill>
                <a:prstDash val="dash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4730" y="6494463"/>
            <a:ext cx="7400925" cy="2410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12. Mai 2022 | Julia Braun</a:t>
            </a: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84730" y="1607159"/>
            <a:ext cx="8214770" cy="572613"/>
          </a:xfrm>
        </p:spPr>
        <p:txBody>
          <a:bodyPr vert="horz"/>
          <a:lstStyle/>
          <a:p>
            <a:r>
              <a:rPr lang="de-DE" sz="2200" b="1" dirty="0"/>
              <a:t>Modellgrundlagen | Banken</a:t>
            </a:r>
            <a:endParaRPr lang="en-US" sz="2200" b="1" dirty="0"/>
          </a:p>
        </p:txBody>
      </p:sp>
      <p:sp>
        <p:nvSpPr>
          <p:cNvPr id="3" name="Rechteck 2"/>
          <p:cNvSpPr/>
          <p:nvPr/>
        </p:nvSpPr>
        <p:spPr>
          <a:xfrm>
            <a:off x="5376627" y="2835404"/>
            <a:ext cx="439387" cy="332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964FCB5-D4BD-41C2-A26E-03457E5483FA}"/>
              </a:ext>
            </a:extLst>
          </p:cNvPr>
          <p:cNvCxnSpPr>
            <a:cxnSpLocks/>
          </p:cNvCxnSpPr>
          <p:nvPr/>
        </p:nvCxnSpPr>
        <p:spPr>
          <a:xfrm>
            <a:off x="13659730" y="3565500"/>
            <a:ext cx="0" cy="368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902F6A13-349F-4963-B8DE-D67C14C1E981}"/>
              </a:ext>
            </a:extLst>
          </p:cNvPr>
          <p:cNvSpPr/>
          <p:nvPr/>
        </p:nvSpPr>
        <p:spPr>
          <a:xfrm>
            <a:off x="6765578" y="1447985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9">
            <a:extLst>
              <a:ext uri="{FF2B5EF4-FFF2-40B4-BE49-F238E27FC236}">
                <a16:creationId xmlns:a16="http://schemas.microsoft.com/office/drawing/2014/main" id="{C1C16F71-075F-46CD-91C1-66588D440A1A}"/>
              </a:ext>
            </a:extLst>
          </p:cNvPr>
          <p:cNvSpPr/>
          <p:nvPr/>
        </p:nvSpPr>
        <p:spPr>
          <a:xfrm>
            <a:off x="7943573" y="1447986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Verkäufer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2">
            <a:extLst>
              <a:ext uri="{FF2B5EF4-FFF2-40B4-BE49-F238E27FC236}">
                <a16:creationId xmlns:a16="http://schemas.microsoft.com/office/drawing/2014/main" id="{7A628E23-1216-4E22-8115-CBFE8D1BFA8D}"/>
              </a:ext>
            </a:extLst>
          </p:cNvPr>
          <p:cNvSpPr/>
          <p:nvPr/>
        </p:nvSpPr>
        <p:spPr>
          <a:xfrm>
            <a:off x="6765578" y="1969884"/>
            <a:ext cx="1102798" cy="4197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3">
            <a:extLst>
              <a:ext uri="{FF2B5EF4-FFF2-40B4-BE49-F238E27FC236}">
                <a16:creationId xmlns:a16="http://schemas.microsoft.com/office/drawing/2014/main" id="{0D1810B9-7224-4764-8977-838F7C32D806}"/>
              </a:ext>
            </a:extLst>
          </p:cNvPr>
          <p:cNvSpPr/>
          <p:nvPr/>
        </p:nvSpPr>
        <p:spPr>
          <a:xfrm>
            <a:off x="7943573" y="1969884"/>
            <a:ext cx="1102798" cy="419774"/>
          </a:xfrm>
          <a:prstGeom prst="roundRect">
            <a:avLst/>
          </a:prstGeom>
          <a:solidFill>
            <a:srgbClr val="003F75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75532D-D832-4A11-AC56-A0911CBAA5DE}"/>
              </a:ext>
            </a:extLst>
          </p:cNvPr>
          <p:cNvCxnSpPr>
            <a:cxnSpLocks/>
          </p:cNvCxnSpPr>
          <p:nvPr/>
        </p:nvCxnSpPr>
        <p:spPr>
          <a:xfrm>
            <a:off x="13634720" y="3046511"/>
            <a:ext cx="0" cy="43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93E5CDE9-59C0-4012-BA29-7C06A4217C29}"/>
              </a:ext>
            </a:extLst>
          </p:cNvPr>
          <p:cNvSpPr/>
          <p:nvPr/>
        </p:nvSpPr>
        <p:spPr>
          <a:xfrm>
            <a:off x="546209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Herkömmliche Bank</a:t>
            </a:r>
          </a:p>
        </p:txBody>
      </p:sp>
      <p:pic>
        <p:nvPicPr>
          <p:cNvPr id="24" name="Grafik 23" descr="Ziel">
            <a:extLst>
              <a:ext uri="{FF2B5EF4-FFF2-40B4-BE49-F238E27FC236}">
                <a16:creationId xmlns:a16="http://schemas.microsoft.com/office/drawing/2014/main" id="{C183BC4C-E0FA-42D3-9B37-EDAFF0A60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09650" y="2835404"/>
            <a:ext cx="593596" cy="593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/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en-US" sz="18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en-US" sz="18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𝐴𝐼</m:t>
                        </m:r>
                        <m:r>
                          <a:rPr lang="en-US" sz="18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r>
                          <a:rPr lang="en-US" sz="1800" i="1" kern="120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𝐶𝐵</m:t>
                        </m:r>
                      </m:sub>
                    </m:sSub>
                    <m:r>
                      <a:rPr lang="de-DE" sz="1800" i="1" kern="1200" smtClean="0">
                        <a:solidFill>
                          <a:srgbClr val="003F75"/>
                        </a:solidFill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de-DE" sz="18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lang="de-DE" sz="18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𝑟</m:t>
                        </m:r>
                      </m:e>
                      <m:sub>
                        <m:r>
                          <a:rPr lang="de-DE" sz="1800" i="1" kern="1200" smtClean="0">
                            <a:solidFill>
                              <a:srgbClr val="003F75"/>
                            </a:solidFill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800" i="1" kern="1200" dirty="0">
                    <a:solidFill>
                      <a:srgbClr val="003F75"/>
                    </a:solidFill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endParaRPr lang="de-DE" sz="1800" i="1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200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𝑚𝑖𝑛</m:t>
                          </m:r>
                          <m:r>
                            <a:rPr lang="de-DE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,</m:t>
                          </m:r>
                          <m:r>
                            <a:rPr lang="de-DE" sz="1800" i="1" kern="1200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𝐶𝐵</m:t>
                          </m:r>
                        </m:sub>
                      </m:sSub>
                      <m:r>
                        <a:rPr lang="de-DE" sz="1800" i="1" kern="1200" smtClean="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sz="1800" i="1" kern="1200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𝑑</m:t>
                          </m:r>
                        </m:sub>
                      </m:sSub>
                      <m:r>
                        <a:rPr lang="en-US" sz="1800" i="1" kern="1200" smtClean="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9615D3E-7A28-4922-9BA1-746AED0B0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" y="3992440"/>
                <a:ext cx="3875319" cy="2281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>
            <a:extLst>
              <a:ext uri="{FF2B5EF4-FFF2-40B4-BE49-F238E27FC236}">
                <a16:creationId xmlns:a16="http://schemas.microsoft.com/office/drawing/2014/main" id="{A76752F7-EBE1-48B1-A14C-F3B0E5C5CA73}"/>
              </a:ext>
            </a:extLst>
          </p:cNvPr>
          <p:cNvSpPr/>
          <p:nvPr/>
        </p:nvSpPr>
        <p:spPr>
          <a:xfrm>
            <a:off x="4827918" y="3552801"/>
            <a:ext cx="3875319" cy="439639"/>
          </a:xfrm>
          <a:prstGeom prst="rect">
            <a:avLst/>
          </a:prstGeom>
          <a:solidFill>
            <a:srgbClr val="003F75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Bausparkasse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/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800" i="1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200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𝐴𝐼</m:t>
                          </m:r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𝐵𝐿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+(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1−</m:t>
                          </m:r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𝑀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1800" i="1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endParaRPr lang="de-DE" sz="1800" i="1" kern="1200" dirty="0">
                  <a:solidFill>
                    <a:srgbClr val="003F75"/>
                  </a:solidFill>
                  <a:latin typeface="Arial"/>
                  <a:ea typeface="+mn-ea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200" smtClean="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𝑚𝑖𝑛</m:t>
                          </m:r>
                          <m:r>
                            <a:rPr lang="de-DE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𝐵𝐿</m:t>
                          </m:r>
                        </m:sub>
                      </m:sSub>
                      <m:r>
                        <a:rPr lang="de-DE" sz="1800" i="1" kern="120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𝑑</m:t>
                          </m:r>
                        </m:sub>
                      </m:sSub>
                      <m:r>
                        <a:rPr lang="de-DE" sz="1800" i="1" kern="1200">
                          <a:solidFill>
                            <a:srgbClr val="003F75"/>
                          </a:solidFill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3F75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Arial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003F75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Arial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+(</m:t>
                              </m:r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1−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𝑤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de-DE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3F75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kern="1200">
                                  <a:solidFill>
                                    <a:srgbClr val="003F75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0665ABEB-C914-4B6E-8A77-FD488598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18" y="3992440"/>
                <a:ext cx="3875319" cy="2281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DA54C289-BF30-42ED-8BF8-7D579E348591}"/>
              </a:ext>
            </a:extLst>
          </p:cNvPr>
          <p:cNvSpPr/>
          <p:nvPr/>
        </p:nvSpPr>
        <p:spPr>
          <a:xfrm>
            <a:off x="409533" y="2338945"/>
            <a:ext cx="418095" cy="4180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3F75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27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u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raesentation_Einrichtung_DE_4-3_neu.pptx" id="{F2D0897E-75ED-4AF9-82D1-30CDA8BA97D3}" vid="{47E713CC-5E45-4D4E-AA53-B7C85D21C6EA}"/>
    </a:ext>
  </a:extLst>
</a:theme>
</file>

<file path=ppt/theme/theme2.xml><?xml version="1.0" encoding="utf-8"?>
<a:theme xmlns:a="http://schemas.openxmlformats.org/drawingml/2006/main" name="Weiß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raesentation_Einrichtung_DE_4-3_neu.pptx" id="{F2D0897E-75ED-4AF9-82D1-30CDA8BA97D3}" vid="{EB1EB611-C03A-484A-B8F6-6D4983C122F6}"/>
    </a:ext>
  </a:extLst>
</a:theme>
</file>

<file path=ppt/theme/theme3.xml><?xml version="1.0" encoding="utf-8"?>
<a:theme xmlns:a="http://schemas.openxmlformats.org/drawingml/2006/main" name="Version Fakultät + UH Logo + 200 Jah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raesentation_Einrichtung_DE_4-3_neu.pptx" id="{F2D0897E-75ED-4AF9-82D1-30CDA8BA97D3}" vid="{BBCDA7A3-080B-4213-9889-B2B0527C7784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5DD892F6ED54D88D9BE09EFDFDA9E" ma:contentTypeVersion="11" ma:contentTypeDescription="Ein neues Dokument erstellen." ma:contentTypeScope="" ma:versionID="3313d73ba9518d0f40e67b949d03248f">
  <xsd:schema xmlns:xsd="http://www.w3.org/2001/XMLSchema" xmlns:xs="http://www.w3.org/2001/XMLSchema" xmlns:p="http://schemas.microsoft.com/office/2006/metadata/properties" xmlns:ns2="fb996896-76d8-490a-a2ba-1aff426e43a8" targetNamespace="http://schemas.microsoft.com/office/2006/metadata/properties" ma:root="true" ma:fieldsID="d66dfcccb65b4c39c8e18167022a05d9" ns2:_="">
    <xsd:import namespace="fb996896-76d8-490a-a2ba-1aff426e4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96896-76d8-490a-a2ba-1aff426e4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221B59-D79E-4410-A5F3-CFBB92E4D5CF}"/>
</file>

<file path=customXml/itemProps2.xml><?xml version="1.0" encoding="utf-8"?>
<ds:datastoreItem xmlns:ds="http://schemas.openxmlformats.org/officeDocument/2006/customXml" ds:itemID="{5078C285-0EA2-4498-8DEC-CE0C09A0143B}"/>
</file>

<file path=customXml/itemProps3.xml><?xml version="1.0" encoding="utf-8"?>
<ds:datastoreItem xmlns:ds="http://schemas.openxmlformats.org/officeDocument/2006/customXml" ds:itemID="{7B39CA68-A14C-4865-A466-F345AAFC49CC}"/>
</file>

<file path=docProps/app.xml><?xml version="1.0" encoding="utf-8"?>
<Properties xmlns="http://schemas.openxmlformats.org/officeDocument/2006/extended-properties" xmlns:vt="http://schemas.openxmlformats.org/officeDocument/2006/docPropsVTypes">
  <Template>18 Praesentation_Einrichtung_DE_4-3</Template>
  <TotalTime>0</TotalTime>
  <Words>1784</Words>
  <Application>Microsoft Office PowerPoint</Application>
  <PresentationFormat>Bildschirmpräsentation (4:3)</PresentationFormat>
  <Paragraphs>394</Paragraphs>
  <Slides>25</Slides>
  <Notes>23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Cambria Math</vt:lpstr>
      <vt:lpstr>Wingdings</vt:lpstr>
      <vt:lpstr>Blaue Titelfolie + Logo</vt:lpstr>
      <vt:lpstr>Weiße Titelfolie + Logo</vt:lpstr>
      <vt:lpstr>Version Fakultät + UH Logo + 200 Jahre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Preker, Claudia</dc:creator>
  <cp:lastModifiedBy>Julia</cp:lastModifiedBy>
  <cp:revision>276</cp:revision>
  <cp:lastPrinted>2021-02-24T12:18:59Z</cp:lastPrinted>
  <dcterms:created xsi:type="dcterms:W3CDTF">2018-12-04T13:23:08Z</dcterms:created>
  <dcterms:modified xsi:type="dcterms:W3CDTF">2022-05-11T08:55:10Z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0x0101009205DD892F6ED54D88D9BE09EFDFDA9E</vt:lpwstr>
  </property>
</Properties>
</file>