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308" r:id="rId6"/>
    <p:sldId id="664" r:id="rId7"/>
    <p:sldId id="666" r:id="rId8"/>
    <p:sldId id="663" r:id="rId9"/>
    <p:sldId id="307" r:id="rId10"/>
    <p:sldId id="660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5"/>
    <a:srgbClr val="00A249"/>
    <a:srgbClr val="866E9E"/>
    <a:srgbClr val="FFFF99"/>
    <a:srgbClr val="FFFFCC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940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4084"/>
    </p:cViewPr>
  </p:sorterViewPr>
  <p:notesViewPr>
    <p:cSldViewPr>
      <p:cViewPr varScale="1">
        <p:scale>
          <a:sx n="64" d="100"/>
          <a:sy n="64" d="100"/>
        </p:scale>
        <p:origin x="2408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8EB34-BBCB-48B0-BD0D-D17D2EA3FF24}" type="datetimeFigureOut">
              <a:rPr lang="de-DE" smtClean="0"/>
              <a:t>11.05.2022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6247D-9DA0-4F47-A2A9-A072008AFF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89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55663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95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2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8260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3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8292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4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2740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5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0507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6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4697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7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4127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564904"/>
            <a:ext cx="7772400" cy="1470025"/>
          </a:xfrm>
        </p:spPr>
        <p:txBody>
          <a:bodyPr/>
          <a:lstStyle>
            <a:lvl1pPr algn="ctr">
              <a:defRPr>
                <a:solidFill>
                  <a:srgbClr val="009A46"/>
                </a:solidFill>
                <a:effectLst/>
              </a:defRPr>
            </a:lvl1pPr>
          </a:lstStyle>
          <a:p>
            <a:r>
              <a:rPr lang="de-DE" dirty="0"/>
              <a:t>Mustertitel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2930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Muster-Untertitel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129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94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89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A249"/>
                </a:solidFill>
              </a:defRPr>
            </a:lvl1pPr>
          </a:lstStyle>
          <a:p>
            <a:r>
              <a:rPr lang="de-DE" dirty="0"/>
              <a:t>Muster-Überschrift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86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9A46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68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095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53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2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80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364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22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64F92-2C2F-41E2-A216-D422BF616F51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10320" y="6309320"/>
            <a:ext cx="7620000" cy="0"/>
          </a:xfrm>
          <a:prstGeom prst="line">
            <a:avLst/>
          </a:prstGeom>
          <a:ln w="38100">
            <a:solidFill>
              <a:srgbClr val="009A4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77272"/>
            <a:ext cx="740229" cy="64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3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B050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A249"/>
                </a:solidFill>
              </a:rPr>
              <a:t>Tour de Table</a:t>
            </a:r>
            <a:br>
              <a:rPr lang="en-US" dirty="0">
                <a:solidFill>
                  <a:srgbClr val="00A249"/>
                </a:solidFill>
              </a:rPr>
            </a:br>
            <a:r>
              <a:rPr lang="en-US" dirty="0">
                <a:solidFill>
                  <a:srgbClr val="00A249"/>
                </a:solidFill>
              </a:rPr>
              <a:t>- Transposition of the European Accessibility Act in German Law</a:t>
            </a:r>
            <a:endParaRPr lang="de-DE" dirty="0">
              <a:solidFill>
                <a:srgbClr val="00A249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752600"/>
          </a:xfrm>
        </p:spPr>
        <p:txBody>
          <a:bodyPr>
            <a:normAutofit lnSpcReduction="10000"/>
          </a:bodyPr>
          <a:lstStyle/>
          <a:p>
            <a:endParaRPr lang="de-DE" dirty="0"/>
          </a:p>
          <a:p>
            <a:r>
              <a:rPr lang="de-DE" dirty="0"/>
              <a:t>Legal Affairs Committee</a:t>
            </a:r>
          </a:p>
          <a:p>
            <a:r>
              <a:rPr lang="en-US" dirty="0"/>
              <a:t> Friday, 13 Mai 2022</a:t>
            </a:r>
          </a:p>
          <a:p>
            <a:r>
              <a:rPr lang="en-US" dirty="0"/>
              <a:t>Agnes Freise</a:t>
            </a:r>
          </a:p>
        </p:txBody>
      </p:sp>
    </p:spTree>
    <p:extLst>
      <p:ext uri="{BB962C8B-B14F-4D97-AF65-F5344CB8AC3E}">
        <p14:creationId xmlns:p14="http://schemas.microsoft.com/office/powerpoint/2010/main" val="366384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Tour de Table - Transposition of the European Accessibility Act in German Law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2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16DFC6-75E4-4226-BC13-5FECA954A60D}"/>
              </a:ext>
            </a:extLst>
          </p:cNvPr>
          <p:cNvSpPr txBox="1"/>
          <p:nvPr/>
        </p:nvSpPr>
        <p:spPr>
          <a:xfrm>
            <a:off x="-324543" y="1330017"/>
            <a:ext cx="9361039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00A249"/>
              </a:buClr>
            </a:pPr>
            <a:r>
              <a:rPr lang="en-US" sz="2500" b="1" spc="-10" dirty="0"/>
              <a:t>European Accessibility Act (EAA)</a:t>
            </a:r>
          </a:p>
          <a:p>
            <a:pPr marL="914400" lvl="1" indent="-457200">
              <a:spcAft>
                <a:spcPts val="600"/>
              </a:spcAft>
              <a:buClr>
                <a:srgbClr val="00A249"/>
              </a:buClr>
              <a:buFont typeface="Wingdings" panose="05000000000000000000" pitchFamily="2" charset="2"/>
              <a:buChar char="§"/>
            </a:pPr>
            <a:r>
              <a:rPr lang="en-US" sz="2350" spc="-10" dirty="0"/>
              <a:t>Directive of EU, proposed in 2011, came into force in 2019.</a:t>
            </a:r>
          </a:p>
          <a:p>
            <a:pPr marL="914400" lvl="1" indent="-457200">
              <a:lnSpc>
                <a:spcPct val="95000"/>
              </a:lnSpc>
              <a:spcAft>
                <a:spcPts val="600"/>
              </a:spcAft>
              <a:buClr>
                <a:srgbClr val="00A249"/>
              </a:buClr>
              <a:buFont typeface="Wingdings" panose="05000000000000000000" pitchFamily="2" charset="2"/>
              <a:buChar char="§"/>
            </a:pPr>
            <a:r>
              <a:rPr lang="en-US" sz="2350" b="1" spc="-10" dirty="0"/>
              <a:t>Persons with disabilities and                                                                                   elderly people </a:t>
            </a:r>
            <a:r>
              <a:rPr lang="en-US" sz="2350" spc="-10" dirty="0"/>
              <a:t>should benefit                                                                                 from having more accessible                                                           products and </a:t>
            </a:r>
            <a:r>
              <a:rPr lang="en-US" sz="2350" b="1" spc="-10" dirty="0"/>
              <a:t>services:</a:t>
            </a:r>
          </a:p>
          <a:p>
            <a:pPr marL="1371600" lvl="2" indent="-457200">
              <a:lnSpc>
                <a:spcPct val="90000"/>
              </a:lnSpc>
              <a:buClr>
                <a:srgbClr val="00A249"/>
              </a:buClr>
              <a:buFontTx/>
              <a:buChar char="-"/>
            </a:pPr>
            <a:r>
              <a:rPr lang="en-US" sz="2350" b="1" spc="-20" dirty="0"/>
              <a:t>consumer banking services </a:t>
            </a:r>
            <a:r>
              <a:rPr lang="en-US" sz="2350" spc="-20" dirty="0"/>
              <a:t>(also credit agreements covered by CCD or MCD, Art. 3 para 28a EAA)</a:t>
            </a:r>
          </a:p>
          <a:p>
            <a:pPr marL="1371600" lvl="2" indent="-457200">
              <a:lnSpc>
                <a:spcPct val="90000"/>
              </a:lnSpc>
              <a:spcAft>
                <a:spcPts val="600"/>
              </a:spcAft>
              <a:buClr>
                <a:srgbClr val="00A249"/>
              </a:buClr>
              <a:buFontTx/>
              <a:buChar char="-"/>
            </a:pPr>
            <a:r>
              <a:rPr lang="en-US" sz="2350" b="1" spc="-30" dirty="0"/>
              <a:t>e-commerce services </a:t>
            </a:r>
            <a:r>
              <a:rPr lang="en-US" sz="2350" spc="-40" dirty="0"/>
              <a:t>(= services provided at a distance, through websites /mobile device-based services by electronic means and  at the individual request of a consumer with view to concluding a consumer contract (Art. 3 para 29 EAA)</a:t>
            </a:r>
          </a:p>
          <a:p>
            <a:pPr marL="914400" lvl="1" indent="-457200">
              <a:lnSpc>
                <a:spcPct val="90000"/>
              </a:lnSpc>
              <a:buClr>
                <a:srgbClr val="00A249"/>
              </a:buClr>
              <a:buFont typeface="Wingdings" panose="05000000000000000000" pitchFamily="2" charset="2"/>
              <a:buChar char="§"/>
            </a:pPr>
            <a:r>
              <a:rPr lang="en-US" sz="2350" b="1" spc="-40" dirty="0"/>
              <a:t>Services have to comply with the accessibility requirements in   Annex I, Sections III and IV </a:t>
            </a:r>
            <a:r>
              <a:rPr lang="en-US" sz="2350" spc="-40" dirty="0"/>
              <a:t>(Art. 4 para 1 EAA).</a:t>
            </a:r>
          </a:p>
          <a:p>
            <a:pPr marL="914400" lvl="1" indent="-457200">
              <a:buClr>
                <a:srgbClr val="00A249"/>
              </a:buClr>
              <a:buFontTx/>
              <a:buChar char="-"/>
            </a:pPr>
            <a:endParaRPr lang="en-US" sz="2700" spc="-4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AE5C068-D4EC-D662-6FA1-4C8EFC631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128584"/>
            <a:ext cx="4151201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900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Tour de Table - Transposition of the European Accessibility Act in German Law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3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16DFC6-75E4-4226-BC13-5FECA954A60D}"/>
              </a:ext>
            </a:extLst>
          </p:cNvPr>
          <p:cNvSpPr txBox="1"/>
          <p:nvPr/>
        </p:nvSpPr>
        <p:spPr>
          <a:xfrm>
            <a:off x="-324544" y="1484784"/>
            <a:ext cx="9585381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00A249"/>
              </a:buClr>
            </a:pPr>
            <a:r>
              <a:rPr lang="pt-BR" sz="2100" b="1" spc="-10" dirty="0"/>
              <a:t>General accessibility requirements related to all services </a:t>
            </a:r>
            <a:r>
              <a:rPr lang="pt-BR" sz="2100" b="1" spc="-30" dirty="0"/>
              <a:t>(Annex I, section III EAA)</a:t>
            </a:r>
          </a:p>
          <a:p>
            <a:pPr lvl="1">
              <a:buClr>
                <a:srgbClr val="00A249"/>
              </a:buClr>
            </a:pPr>
            <a:endParaRPr lang="pt-BR" sz="1000" b="1" spc="-30" dirty="0"/>
          </a:p>
          <a:p>
            <a:pPr lvl="1">
              <a:buClr>
                <a:srgbClr val="00A249"/>
              </a:buClr>
            </a:pPr>
            <a:r>
              <a:rPr lang="en-US" sz="2000" spc="-10" dirty="0"/>
              <a:t>(b) providing </a:t>
            </a:r>
            <a:r>
              <a:rPr lang="en-US" sz="2000" b="1" spc="-10" dirty="0"/>
              <a:t>information about functioning of the service</a:t>
            </a:r>
            <a:r>
              <a:rPr lang="en-US" sz="2000" spc="-10" dirty="0"/>
              <a:t>, </a:t>
            </a:r>
            <a:r>
              <a:rPr lang="en-US" sz="2000" b="1" spc="-10" dirty="0"/>
              <a:t>and</a:t>
            </a:r>
            <a:r>
              <a:rPr lang="en-US" sz="2000" spc="-10" dirty="0"/>
              <a:t> where </a:t>
            </a:r>
            <a:r>
              <a:rPr lang="en-US" sz="2000" b="1" spc="-10" dirty="0"/>
              <a:t>products</a:t>
            </a:r>
            <a:r>
              <a:rPr lang="en-US" sz="2000" spc="-10" dirty="0"/>
              <a:t> are </a:t>
            </a:r>
            <a:r>
              <a:rPr lang="en-US" sz="2000" b="1" spc="-10" dirty="0"/>
              <a:t>used in the provision of the service</a:t>
            </a:r>
            <a:r>
              <a:rPr lang="en-US" sz="2000" spc="-10" dirty="0"/>
              <a:t>, its link to these products as well as information about their accessibility characteristics and interoperability with assistive devices:</a:t>
            </a:r>
          </a:p>
          <a:p>
            <a:pPr lvl="2">
              <a:buClr>
                <a:srgbClr val="00A249"/>
              </a:buClr>
            </a:pPr>
            <a:r>
              <a:rPr lang="en-US" sz="2000" spc="-10" dirty="0"/>
              <a:t>(</a:t>
            </a:r>
            <a:r>
              <a:rPr lang="en-US" sz="2000" spc="-10" dirty="0" err="1"/>
              <a:t>i</a:t>
            </a:r>
            <a:r>
              <a:rPr lang="en-US" sz="2000" spc="-10" dirty="0"/>
              <a:t>) making the </a:t>
            </a:r>
            <a:r>
              <a:rPr lang="en-US" sz="2000" b="1" spc="-10" dirty="0"/>
              <a:t>information available via more than one sensory channel</a:t>
            </a:r>
            <a:r>
              <a:rPr lang="en-US" sz="2000" spc="-10" dirty="0"/>
              <a:t>;</a:t>
            </a:r>
          </a:p>
          <a:p>
            <a:pPr lvl="2">
              <a:buClr>
                <a:srgbClr val="00A249"/>
              </a:buClr>
            </a:pPr>
            <a:r>
              <a:rPr lang="en-US" sz="2000" spc="-10" dirty="0"/>
              <a:t>(ii) presenting the information in an </a:t>
            </a:r>
            <a:r>
              <a:rPr lang="en-US" sz="2000" b="1" spc="-10" dirty="0"/>
              <a:t>understandable way</a:t>
            </a:r>
            <a:r>
              <a:rPr lang="en-US" sz="2000" spc="-10" dirty="0"/>
              <a:t>;</a:t>
            </a:r>
          </a:p>
          <a:p>
            <a:pPr lvl="2">
              <a:buClr>
                <a:srgbClr val="00A249"/>
              </a:buClr>
            </a:pPr>
            <a:r>
              <a:rPr lang="en-US" sz="2000" spc="-10" dirty="0"/>
              <a:t>(v) presenting in fonts of </a:t>
            </a:r>
            <a:r>
              <a:rPr lang="en-US" sz="2000" b="1" spc="-10" dirty="0"/>
              <a:t>adequate size and suitable shape</a:t>
            </a:r>
            <a:r>
              <a:rPr lang="en-US" sz="2000" spc="-10" dirty="0"/>
              <a:t>, taking into account foreseeable conditions of use and using sufficient contrast, as well as </a:t>
            </a:r>
            <a:r>
              <a:rPr lang="en-US" sz="2000" b="1" spc="-10" dirty="0"/>
              <a:t>adjustable spacing between letters, lines and paragraphs</a:t>
            </a:r>
            <a:r>
              <a:rPr lang="en-US" sz="2000" spc="-10" dirty="0"/>
              <a:t>;</a:t>
            </a:r>
          </a:p>
          <a:p>
            <a:pPr lvl="1">
              <a:buClr>
                <a:srgbClr val="00A249"/>
              </a:buClr>
            </a:pPr>
            <a:r>
              <a:rPr lang="en-US" sz="2000" spc="-10" dirty="0"/>
              <a:t>(c) making </a:t>
            </a:r>
            <a:r>
              <a:rPr lang="en-US" sz="2000" b="1" spc="-10" dirty="0"/>
              <a:t>websites</a:t>
            </a:r>
            <a:r>
              <a:rPr lang="en-US" sz="2000" spc="-10" dirty="0"/>
              <a:t>, including the related online applications, and </a:t>
            </a:r>
            <a:r>
              <a:rPr lang="en-US" sz="2000" b="1" spc="-10" dirty="0"/>
              <a:t>mobile device-based services, including mobile applications, </a:t>
            </a:r>
            <a:r>
              <a:rPr lang="en-US" sz="2000" spc="-10" dirty="0"/>
              <a:t>accessible in a consistent and adequate way by making them perceivable, operable, understandable and robust;</a:t>
            </a:r>
          </a:p>
          <a:p>
            <a:pPr lvl="1">
              <a:buClr>
                <a:srgbClr val="00A249"/>
              </a:buClr>
            </a:pPr>
            <a:r>
              <a:rPr lang="en-US" sz="2000" spc="-10" dirty="0"/>
              <a:t>(d) </a:t>
            </a:r>
            <a:r>
              <a:rPr lang="en-US" sz="2000" b="1" spc="-10" dirty="0"/>
              <a:t>support services </a:t>
            </a:r>
            <a:r>
              <a:rPr lang="en-US" sz="2000" spc="-10" dirty="0"/>
              <a:t>(help desks, call </a:t>
            </a:r>
            <a:r>
              <a:rPr lang="en-US" sz="2000" spc="-10" dirty="0" err="1"/>
              <a:t>centres</a:t>
            </a:r>
            <a:r>
              <a:rPr lang="en-US" sz="2000" spc="-10" dirty="0"/>
              <a:t>, technical support, relay services and training services) </a:t>
            </a:r>
            <a:r>
              <a:rPr lang="en-US" sz="2000" b="1" spc="-10" dirty="0"/>
              <a:t>providing information on the accessibility of the service […]</a:t>
            </a:r>
            <a:endParaRPr lang="en-US" sz="2000" spc="-10" dirty="0"/>
          </a:p>
        </p:txBody>
      </p:sp>
    </p:spTree>
    <p:extLst>
      <p:ext uri="{BB962C8B-B14F-4D97-AF65-F5344CB8AC3E}">
        <p14:creationId xmlns:p14="http://schemas.microsoft.com/office/powerpoint/2010/main" val="173281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Tour de Table - Transposition of the European Accessibility Act in German Law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4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16DFC6-75E4-4226-BC13-5FECA954A60D}"/>
              </a:ext>
            </a:extLst>
          </p:cNvPr>
          <p:cNvSpPr txBox="1"/>
          <p:nvPr/>
        </p:nvSpPr>
        <p:spPr>
          <a:xfrm>
            <a:off x="-260853" y="1484784"/>
            <a:ext cx="939653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00A249"/>
              </a:buClr>
            </a:pPr>
            <a:r>
              <a:rPr lang="pt-BR" sz="2200" b="1" spc="-10" dirty="0"/>
              <a:t>Additional accessibility requirements related to specific services                 (Annex I, section IV EAA)</a:t>
            </a:r>
          </a:p>
          <a:p>
            <a:pPr lvl="1">
              <a:buClr>
                <a:srgbClr val="00A249"/>
              </a:buClr>
            </a:pPr>
            <a:endParaRPr lang="en-US" sz="2000" spc="-10" dirty="0"/>
          </a:p>
          <a:p>
            <a:pPr lvl="1">
              <a:buClr>
                <a:srgbClr val="00A249"/>
              </a:buClr>
            </a:pPr>
            <a:r>
              <a:rPr lang="en-US" sz="2200" b="1" spc="-10" dirty="0"/>
              <a:t>(e) Consumer banking services:</a:t>
            </a:r>
          </a:p>
          <a:p>
            <a:pPr lvl="2">
              <a:buClr>
                <a:srgbClr val="00A249"/>
              </a:buClr>
            </a:pPr>
            <a:r>
              <a:rPr lang="en-US" sz="2200" spc="-10" dirty="0"/>
              <a:t>(</a:t>
            </a:r>
            <a:r>
              <a:rPr lang="en-US" sz="2200" spc="-10" dirty="0" err="1"/>
              <a:t>i</a:t>
            </a:r>
            <a:r>
              <a:rPr lang="en-US" sz="2200" spc="-10" dirty="0"/>
              <a:t>) providing identification methods, electronic signatures, security, and payment services which are perceivable, operable, understandable and robust;</a:t>
            </a:r>
          </a:p>
          <a:p>
            <a:pPr lvl="2">
              <a:buClr>
                <a:srgbClr val="00A249"/>
              </a:buClr>
              <a:tabLst>
                <a:tab pos="5470525" algn="l"/>
              </a:tabLst>
            </a:pPr>
            <a:r>
              <a:rPr lang="en-US" sz="2200" spc="-10" dirty="0"/>
              <a:t>(ii) ensuring that the </a:t>
            </a:r>
            <a:r>
              <a:rPr lang="en-US" sz="2200" b="1" spc="-10" dirty="0"/>
              <a:t>information</a:t>
            </a:r>
            <a:r>
              <a:rPr lang="en-US" sz="2200" spc="-10" dirty="0"/>
              <a:t> is </a:t>
            </a:r>
            <a:r>
              <a:rPr lang="en-US" sz="2200" b="1" spc="-10" dirty="0"/>
              <a:t>understandable</a:t>
            </a:r>
            <a:r>
              <a:rPr lang="en-US" sz="2200" spc="-10" dirty="0"/>
              <a:t>,                                               without exceeding a</a:t>
            </a:r>
            <a:r>
              <a:rPr lang="en-US" sz="2200" b="1" spc="-10" dirty="0"/>
              <a:t> level of complexity superior</a:t>
            </a:r>
          </a:p>
          <a:p>
            <a:pPr lvl="2">
              <a:buClr>
                <a:srgbClr val="00A249"/>
              </a:buClr>
              <a:tabLst>
                <a:tab pos="5470525" algn="l"/>
              </a:tabLst>
            </a:pPr>
            <a:r>
              <a:rPr lang="en-US" sz="2200" b="1" spc="-10" dirty="0"/>
              <a:t>to level B2 (upper intermediate) of the Council </a:t>
            </a:r>
          </a:p>
          <a:p>
            <a:pPr lvl="2">
              <a:buClr>
                <a:srgbClr val="00A249"/>
              </a:buClr>
              <a:tabLst>
                <a:tab pos="5470525" algn="l"/>
              </a:tabLst>
            </a:pPr>
            <a:r>
              <a:rPr lang="en-US" sz="2200" b="1" spc="-10" dirty="0"/>
              <a:t>of Europe’s Common European Framework </a:t>
            </a:r>
          </a:p>
          <a:p>
            <a:pPr lvl="2">
              <a:buClr>
                <a:srgbClr val="00A249"/>
              </a:buClr>
              <a:tabLst>
                <a:tab pos="5470525" algn="l"/>
              </a:tabLst>
            </a:pPr>
            <a:r>
              <a:rPr lang="en-US" sz="2200" b="1" spc="-10" dirty="0"/>
              <a:t>of Reference for Languages (</a:t>
            </a:r>
            <a:r>
              <a:rPr lang="de-DE" sz="20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CEFR).</a:t>
            </a:r>
            <a:endParaRPr lang="en-US" sz="2000" b="1" spc="-1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C320676-3445-DC9E-3580-C91175555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853" y="3511921"/>
            <a:ext cx="2058213" cy="216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74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Tour de Table - Transposition of the European Accessibility Act in German Law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3170276"/>
            <a:ext cx="2895600" cy="365125"/>
          </a:xfrm>
        </p:spPr>
        <p:txBody>
          <a:bodyPr/>
          <a:lstStyle/>
          <a:p>
            <a:r>
              <a:rPr lang="de-DE"/>
              <a:t>© European Federation of Building Societies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67544" y="3195254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5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7" name="Richtungspfeil 8">
            <a:extLst>
              <a:ext uri="{FF2B5EF4-FFF2-40B4-BE49-F238E27FC236}">
                <a16:creationId xmlns:a16="http://schemas.microsoft.com/office/drawing/2014/main" id="{DC0FD6AA-6B4F-D998-1A3D-CAE52BA3BFB5}"/>
              </a:ext>
            </a:extLst>
          </p:cNvPr>
          <p:cNvSpPr/>
          <p:nvPr/>
        </p:nvSpPr>
        <p:spPr>
          <a:xfrm>
            <a:off x="189458" y="1700808"/>
            <a:ext cx="3279065" cy="4104456"/>
          </a:xfrm>
          <a:prstGeom prst="homePlate">
            <a:avLst>
              <a:gd name="adj" fmla="val 38265"/>
            </a:avLst>
          </a:prstGeom>
          <a:solidFill>
            <a:schemeClr val="bg2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 Accessibility Act</a:t>
            </a:r>
          </a:p>
          <a:p>
            <a:r>
              <a:rPr lang="de-DE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31)</a:t>
            </a:r>
          </a:p>
          <a:p>
            <a:endParaRPr lang="de-DE" sz="20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spc="-10" dirty="0">
                <a:solidFill>
                  <a:schemeClr val="tx1"/>
                </a:solidFill>
              </a:rPr>
              <a:t>National laws have to be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spc="-10" dirty="0">
                <a:solidFill>
                  <a:schemeClr val="tx1"/>
                </a:solidFill>
              </a:rPr>
              <a:t>adopted and published </a:t>
            </a:r>
            <a:r>
              <a:rPr lang="en-US" sz="2000" spc="-10" dirty="0">
                <a:solidFill>
                  <a:schemeClr val="tx1"/>
                </a:solidFill>
              </a:rPr>
              <a:t>until</a:t>
            </a:r>
            <a:r>
              <a:rPr lang="en-US" sz="2000" b="1" spc="-10" dirty="0">
                <a:solidFill>
                  <a:schemeClr val="tx1"/>
                </a:solidFill>
              </a:rPr>
              <a:t>       28 June 2022</a:t>
            </a:r>
            <a:r>
              <a:rPr lang="en-US" sz="2000" spc="-10" dirty="0">
                <a:solidFill>
                  <a:schemeClr val="tx1"/>
                </a:solidFill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spc="-10" dirty="0">
                <a:solidFill>
                  <a:schemeClr val="tx1"/>
                </a:solidFill>
              </a:rPr>
              <a:t>applied</a:t>
            </a:r>
            <a:r>
              <a:rPr lang="en-US" sz="2000" spc="-10" dirty="0">
                <a:solidFill>
                  <a:schemeClr val="tx1"/>
                </a:solidFill>
              </a:rPr>
              <a:t> beginning from </a:t>
            </a:r>
            <a:r>
              <a:rPr lang="en-US" sz="2000" b="1" spc="-10" dirty="0">
                <a:solidFill>
                  <a:schemeClr val="tx1"/>
                </a:solidFill>
              </a:rPr>
              <a:t>28 June 2025</a:t>
            </a:r>
            <a:r>
              <a:rPr lang="en-US" sz="2000" spc="-10" dirty="0">
                <a:solidFill>
                  <a:schemeClr val="tx1"/>
                </a:solidFill>
              </a:rPr>
              <a:t> </a:t>
            </a:r>
          </a:p>
          <a:p>
            <a:endParaRPr lang="de-DE" sz="1400" kern="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kern="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bgerundetes Rechteck 14">
            <a:extLst>
              <a:ext uri="{FF2B5EF4-FFF2-40B4-BE49-F238E27FC236}">
                <a16:creationId xmlns:a16="http://schemas.microsoft.com/office/drawing/2014/main" id="{5883DC4C-C260-E51F-43D6-4FC02DD337E5}"/>
              </a:ext>
            </a:extLst>
          </p:cNvPr>
          <p:cNvSpPr/>
          <p:nvPr/>
        </p:nvSpPr>
        <p:spPr>
          <a:xfrm>
            <a:off x="3468523" y="1700808"/>
            <a:ext cx="5108696" cy="4104456"/>
          </a:xfrm>
          <a:prstGeom prst="roundRect">
            <a:avLst/>
          </a:prstGeom>
          <a:solidFill>
            <a:schemeClr val="bg2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Transposition in Germany</a:t>
            </a:r>
          </a:p>
          <a:p>
            <a:r>
              <a:rPr lang="de-DE" sz="20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de-DE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de-DE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  <a:r>
              <a:rPr lang="de-DE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20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de-DE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de-DE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force</a:t>
            </a:r>
            <a:r>
              <a:rPr lang="de-DE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28 June 2025</a:t>
            </a:r>
          </a:p>
          <a:p>
            <a:endParaRPr lang="de-DE" sz="20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000" b="1" spc="-10" dirty="0">
                <a:solidFill>
                  <a:schemeClr val="tx1"/>
                </a:solidFill>
              </a:rPr>
              <a:t>Barrierefreiheitsstärkungsgesetz (BFSG)</a:t>
            </a:r>
            <a:r>
              <a:rPr lang="de-DE" sz="2000" spc="-10" dirty="0">
                <a:solidFill>
                  <a:schemeClr val="tx1"/>
                </a:solidFill>
              </a:rPr>
              <a:t>, </a:t>
            </a:r>
            <a:r>
              <a:rPr lang="de-DE" sz="2000" spc="-10" dirty="0" err="1">
                <a:solidFill>
                  <a:schemeClr val="tx1"/>
                </a:solidFill>
              </a:rPr>
              <a:t>announced</a:t>
            </a:r>
            <a:r>
              <a:rPr lang="de-DE" sz="2000" spc="-10" dirty="0">
                <a:solidFill>
                  <a:schemeClr val="tx1"/>
                </a:solidFill>
              </a:rPr>
              <a:t> in </a:t>
            </a:r>
            <a:r>
              <a:rPr lang="de-DE" sz="2000" spc="-10" dirty="0" err="1">
                <a:solidFill>
                  <a:schemeClr val="tx1"/>
                </a:solidFill>
              </a:rPr>
              <a:t>July</a:t>
            </a:r>
            <a:r>
              <a:rPr lang="de-DE" sz="2000" spc="-10" dirty="0">
                <a:solidFill>
                  <a:schemeClr val="tx1"/>
                </a:solidFill>
              </a:rPr>
              <a:t> 2021 </a:t>
            </a:r>
          </a:p>
          <a:p>
            <a:endParaRPr lang="de-DE" sz="2000" spc="-1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000" b="1" spc="-10" dirty="0" err="1">
                <a:solidFill>
                  <a:schemeClr val="tx1"/>
                </a:solidFill>
              </a:rPr>
              <a:t>Draft</a:t>
            </a:r>
            <a:r>
              <a:rPr lang="de-DE" sz="2000" b="1" spc="-10" dirty="0">
                <a:solidFill>
                  <a:schemeClr val="tx1"/>
                </a:solidFill>
              </a:rPr>
              <a:t> of Verordnung zum BFSG (BFSGV)</a:t>
            </a:r>
            <a:r>
              <a:rPr lang="de-DE" sz="2000" spc="-10" dirty="0">
                <a:solidFill>
                  <a:schemeClr val="tx1"/>
                </a:solidFill>
              </a:rPr>
              <a:t>, </a:t>
            </a:r>
            <a:r>
              <a:rPr lang="de-DE" sz="2000" spc="-10" dirty="0" err="1">
                <a:solidFill>
                  <a:schemeClr val="tx1"/>
                </a:solidFill>
              </a:rPr>
              <a:t>purposed</a:t>
            </a:r>
            <a:r>
              <a:rPr lang="de-DE" sz="2000" spc="-10" dirty="0">
                <a:solidFill>
                  <a:schemeClr val="tx1"/>
                </a:solidFill>
              </a:rPr>
              <a:t> in </a:t>
            </a:r>
            <a:r>
              <a:rPr lang="de-DE" sz="2000" spc="-10" dirty="0" err="1">
                <a:solidFill>
                  <a:schemeClr val="tx1"/>
                </a:solidFill>
              </a:rPr>
              <a:t>February</a:t>
            </a:r>
            <a:r>
              <a:rPr lang="de-DE" sz="2000" spc="-10" dirty="0">
                <a:solidFill>
                  <a:schemeClr val="tx1"/>
                </a:solidFill>
              </a:rPr>
              <a:t> 2022, will </a:t>
            </a:r>
            <a:r>
              <a:rPr lang="de-DE" sz="2000" spc="-10" dirty="0" err="1">
                <a:solidFill>
                  <a:schemeClr val="tx1"/>
                </a:solidFill>
              </a:rPr>
              <a:t>probably</a:t>
            </a:r>
            <a:r>
              <a:rPr lang="de-DE" sz="2000" spc="-10" dirty="0">
                <a:solidFill>
                  <a:schemeClr val="tx1"/>
                </a:solidFill>
              </a:rPr>
              <a:t> pass </a:t>
            </a:r>
            <a:r>
              <a:rPr lang="de-DE" sz="2000" spc="-10" dirty="0" err="1">
                <a:solidFill>
                  <a:schemeClr val="tx1"/>
                </a:solidFill>
              </a:rPr>
              <a:t>the</a:t>
            </a:r>
            <a:r>
              <a:rPr lang="de-DE" sz="2000" spc="-10" dirty="0">
                <a:solidFill>
                  <a:schemeClr val="tx1"/>
                </a:solidFill>
              </a:rPr>
              <a:t> German Bundesrat on </a:t>
            </a:r>
            <a:r>
              <a:rPr lang="de-DE" sz="2000" spc="-10">
                <a:solidFill>
                  <a:schemeClr val="tx1"/>
                </a:solidFill>
              </a:rPr>
              <a:t>20 May </a:t>
            </a:r>
            <a:r>
              <a:rPr lang="de-DE" sz="2000" spc="-10" dirty="0">
                <a:solidFill>
                  <a:schemeClr val="tx1"/>
                </a:solidFill>
              </a:rPr>
              <a:t>2022</a:t>
            </a:r>
          </a:p>
          <a:p>
            <a:endParaRPr lang="de-DE" sz="1400" spc="-10" dirty="0">
              <a:solidFill>
                <a:schemeClr val="tx1"/>
              </a:solidFill>
            </a:endParaRPr>
          </a:p>
          <a:p>
            <a:endParaRPr lang="de-DE" sz="14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ußzeilenplatzhalter 3">
            <a:extLst>
              <a:ext uri="{FF2B5EF4-FFF2-40B4-BE49-F238E27FC236}">
                <a16:creationId xmlns:a16="http://schemas.microsoft.com/office/drawing/2014/main" id="{34487AEC-C350-ED92-367F-AE9DDAAA3C6D}"/>
              </a:ext>
            </a:extLst>
          </p:cNvPr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© European Federation of Building Societies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48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9670" y="242453"/>
            <a:ext cx="9210882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Tour de Table - Transposition of the      European Accessibility Act in German Law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6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1100" b="1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33A0F644-62C1-40A4-B29F-59952C03A41C}"/>
              </a:ext>
            </a:extLst>
          </p:cNvPr>
          <p:cNvSpPr txBox="1">
            <a:spLocks/>
          </p:cNvSpPr>
          <p:nvPr/>
        </p:nvSpPr>
        <p:spPr>
          <a:xfrm>
            <a:off x="228202" y="1770892"/>
            <a:ext cx="7798696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83E199D-929C-410E-8E97-E27C8E6C481C}"/>
              </a:ext>
            </a:extLst>
          </p:cNvPr>
          <p:cNvSpPr/>
          <p:nvPr/>
        </p:nvSpPr>
        <p:spPr>
          <a:xfrm>
            <a:off x="107504" y="1434986"/>
            <a:ext cx="8778834" cy="160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 err="1"/>
              <a:t>Draft</a:t>
            </a:r>
            <a:r>
              <a:rPr lang="de-DE" sz="2000" b="1" dirty="0"/>
              <a:t> </a:t>
            </a:r>
            <a:r>
              <a:rPr lang="de-DE" sz="2000" b="1" dirty="0" err="1"/>
              <a:t>of</a:t>
            </a:r>
            <a:r>
              <a:rPr lang="de-DE" sz="2000" b="1" dirty="0"/>
              <a:t> German </a:t>
            </a:r>
            <a:r>
              <a:rPr lang="de-DE" sz="2000" b="1" dirty="0" err="1"/>
              <a:t>regulation</a:t>
            </a:r>
            <a:r>
              <a:rPr lang="de-DE" sz="2000" b="1" dirty="0"/>
              <a:t> (</a:t>
            </a:r>
            <a:r>
              <a:rPr lang="de-DE" sz="2000" b="1" dirty="0" err="1"/>
              <a:t>Draft</a:t>
            </a:r>
            <a:r>
              <a:rPr lang="de-DE" sz="2000" b="1" dirty="0"/>
              <a:t> </a:t>
            </a:r>
            <a:r>
              <a:rPr lang="de-DE" sz="2000" b="1" dirty="0" err="1"/>
              <a:t>of</a:t>
            </a:r>
            <a:r>
              <a:rPr lang="de-DE" sz="2000" b="1" dirty="0"/>
              <a:t> </a:t>
            </a:r>
            <a:r>
              <a:rPr lang="de-DE" sz="2000" b="1" dirty="0" err="1"/>
              <a:t>the</a:t>
            </a:r>
            <a:r>
              <a:rPr lang="de-DE" sz="2000" b="1" dirty="0"/>
              <a:t> BFSGV):</a:t>
            </a:r>
          </a:p>
          <a:p>
            <a:endParaRPr lang="de-DE" sz="300" b="1" dirty="0"/>
          </a:p>
          <a:p>
            <a:pPr>
              <a:lnSpc>
                <a:spcPct val="95000"/>
              </a:lnSpc>
            </a:pPr>
            <a:r>
              <a:rPr lang="de-DE" sz="2000" b="1" dirty="0" err="1"/>
              <a:t>Relevance</a:t>
            </a:r>
            <a:r>
              <a:rPr lang="de-DE" sz="2000" b="1" dirty="0"/>
              <a:t> </a:t>
            </a:r>
            <a:r>
              <a:rPr lang="de-DE" sz="2000" b="1" dirty="0" err="1"/>
              <a:t>of</a:t>
            </a:r>
            <a:r>
              <a:rPr lang="de-DE" sz="2000" b="1" dirty="0"/>
              <a:t> Level B2 CEFR </a:t>
            </a:r>
            <a:r>
              <a:rPr lang="de-DE" sz="2000" b="1" dirty="0" err="1"/>
              <a:t>for</a:t>
            </a:r>
            <a:r>
              <a:rPr lang="de-DE" sz="2000" b="1" dirty="0"/>
              <a:t> </a:t>
            </a:r>
            <a:r>
              <a:rPr lang="de-DE" sz="2000" b="1" dirty="0" err="1"/>
              <a:t>precontractual</a:t>
            </a:r>
            <a:r>
              <a:rPr lang="de-DE" sz="2000" b="1" dirty="0"/>
              <a:t> and </a:t>
            </a:r>
            <a:r>
              <a:rPr lang="de-DE" sz="2000" b="1" dirty="0" err="1"/>
              <a:t>contractual</a:t>
            </a:r>
            <a:r>
              <a:rPr lang="de-DE" sz="2000" b="1" dirty="0"/>
              <a:t> </a:t>
            </a:r>
            <a:r>
              <a:rPr lang="de-DE" sz="2000" b="1" dirty="0" err="1"/>
              <a:t>information</a:t>
            </a:r>
            <a:r>
              <a:rPr lang="de-DE" sz="2000" b="1" dirty="0"/>
              <a:t> </a:t>
            </a:r>
            <a:r>
              <a:rPr lang="de-DE" sz="2000" b="1" dirty="0" err="1"/>
              <a:t>about</a:t>
            </a:r>
            <a:r>
              <a:rPr lang="de-DE" sz="2000" b="1" dirty="0"/>
              <a:t> </a:t>
            </a:r>
            <a:r>
              <a:rPr lang="de-DE" sz="2000" b="1" dirty="0" err="1"/>
              <a:t>credit</a:t>
            </a:r>
            <a:r>
              <a:rPr lang="de-DE" sz="2000" b="1" dirty="0"/>
              <a:t> </a:t>
            </a:r>
            <a:r>
              <a:rPr lang="de-DE" sz="2000" b="1" dirty="0" err="1"/>
              <a:t>agreements</a:t>
            </a:r>
            <a:r>
              <a:rPr lang="de-DE" sz="2000" b="1" dirty="0"/>
              <a:t> </a:t>
            </a:r>
            <a:r>
              <a:rPr lang="de-DE" sz="2000" b="1" dirty="0" err="1"/>
              <a:t>under</a:t>
            </a:r>
            <a:r>
              <a:rPr lang="de-DE" sz="2000" b="1" dirty="0"/>
              <a:t> CCD oder MCD?</a:t>
            </a:r>
          </a:p>
          <a:p>
            <a:endParaRPr lang="de-DE" b="1" dirty="0"/>
          </a:p>
          <a:p>
            <a:r>
              <a:rPr lang="de-DE" sz="1650" dirty="0"/>
              <a:t> 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4AED3B23-B4F1-6333-51D8-B1073A0187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08" y="2516531"/>
            <a:ext cx="8937587" cy="1488533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713A3B27-74E1-9719-D34D-F35021CEDE97}"/>
              </a:ext>
            </a:extLst>
          </p:cNvPr>
          <p:cNvSpPr txBox="1"/>
          <p:nvPr/>
        </p:nvSpPr>
        <p:spPr>
          <a:xfrm>
            <a:off x="467544" y="4581128"/>
            <a:ext cx="122413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SECCI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E9BC35F-3D4E-D496-A525-BFE84281A7A4}"/>
              </a:ext>
            </a:extLst>
          </p:cNvPr>
          <p:cNvSpPr txBox="1"/>
          <p:nvPr/>
        </p:nvSpPr>
        <p:spPr>
          <a:xfrm>
            <a:off x="1691680" y="5013176"/>
            <a:ext cx="1224136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General Terms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Conditions</a:t>
            </a:r>
            <a:endParaRPr lang="de-DE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42690649-2E0F-804D-C200-ACEEBCC78E52}"/>
              </a:ext>
            </a:extLst>
          </p:cNvPr>
          <p:cNvSpPr txBox="1"/>
          <p:nvPr/>
        </p:nvSpPr>
        <p:spPr>
          <a:xfrm>
            <a:off x="2987824" y="4581128"/>
            <a:ext cx="122413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ESIS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45B3619-7F1C-13F0-A4E5-851705C8107A}"/>
              </a:ext>
            </a:extLst>
          </p:cNvPr>
          <p:cNvSpPr txBox="1"/>
          <p:nvPr/>
        </p:nvSpPr>
        <p:spPr>
          <a:xfrm>
            <a:off x="5820310" y="4604935"/>
            <a:ext cx="248772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FF0000"/>
                </a:solidFill>
              </a:rPr>
              <a:t>Adequate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explanations</a:t>
            </a:r>
            <a:r>
              <a:rPr lang="en-US" sz="1800" dirty="0">
                <a:solidFill>
                  <a:srgbClr val="FF0000"/>
                </a:solidFill>
              </a:rPr>
              <a:t> on </a:t>
            </a:r>
            <a:r>
              <a:rPr lang="de-DE" dirty="0" err="1">
                <a:solidFill>
                  <a:srgbClr val="FF0000"/>
                </a:solidFill>
              </a:rPr>
              <a:t>significant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information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about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the credit agreement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C71E198E-F17A-084E-7B79-1627CF8C583D}"/>
              </a:ext>
            </a:extLst>
          </p:cNvPr>
          <p:cNvSpPr txBox="1"/>
          <p:nvPr/>
        </p:nvSpPr>
        <p:spPr>
          <a:xfrm>
            <a:off x="-52932" y="4078350"/>
            <a:ext cx="4696939" cy="36933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NO </a:t>
            </a:r>
            <a:r>
              <a:rPr lang="de-DE" b="1" u="sng" dirty="0" err="1"/>
              <a:t>need</a:t>
            </a:r>
            <a:r>
              <a:rPr lang="de-DE" b="1" u="sng" dirty="0"/>
              <a:t> </a:t>
            </a:r>
            <a:r>
              <a:rPr lang="de-DE" b="1" u="sng" dirty="0" err="1"/>
              <a:t>for</a:t>
            </a:r>
            <a:r>
              <a:rPr lang="de-DE" b="1" u="sng" dirty="0"/>
              <a:t> </a:t>
            </a:r>
            <a:r>
              <a:rPr lang="de-DE" b="1" u="sng" dirty="0" err="1"/>
              <a:t>translation</a:t>
            </a:r>
            <a:r>
              <a:rPr lang="de-DE" b="1" u="sng" dirty="0"/>
              <a:t> </a:t>
            </a:r>
            <a:r>
              <a:rPr lang="de-DE" b="1" u="sng" dirty="0" err="1"/>
              <a:t>to</a:t>
            </a:r>
            <a:r>
              <a:rPr lang="de-DE" b="1" u="sng" dirty="0"/>
              <a:t> LEVEL B2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3DE22D87-48C4-C115-6B19-53DC837D0504}"/>
              </a:ext>
            </a:extLst>
          </p:cNvPr>
          <p:cNvSpPr txBox="1"/>
          <p:nvPr/>
        </p:nvSpPr>
        <p:spPr>
          <a:xfrm>
            <a:off x="5364088" y="4076093"/>
            <a:ext cx="3384376" cy="36933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LEVEL B2 ONLY </a:t>
            </a:r>
            <a:r>
              <a:rPr lang="de-DE" b="1" u="sng" dirty="0" err="1"/>
              <a:t>necessary</a:t>
            </a:r>
            <a:r>
              <a:rPr lang="de-DE" b="1" u="sng" dirty="0"/>
              <a:t> </a:t>
            </a:r>
            <a:r>
              <a:rPr lang="de-DE" b="1" u="sng" dirty="0" err="1"/>
              <a:t>for</a:t>
            </a:r>
            <a:endParaRPr lang="de-DE" b="1" u="sng" dirty="0"/>
          </a:p>
        </p:txBody>
      </p:sp>
    </p:spTree>
    <p:extLst>
      <p:ext uri="{BB962C8B-B14F-4D97-AF65-F5344CB8AC3E}">
        <p14:creationId xmlns:p14="http://schemas.microsoft.com/office/powerpoint/2010/main" val="3280582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Tour de Table</a:t>
            </a:r>
            <a:br>
              <a:rPr lang="en-US" dirty="0"/>
            </a:b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7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16DFC6-75E4-4226-BC13-5FECA954A60D}"/>
              </a:ext>
            </a:extLst>
          </p:cNvPr>
          <p:cNvSpPr txBox="1"/>
          <p:nvPr/>
        </p:nvSpPr>
        <p:spPr>
          <a:xfrm>
            <a:off x="0" y="2276872"/>
            <a:ext cx="93965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00A249"/>
              </a:buClr>
            </a:pPr>
            <a:r>
              <a:rPr lang="en-US" sz="3200" dirty="0"/>
              <a:t>Short oral reports of the Committee members </a:t>
            </a:r>
          </a:p>
          <a:p>
            <a:pPr lvl="1">
              <a:buClr>
                <a:srgbClr val="00A249"/>
              </a:buClr>
            </a:pPr>
            <a:r>
              <a:rPr lang="en-US" sz="3200" dirty="0"/>
              <a:t>on current legal developments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142102015"/>
      </p:ext>
    </p:extLst>
  </p:cSld>
  <p:clrMapOvr>
    <a:masterClrMapping/>
  </p:clrMapOvr>
</p:sld>
</file>

<file path=ppt/theme/theme1.xml><?xml version="1.0" encoding="utf-8"?>
<a:theme xmlns:a="http://schemas.openxmlformats.org/drawingml/2006/main" name="EuBV_Master_Vorschlag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05DD892F6ED54D88D9BE09EFDFDA9E" ma:contentTypeVersion="11" ma:contentTypeDescription="Ein neues Dokument erstellen." ma:contentTypeScope="" ma:versionID="3313d73ba9518d0f40e67b949d03248f">
  <xsd:schema xmlns:xsd="http://www.w3.org/2001/XMLSchema" xmlns:xs="http://www.w3.org/2001/XMLSchema" xmlns:p="http://schemas.microsoft.com/office/2006/metadata/properties" xmlns:ns2="fb996896-76d8-490a-a2ba-1aff426e43a8" targetNamespace="http://schemas.microsoft.com/office/2006/metadata/properties" ma:root="true" ma:fieldsID="d66dfcccb65b4c39c8e18167022a05d9" ns2:_="">
    <xsd:import namespace="fb996896-76d8-490a-a2ba-1aff426e43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96896-76d8-490a-a2ba-1aff426e43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054C02-F6B3-4C64-9667-E96FD7A2F0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C4A712-416D-4554-A07B-E02C796A3BD6}"/>
</file>

<file path=customXml/itemProps3.xml><?xml version="1.0" encoding="utf-8"?>
<ds:datastoreItem xmlns:ds="http://schemas.openxmlformats.org/officeDocument/2006/customXml" ds:itemID="{671F8514-A60E-4609-B8F3-9FE85B7F0AA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b996896-76d8-490a-a2ba-1aff426e43a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683</Words>
  <Application>Microsoft Office PowerPoint</Application>
  <PresentationFormat>Bildschirmpräsentation (4:3)</PresentationFormat>
  <Paragraphs>92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EuBV_Master_Vorschlag3</vt:lpstr>
      <vt:lpstr>Tour de Table - Transposition of the European Accessibility Act in German Law</vt:lpstr>
      <vt:lpstr>Tour de Table - Transposition of the European Accessibility Act in German Law</vt:lpstr>
      <vt:lpstr>Tour de Table - Transposition of the European Accessibility Act in German Law</vt:lpstr>
      <vt:lpstr>Tour de Table - Transposition of the European Accessibility Act in German Law</vt:lpstr>
      <vt:lpstr>Tour de Table - Transposition of the European Accessibility Act in German Law</vt:lpstr>
      <vt:lpstr>Tour de Table - Transposition of the      European Accessibility Act in German Law</vt:lpstr>
      <vt:lpstr>Tour de Table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ECJ’s Lexitor judgment (Case C-383/18)</dc:title>
  <dc:creator>Freise, Agnes</dc:creator>
  <cp:lastModifiedBy>Kathrin Holler</cp:lastModifiedBy>
  <cp:revision>85</cp:revision>
  <dcterms:created xsi:type="dcterms:W3CDTF">2021-03-09T20:44:41Z</dcterms:created>
  <dcterms:modified xsi:type="dcterms:W3CDTF">2022-05-11T07:30:38Z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0x0101009205DD892F6ED54D88D9BE09EFDFDA9E</vt:lpwstr>
  </property>
</Properties>
</file>