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56" r:id="rId5"/>
    <p:sldId id="308" r:id="rId6"/>
    <p:sldId id="307" r:id="rId7"/>
    <p:sldId id="658" r:id="rId8"/>
    <p:sldId id="659" r:id="rId9"/>
    <p:sldId id="300" r:id="rId10"/>
    <p:sldId id="660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A5"/>
    <a:srgbClr val="00A249"/>
    <a:srgbClr val="866E9E"/>
    <a:srgbClr val="FFFF99"/>
    <a:srgbClr val="FFFFCC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880" y="4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4084"/>
    </p:cViewPr>
  </p:sorterViewPr>
  <p:notesViewPr>
    <p:cSldViewPr>
      <p:cViewPr varScale="1">
        <p:scale>
          <a:sx n="64" d="100"/>
          <a:sy n="64" d="100"/>
        </p:scale>
        <p:origin x="2408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8EB34-BBCB-48B0-BD0D-D17D2EA3FF24}" type="datetimeFigureOut">
              <a:rPr lang="de-DE" smtClean="0"/>
              <a:t>04.10.2021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6247D-9DA0-4F47-A2A9-A072008AFF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896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55663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895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2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1AA3EB2-CFC5-4D2A-9907-6F794911AA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139952"/>
            <a:ext cx="5486400" cy="411480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8260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3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1AA3EB2-CFC5-4D2A-9907-6F794911AA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139952"/>
            <a:ext cx="5486400" cy="411480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46977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4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1AA3EB2-CFC5-4D2A-9907-6F794911AA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139952"/>
            <a:ext cx="5486400" cy="411480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9301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5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1AA3EB2-CFC5-4D2A-9907-6F794911AA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139952"/>
            <a:ext cx="5486400" cy="411480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1281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6</a:t>
            </a:fld>
            <a:endParaRPr lang="de-DE" dirty="0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0A5ED02-5054-46F9-AFC3-D36C836B7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36712" y="4799013"/>
            <a:ext cx="5486400" cy="411480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2034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6247D-9DA0-4F47-A2A9-A072008AFFEF}" type="slidenum">
              <a:rPr lang="de-DE" smtClean="0"/>
              <a:t>7</a:t>
            </a:fld>
            <a:endParaRPr lang="de-DE"/>
          </a:p>
        </p:txBody>
      </p:sp>
      <p:sp>
        <p:nvSpPr>
          <p:cNvPr id="6" name="Notizenplatzhalter 5">
            <a:extLst>
              <a:ext uri="{FF2B5EF4-FFF2-40B4-BE49-F238E27FC236}">
                <a16:creationId xmlns:a16="http://schemas.microsoft.com/office/drawing/2014/main" id="{C1AA3EB2-CFC5-4D2A-9907-6F794911AA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139952"/>
            <a:ext cx="5486400" cy="411480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4127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564904"/>
            <a:ext cx="7772400" cy="1470025"/>
          </a:xfrm>
        </p:spPr>
        <p:txBody>
          <a:bodyPr/>
          <a:lstStyle>
            <a:lvl1pPr algn="ctr">
              <a:defRPr>
                <a:solidFill>
                  <a:srgbClr val="009A46"/>
                </a:solidFill>
                <a:effectLst/>
              </a:defRPr>
            </a:lvl1pPr>
          </a:lstStyle>
          <a:p>
            <a:r>
              <a:rPr lang="de-DE" dirty="0"/>
              <a:t>Mustertitel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29309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Muster-Untertitel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European </a:t>
            </a:r>
            <a:r>
              <a:rPr lang="de-DE" dirty="0" err="1"/>
              <a:t>Federation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Building </a:t>
            </a:r>
            <a:r>
              <a:rPr lang="de-DE" dirty="0" err="1"/>
              <a:t>Societies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1296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>
              <a:spcBef>
                <a:spcPts val="0"/>
              </a:spcBef>
              <a:spcAft>
                <a:spcPts val="600"/>
              </a:spcAft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294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>
              <a:spcBef>
                <a:spcPts val="0"/>
              </a:spcBef>
              <a:spcAft>
                <a:spcPts val="600"/>
              </a:spcAft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8899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A249"/>
                </a:solidFill>
              </a:defRPr>
            </a:lvl1pPr>
          </a:lstStyle>
          <a:p>
            <a:r>
              <a:rPr lang="de-DE" dirty="0"/>
              <a:t>Muster-Überschrift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>
              <a:spcBef>
                <a:spcPts val="0"/>
              </a:spcBef>
              <a:spcAft>
                <a:spcPts val="600"/>
              </a:spcAft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de-DE" dirty="0"/>
              <a:t>© European </a:t>
            </a:r>
            <a:r>
              <a:rPr lang="de-DE" dirty="0" err="1"/>
              <a:t>Federation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Building </a:t>
            </a:r>
            <a:r>
              <a:rPr lang="de-DE" dirty="0" err="1"/>
              <a:t>Societies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686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9A46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European </a:t>
            </a:r>
            <a:r>
              <a:rPr lang="de-DE" dirty="0" err="1"/>
              <a:t>Federation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Building </a:t>
            </a:r>
            <a:r>
              <a:rPr lang="de-DE" dirty="0" err="1"/>
              <a:t>Societies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3684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European </a:t>
            </a:r>
            <a:r>
              <a:rPr lang="de-DE" dirty="0" err="1"/>
              <a:t>Federation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Building </a:t>
            </a:r>
            <a:r>
              <a:rPr lang="de-DE" dirty="0" err="1"/>
              <a:t>Societies</a:t>
            </a:r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095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European </a:t>
            </a:r>
            <a:r>
              <a:rPr lang="de-DE" dirty="0" err="1"/>
              <a:t>Federation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Building </a:t>
            </a:r>
            <a:r>
              <a:rPr lang="de-DE" dirty="0" err="1"/>
              <a:t>Societies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53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European </a:t>
            </a:r>
            <a:r>
              <a:rPr lang="de-DE" dirty="0" err="1"/>
              <a:t>Federation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Building </a:t>
            </a:r>
            <a:r>
              <a:rPr lang="de-DE" dirty="0" err="1"/>
              <a:t>Societies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29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© European </a:t>
            </a:r>
            <a:r>
              <a:rPr lang="de-DE" dirty="0" err="1"/>
              <a:t>Federation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Building </a:t>
            </a:r>
            <a:r>
              <a:rPr lang="de-DE" dirty="0" err="1"/>
              <a:t>Societies</a:t>
            </a:r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1802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400"/>
            </a:lvl2pPr>
            <a:lvl3pPr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spcBef>
                <a:spcPts val="0"/>
              </a:spcBef>
              <a:spcAft>
                <a:spcPts val="600"/>
              </a:spcAft>
              <a:defRPr sz="2400"/>
            </a:lvl4pPr>
            <a:lvl5pPr>
              <a:spcBef>
                <a:spcPts val="0"/>
              </a:spcBef>
              <a:spcAft>
                <a:spcPts val="600"/>
              </a:spcAft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364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European Federation of Building Societies</a:t>
            </a: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67544" y="6381328"/>
            <a:ext cx="2133600" cy="365125"/>
          </a:xfrm>
        </p:spPr>
        <p:txBody>
          <a:bodyPr/>
          <a:lstStyle/>
          <a:p>
            <a:fld id="{A7F64F92-2C2F-41E2-A216-D422BF616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22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© European </a:t>
            </a:r>
            <a:r>
              <a:rPr lang="de-DE" dirty="0" err="1"/>
              <a:t>Federation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Building </a:t>
            </a:r>
            <a:r>
              <a:rPr lang="de-DE" dirty="0" err="1"/>
              <a:t>Societies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6754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64F92-2C2F-41E2-A216-D422BF616F51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8" name="Gerade Verbindung 7"/>
          <p:cNvCxnSpPr/>
          <p:nvPr/>
        </p:nvCxnSpPr>
        <p:spPr>
          <a:xfrm>
            <a:off x="10320" y="6309320"/>
            <a:ext cx="7620000" cy="0"/>
          </a:xfrm>
          <a:prstGeom prst="line">
            <a:avLst/>
          </a:prstGeom>
          <a:ln w="38100">
            <a:solidFill>
              <a:srgbClr val="009A4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877272"/>
            <a:ext cx="740229" cy="64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23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0B050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600"/>
        </a:spcAft>
        <a:buClr>
          <a:srgbClr val="009A46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A249"/>
                </a:solidFill>
              </a:rPr>
              <a:t>Tour de Table</a:t>
            </a:r>
            <a:br>
              <a:rPr lang="en-US" dirty="0">
                <a:solidFill>
                  <a:srgbClr val="00A249"/>
                </a:solidFill>
              </a:rPr>
            </a:br>
            <a:r>
              <a:rPr lang="en-US" dirty="0">
                <a:solidFill>
                  <a:srgbClr val="00A249"/>
                </a:solidFill>
              </a:rPr>
              <a:t>- Current Court Decisions in Germany</a:t>
            </a:r>
            <a:endParaRPr lang="de-DE" dirty="0">
              <a:solidFill>
                <a:srgbClr val="00A249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1752600"/>
          </a:xfrm>
        </p:spPr>
        <p:txBody>
          <a:bodyPr>
            <a:normAutofit lnSpcReduction="10000"/>
          </a:bodyPr>
          <a:lstStyle/>
          <a:p>
            <a:endParaRPr lang="de-DE" dirty="0"/>
          </a:p>
          <a:p>
            <a:r>
              <a:rPr lang="de-DE" dirty="0"/>
              <a:t>Legal Affairs Committee</a:t>
            </a:r>
          </a:p>
          <a:p>
            <a:r>
              <a:rPr lang="en-US" dirty="0"/>
              <a:t> Thursday, 7 October 2021, </a:t>
            </a:r>
          </a:p>
          <a:p>
            <a:r>
              <a:rPr lang="en-US" dirty="0"/>
              <a:t>Agnes Freise</a:t>
            </a:r>
          </a:p>
        </p:txBody>
      </p:sp>
    </p:spTree>
    <p:extLst>
      <p:ext uri="{BB962C8B-B14F-4D97-AF65-F5344CB8AC3E}">
        <p14:creationId xmlns:p14="http://schemas.microsoft.com/office/powerpoint/2010/main" val="366384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Tour de Table</a:t>
            </a:r>
            <a:br>
              <a:rPr lang="en-US" dirty="0"/>
            </a:br>
            <a:r>
              <a:rPr lang="en-US" dirty="0"/>
              <a:t>- Current Court Decisions in Germany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2</a:t>
            </a:fld>
            <a:endParaRPr lang="de-DE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D16DFC6-75E4-4226-BC13-5FECA954A60D}"/>
              </a:ext>
            </a:extLst>
          </p:cNvPr>
          <p:cNvSpPr txBox="1"/>
          <p:nvPr/>
        </p:nvSpPr>
        <p:spPr>
          <a:xfrm>
            <a:off x="-252536" y="2276872"/>
            <a:ext cx="939653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lvl="1" indent="-514350">
              <a:buClr>
                <a:srgbClr val="00A249"/>
              </a:buClr>
              <a:buFont typeface="+mj-lt"/>
              <a:buAutoNum type="arabicPeriod"/>
            </a:pPr>
            <a:r>
              <a:rPr lang="en-US" sz="2800" spc="-10" dirty="0"/>
              <a:t>Amendment of general terms and conditions of a bank</a:t>
            </a:r>
            <a:r>
              <a:rPr lang="en-US" sz="2800" dirty="0"/>
              <a:t>      by deemed consent of the consumer                                         in the event of lack of his timely rejection</a:t>
            </a:r>
          </a:p>
          <a:p>
            <a:pPr marL="971550" lvl="1" indent="-514350">
              <a:buClr>
                <a:srgbClr val="00A249"/>
              </a:buClr>
              <a:buFont typeface="+mj-lt"/>
              <a:buAutoNum type="arabicPeriod"/>
            </a:pPr>
            <a:endParaRPr lang="en-US" sz="2800" dirty="0"/>
          </a:p>
          <a:p>
            <a:pPr marL="971550" lvl="1" indent="-514350">
              <a:buClr>
                <a:srgbClr val="00A249"/>
              </a:buClr>
              <a:buFont typeface="+mj-lt"/>
              <a:buAutoNum type="arabicPeriod"/>
            </a:pPr>
            <a:r>
              <a:rPr lang="en-US" sz="2800" dirty="0"/>
              <a:t>Annual Fees during the Saving Period of a Bauspar Contract</a:t>
            </a:r>
            <a:br>
              <a:rPr lang="en-US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1900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9670" y="242453"/>
            <a:ext cx="9210882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Amendment of the GTC by deemed consent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3</a:t>
            </a:fld>
            <a:endParaRPr lang="de-DE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33A0F644-62C1-40A4-B29F-59952C03A41C}"/>
              </a:ext>
            </a:extLst>
          </p:cNvPr>
          <p:cNvSpPr txBox="1">
            <a:spLocks/>
          </p:cNvSpPr>
          <p:nvPr/>
        </p:nvSpPr>
        <p:spPr>
          <a:xfrm>
            <a:off x="228202" y="1770892"/>
            <a:ext cx="7798696" cy="33944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F01AA792-B04B-4B19-95F8-48A8AA113220}"/>
              </a:ext>
            </a:extLst>
          </p:cNvPr>
          <p:cNvSpPr txBox="1">
            <a:spLocks/>
          </p:cNvSpPr>
          <p:nvPr/>
        </p:nvSpPr>
        <p:spPr>
          <a:xfrm>
            <a:off x="1052666" y="5761089"/>
            <a:ext cx="7337322" cy="13726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9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583E199D-929C-410E-8E97-E27C8E6C481C}"/>
              </a:ext>
            </a:extLst>
          </p:cNvPr>
          <p:cNvSpPr/>
          <p:nvPr/>
        </p:nvSpPr>
        <p:spPr>
          <a:xfrm>
            <a:off x="107504" y="1268760"/>
            <a:ext cx="8778834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Federal Court of Justice, Judgement of 27 April 2021, </a:t>
            </a:r>
            <a:r>
              <a:rPr lang="de-DE" b="1" dirty="0"/>
              <a:t>XI ZR 26/20:</a:t>
            </a:r>
          </a:p>
          <a:p>
            <a:r>
              <a:rPr lang="en-US" b="1" dirty="0"/>
              <a:t>No effectiveness of provisions regarding the deemed consent of the consumer                          to amendments in the </a:t>
            </a:r>
            <a:r>
              <a:rPr lang="de-DE" b="1" dirty="0" err="1"/>
              <a:t>general</a:t>
            </a:r>
            <a:r>
              <a:rPr lang="de-DE" b="1" dirty="0"/>
              <a:t> </a:t>
            </a:r>
            <a:r>
              <a:rPr lang="de-DE" b="1" dirty="0" err="1"/>
              <a:t>terms</a:t>
            </a:r>
            <a:r>
              <a:rPr lang="de-DE" b="1" dirty="0"/>
              <a:t> and </a:t>
            </a:r>
            <a:r>
              <a:rPr lang="de-DE" b="1" dirty="0" err="1"/>
              <a:t>conditions</a:t>
            </a:r>
            <a:endParaRPr lang="de-DE" b="1" dirty="0"/>
          </a:p>
          <a:p>
            <a:r>
              <a:rPr lang="de-DE" sz="1650" dirty="0"/>
              <a:t> 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03C32E25-9012-4E79-9A17-0F4A25F42B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204575">
            <a:off x="229230" y="2744124"/>
            <a:ext cx="1467910" cy="372231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45960B5D-DFBC-41B6-9D41-9B5E74E32F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25696">
            <a:off x="175626" y="4944673"/>
            <a:ext cx="5448148" cy="1043041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66D75BC6-DCE3-4BEB-BF7B-EDD965C76C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155845">
            <a:off x="-143385" y="3678142"/>
            <a:ext cx="5601641" cy="762039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A0C54864-73A1-429F-8933-4BE6B5A8D3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364501">
            <a:off x="4227666" y="3258575"/>
            <a:ext cx="4885052" cy="626289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CD995AB8-E0CA-46DF-BDC8-07CC2F05529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53112">
            <a:off x="331976" y="4592842"/>
            <a:ext cx="1136582" cy="234832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05F1DAFC-4231-4CF5-A4DC-8F36A83BE71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70982">
            <a:off x="5184937" y="4457941"/>
            <a:ext cx="4086335" cy="1445531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710BDD7D-2B6E-476E-A6CA-171CAE71A4E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351598">
            <a:off x="7602370" y="4235408"/>
            <a:ext cx="1356744" cy="386123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9E08F3AB-09E9-4246-BDC8-5B946076B32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1348349">
            <a:off x="1997356" y="2411508"/>
            <a:ext cx="5676133" cy="690331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BC851115-4C58-493E-B2EC-CF3A065B3D0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21363330">
            <a:off x="1998396" y="2352619"/>
            <a:ext cx="1405141" cy="329073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8E2F1D1A-C7AE-441F-920B-DA9054FCFE3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21364501">
            <a:off x="8016885" y="2857021"/>
            <a:ext cx="1008513" cy="358798"/>
          </a:xfrm>
          <a:prstGeom prst="rect">
            <a:avLst/>
          </a:prstGeom>
        </p:spPr>
      </p:pic>
      <p:pic>
        <p:nvPicPr>
          <p:cNvPr id="23" name="Picture 2" descr="Bundesgerichtshof: BGH hebt Urteil gegen Raser auf | ZEIT ONLINE">
            <a:extLst>
              <a:ext uri="{FF2B5EF4-FFF2-40B4-BE49-F238E27FC236}">
                <a16:creationId xmlns:a16="http://schemas.microsoft.com/office/drawing/2014/main" id="{CFECA6CB-1335-4F91-B271-4321E659D8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0" t="-141"/>
          <a:stretch/>
        </p:blipFill>
        <p:spPr bwMode="auto">
          <a:xfrm>
            <a:off x="7709460" y="1251439"/>
            <a:ext cx="1384978" cy="819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058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5098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Amendment of the GTC by deemed consent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4</a:t>
            </a:fld>
            <a:endParaRPr lang="de-DE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D16DFC6-75E4-4226-BC13-5FECA954A60D}"/>
              </a:ext>
            </a:extLst>
          </p:cNvPr>
          <p:cNvSpPr txBox="1"/>
          <p:nvPr/>
        </p:nvSpPr>
        <p:spPr>
          <a:xfrm>
            <a:off x="35820" y="1340768"/>
            <a:ext cx="90006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Federal Court of Justice, Judgement of 27 April 2021, </a:t>
            </a:r>
            <a:r>
              <a:rPr lang="de-DE" sz="1800" b="1" dirty="0"/>
              <a:t>XI ZR 26/20</a:t>
            </a:r>
          </a:p>
          <a:p>
            <a:endParaRPr lang="de-DE" sz="1800" b="1" dirty="0"/>
          </a:p>
          <a:p>
            <a:r>
              <a:rPr lang="en-US" b="1" dirty="0"/>
              <a:t>No effectiveness of 2 provisions regarding the deemed consent of the consumer                                        to amendments of the </a:t>
            </a:r>
            <a:r>
              <a:rPr lang="de-DE" b="1" dirty="0" err="1"/>
              <a:t>general</a:t>
            </a:r>
            <a:r>
              <a:rPr lang="de-DE" b="1" dirty="0"/>
              <a:t> </a:t>
            </a:r>
            <a:r>
              <a:rPr lang="de-DE" b="1" dirty="0" err="1"/>
              <a:t>terms</a:t>
            </a:r>
            <a:r>
              <a:rPr lang="de-DE" b="1" dirty="0"/>
              <a:t> and </a:t>
            </a:r>
            <a:r>
              <a:rPr lang="de-DE" b="1" dirty="0" err="1"/>
              <a:t>conditions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a </a:t>
            </a:r>
            <a:r>
              <a:rPr lang="de-DE" b="1" dirty="0" err="1"/>
              <a:t>bank</a:t>
            </a:r>
            <a:r>
              <a:rPr lang="de-DE" dirty="0"/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Amendments of general terms and conditions and the special conditions without any restriction, No. 1 (2) GTC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Amendments</a:t>
            </a:r>
            <a:r>
              <a:rPr lang="en-US" spc="-10" dirty="0"/>
              <a:t> </a:t>
            </a:r>
            <a:r>
              <a:rPr lang="en-US" spc="-20" dirty="0"/>
              <a:t>of charges for services which </a:t>
            </a:r>
            <a:r>
              <a:rPr lang="en-US" dirty="0"/>
              <a:t>are typically </a:t>
            </a:r>
            <a:r>
              <a:rPr lang="en-US" spc="-10" dirty="0"/>
              <a:t>used by the customer, No. 12 (5) GTC </a:t>
            </a:r>
          </a:p>
          <a:p>
            <a:endParaRPr lang="en-US" dirty="0"/>
          </a:p>
          <a:p>
            <a:r>
              <a:rPr lang="en-US" b="1" dirty="0"/>
              <a:t>Common content of these 2 provisions</a:t>
            </a:r>
            <a:r>
              <a:rPr lang="en-US" dirty="0"/>
              <a:t>: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dirty="0"/>
              <a:t>Amendments shall be offered to the customer in text form no later than 2 months before their proposed entry into force.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pc="-30" dirty="0"/>
              <a:t>The </a:t>
            </a:r>
            <a:r>
              <a:rPr lang="en-US" dirty="0"/>
              <a:t>customer shall be deemed to have given his </a:t>
            </a:r>
            <a:r>
              <a:rPr lang="en-US" spc="-30" dirty="0"/>
              <a:t>consent unless he has notified the bank        </a:t>
            </a:r>
            <a:r>
              <a:rPr lang="en-US" dirty="0"/>
              <a:t>of his refusal before the proposed date of entry into force.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dirty="0"/>
              <a:t>The bank shall specifically inform the consumer in its proposal that such consent will                be assumed in the absence of any objection.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dirty="0"/>
              <a:t>If amendments of the charges are proposed to the consumer, he may terminate the contract before the date of their entry into force free of charge.</a:t>
            </a:r>
            <a:br>
              <a:rPr lang="en-US" dirty="0"/>
            </a:br>
            <a:endParaRPr lang="de-DE" dirty="0"/>
          </a:p>
        </p:txBody>
      </p:sp>
      <p:pic>
        <p:nvPicPr>
          <p:cNvPr id="7" name="Picture 2" descr="Bundesgerichtshof: BGH hebt Urteil gegen Raser auf | ZEIT ONLINE">
            <a:extLst>
              <a:ext uri="{FF2B5EF4-FFF2-40B4-BE49-F238E27FC236}">
                <a16:creationId xmlns:a16="http://schemas.microsoft.com/office/drawing/2014/main" id="{1F9EF090-A9BF-4F81-AFE7-75AC6C2BB3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0" t="-141"/>
          <a:stretch/>
        </p:blipFill>
        <p:spPr bwMode="auto">
          <a:xfrm>
            <a:off x="7709460" y="1169799"/>
            <a:ext cx="1384978" cy="79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607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5516" y="274638"/>
            <a:ext cx="865098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Amendment of the GTC by deemed consent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5</a:t>
            </a:fld>
            <a:endParaRPr lang="de-DE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D16DFC6-75E4-4226-BC13-5FECA954A60D}"/>
              </a:ext>
            </a:extLst>
          </p:cNvPr>
          <p:cNvSpPr txBox="1"/>
          <p:nvPr/>
        </p:nvSpPr>
        <p:spPr>
          <a:xfrm>
            <a:off x="323528" y="1268760"/>
            <a:ext cx="8424936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Federal Court of Justice, Judgement of 27 April 2021, </a:t>
            </a:r>
            <a:r>
              <a:rPr lang="de-DE" sz="1800" b="1" dirty="0"/>
              <a:t>XI ZR 26/20</a:t>
            </a:r>
          </a:p>
          <a:p>
            <a:pPr lvl="1"/>
            <a:endParaRPr lang="en-US" sz="1100" dirty="0"/>
          </a:p>
          <a:p>
            <a:pPr lvl="1"/>
            <a:endParaRPr lang="en-US" sz="600" dirty="0"/>
          </a:p>
          <a:p>
            <a:r>
              <a:rPr lang="en-US" b="1" dirty="0"/>
              <a:t>Reaction of the German Banks: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NEW No.1 (2) GTS: Very restricted possibility of amendments by deemed consent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pc="-30" dirty="0"/>
              <a:t>NEW No. 12(5) GTS: </a:t>
            </a:r>
            <a:r>
              <a:rPr lang="en-US" dirty="0"/>
              <a:t>No possibility to introduce or to amend any charges by deemed consent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/>
          </a:p>
          <a:p>
            <a:r>
              <a:rPr lang="en-US" b="1" dirty="0"/>
              <a:t>Reaction of the German </a:t>
            </a:r>
            <a:r>
              <a:rPr lang="en-US" b="1" dirty="0" err="1"/>
              <a:t>Bausparkassen</a:t>
            </a:r>
            <a:r>
              <a:rPr lang="en-US" b="1" dirty="0"/>
              <a:t>:</a:t>
            </a:r>
          </a:p>
          <a:p>
            <a:r>
              <a:rPr lang="en-US" dirty="0"/>
              <a:t>No need for amendments of the Sample Bauspar Terms and Conditions 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Very restricted possibility of amendments by deemed consent of the consumer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Possibility to amend the </a:t>
            </a:r>
            <a:r>
              <a:rPr lang="en-US" dirty="0" err="1"/>
              <a:t>bauspar</a:t>
            </a:r>
            <a:r>
              <a:rPr lang="en-US" dirty="0"/>
              <a:t> terms and conditions by: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u="sng" dirty="0"/>
              <a:t>Consent of the Federal Financial Supervisory Authority, or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u="sng" dirty="0"/>
              <a:t>Deemed consent </a:t>
            </a:r>
            <a:r>
              <a:rPr lang="en-US" dirty="0"/>
              <a:t>of the consumer, </a:t>
            </a:r>
          </a:p>
          <a:p>
            <a:pPr lvl="1"/>
            <a:r>
              <a:rPr lang="en-US" dirty="0"/>
              <a:t>      </a:t>
            </a:r>
            <a:r>
              <a:rPr lang="en-US" u="sng" dirty="0"/>
              <a:t>mostly if </a:t>
            </a:r>
            <a:r>
              <a:rPr lang="en-US" dirty="0"/>
              <a:t>the amendment is needed in order to comply with</a:t>
            </a:r>
          </a:p>
          <a:p>
            <a:pPr marL="1044000" lvl="2" indent="-285750">
              <a:buFont typeface="Symbol" panose="05050102010706020507" pitchFamily="18" charset="2"/>
              <a:buChar char="-"/>
            </a:pPr>
            <a:r>
              <a:rPr lang="en-US" u="sng" dirty="0"/>
              <a:t>legal provisions or regulations</a:t>
            </a:r>
            <a:r>
              <a:rPr lang="en-US" dirty="0"/>
              <a:t> issued after the conclusion of the Bauspar contract, or</a:t>
            </a:r>
          </a:p>
          <a:p>
            <a:pPr marL="1044000" lvl="2" indent="-285750">
              <a:buFont typeface="Symbol" panose="05050102010706020507" pitchFamily="18" charset="2"/>
              <a:buChar char="-"/>
            </a:pPr>
            <a:r>
              <a:rPr lang="en-US" u="sng" dirty="0"/>
              <a:t>decisions of the Federal Court of Justice </a:t>
            </a:r>
            <a:r>
              <a:rPr lang="en-US" dirty="0"/>
              <a:t>issued after the conclusion of             the Bauspar contract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3411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Fees during the Saving Period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6</a:t>
            </a:fld>
            <a:endParaRPr lang="de-DE" dirty="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08AF7786-4D0A-4210-BBC6-3FA194406870}"/>
              </a:ext>
            </a:extLst>
          </p:cNvPr>
          <p:cNvSpPr txBox="1"/>
          <p:nvPr/>
        </p:nvSpPr>
        <p:spPr>
          <a:xfrm>
            <a:off x="86697" y="4420167"/>
            <a:ext cx="837552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Decisions of the Federal Court of Justice with regard to Bauspar Fees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3">
                    <a:lumMod val="75000"/>
                  </a:schemeClr>
                </a:solidFill>
              </a:rPr>
              <a:t>2010</a:t>
            </a:r>
            <a:r>
              <a:rPr lang="en-US" sz="2200" b="1" dirty="0"/>
              <a:t>: 	</a:t>
            </a:r>
            <a:r>
              <a:rPr lang="en-US" sz="2200" b="1" dirty="0">
                <a:solidFill>
                  <a:schemeClr val="accent3">
                    <a:lumMod val="75000"/>
                  </a:schemeClr>
                </a:solidFill>
              </a:rPr>
              <a:t>Effectiveness of Closing Fee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FF0000"/>
                </a:solidFill>
              </a:rPr>
              <a:t>2016</a:t>
            </a:r>
            <a:r>
              <a:rPr lang="en-US" sz="2200" b="1" dirty="0"/>
              <a:t>: 	</a:t>
            </a:r>
            <a:r>
              <a:rPr lang="en-US" sz="2200" b="1" dirty="0">
                <a:solidFill>
                  <a:srgbClr val="FF0000"/>
                </a:solidFill>
              </a:rPr>
              <a:t>Ineffectiveness of Loan Fee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FF0000"/>
                </a:solidFill>
              </a:rPr>
              <a:t>2017</a:t>
            </a:r>
            <a:r>
              <a:rPr lang="en-US" sz="2200" b="1" dirty="0"/>
              <a:t>: 	</a:t>
            </a:r>
            <a:r>
              <a:rPr lang="en-US" sz="2200" b="1" dirty="0">
                <a:solidFill>
                  <a:srgbClr val="FF0000"/>
                </a:solidFill>
              </a:rPr>
              <a:t>Ineffectiveness of annual fees during loan period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64A5"/>
                </a:solidFill>
              </a:rPr>
              <a:t>2022: 	Effectiveness of annual fees during saving period??</a:t>
            </a:r>
          </a:p>
          <a:p>
            <a:endParaRPr lang="de-DE" sz="2000" b="1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F2D7F6A-F791-498B-A159-3D22BB282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4402" y="6906701"/>
            <a:ext cx="8229600" cy="4525963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BD86F67-9502-4000-A74E-736D2B93698E}"/>
              </a:ext>
            </a:extLst>
          </p:cNvPr>
          <p:cNvSpPr txBox="1"/>
          <p:nvPr/>
        </p:nvSpPr>
        <p:spPr>
          <a:xfrm>
            <a:off x="810374" y="3453026"/>
            <a:ext cx="2437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Closing Fee</a:t>
            </a:r>
          </a:p>
          <a:p>
            <a:endParaRPr lang="en-US" sz="2000" dirty="0">
              <a:solidFill>
                <a:srgbClr val="00B050"/>
              </a:solidFill>
            </a:endParaRP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97214BAF-44B2-4372-8093-8F936D0F156E}"/>
              </a:ext>
            </a:extLst>
          </p:cNvPr>
          <p:cNvCxnSpPr>
            <a:cxnSpLocks/>
          </p:cNvCxnSpPr>
          <p:nvPr/>
        </p:nvCxnSpPr>
        <p:spPr>
          <a:xfrm>
            <a:off x="1590163" y="2614719"/>
            <a:ext cx="636621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EAFCE5AE-98B6-48C4-838C-016028AF4576}"/>
              </a:ext>
            </a:extLst>
          </p:cNvPr>
          <p:cNvCxnSpPr>
            <a:cxnSpLocks/>
          </p:cNvCxnSpPr>
          <p:nvPr/>
        </p:nvCxnSpPr>
        <p:spPr>
          <a:xfrm flipV="1">
            <a:off x="1645817" y="2792905"/>
            <a:ext cx="15890" cy="652408"/>
          </a:xfrm>
          <a:prstGeom prst="line">
            <a:avLst/>
          </a:prstGeom>
          <a:ln w="34925" cap="rnd">
            <a:solidFill>
              <a:schemeClr val="tx1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>
            <a:extLst>
              <a:ext uri="{FF2B5EF4-FFF2-40B4-BE49-F238E27FC236}">
                <a16:creationId xmlns:a16="http://schemas.microsoft.com/office/drawing/2014/main" id="{835A5091-87AA-42EB-872B-297663A9AC57}"/>
              </a:ext>
            </a:extLst>
          </p:cNvPr>
          <p:cNvSpPr txBox="1"/>
          <p:nvPr/>
        </p:nvSpPr>
        <p:spPr>
          <a:xfrm rot="16200000">
            <a:off x="2810404" y="2144918"/>
            <a:ext cx="32130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>
                <a:solidFill>
                  <a:srgbClr val="FF0000"/>
                </a:solidFill>
              </a:rPr>
              <a:t>No</a:t>
            </a:r>
            <a:r>
              <a:rPr lang="de-DE" sz="1600" b="1" dirty="0">
                <a:solidFill>
                  <a:srgbClr val="FF0000"/>
                </a:solidFill>
              </a:rPr>
              <a:t> </a:t>
            </a:r>
            <a:r>
              <a:rPr lang="de-DE" sz="1600" b="1" dirty="0" err="1">
                <a:solidFill>
                  <a:srgbClr val="FF0000"/>
                </a:solidFill>
              </a:rPr>
              <a:t>Loan</a:t>
            </a:r>
            <a:r>
              <a:rPr lang="de-DE" sz="1600" b="1" dirty="0">
                <a:solidFill>
                  <a:srgbClr val="FF0000"/>
                </a:solidFill>
              </a:rPr>
              <a:t> Fee</a:t>
            </a:r>
            <a:endParaRPr lang="de-DE" sz="1600" dirty="0">
              <a:solidFill>
                <a:srgbClr val="FF0000"/>
              </a:solidFill>
            </a:endParaRPr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C21C64EB-9041-4C07-8001-C277C5606D8D}"/>
              </a:ext>
            </a:extLst>
          </p:cNvPr>
          <p:cNvCxnSpPr>
            <a:cxnSpLocks/>
          </p:cNvCxnSpPr>
          <p:nvPr/>
        </p:nvCxnSpPr>
        <p:spPr>
          <a:xfrm>
            <a:off x="4261949" y="1412776"/>
            <a:ext cx="4190" cy="256479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htwinkliges Dreieck 42">
            <a:extLst>
              <a:ext uri="{FF2B5EF4-FFF2-40B4-BE49-F238E27FC236}">
                <a16:creationId xmlns:a16="http://schemas.microsoft.com/office/drawing/2014/main" id="{164A2993-3EB3-494F-A7DA-696E0C5EC28A}"/>
              </a:ext>
            </a:extLst>
          </p:cNvPr>
          <p:cNvSpPr/>
          <p:nvPr/>
        </p:nvSpPr>
        <p:spPr>
          <a:xfrm flipV="1">
            <a:off x="4268579" y="2692372"/>
            <a:ext cx="3512321" cy="1316918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E8DC362B-5DDF-4483-8CB9-08467076A03A}"/>
              </a:ext>
            </a:extLst>
          </p:cNvPr>
          <p:cNvCxnSpPr>
            <a:cxnSpLocks/>
          </p:cNvCxnSpPr>
          <p:nvPr/>
        </p:nvCxnSpPr>
        <p:spPr>
          <a:xfrm flipV="1">
            <a:off x="1651123" y="1435341"/>
            <a:ext cx="2618860" cy="1183083"/>
          </a:xfrm>
          <a:prstGeom prst="line">
            <a:avLst/>
          </a:prstGeom>
          <a:ln w="19050">
            <a:solidFill>
              <a:srgbClr val="0064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F2048572-DA1F-4E93-93AC-51D055C7CCDA}"/>
              </a:ext>
            </a:extLst>
          </p:cNvPr>
          <p:cNvSpPr txBox="1"/>
          <p:nvPr/>
        </p:nvSpPr>
        <p:spPr>
          <a:xfrm>
            <a:off x="4447208" y="2212555"/>
            <a:ext cx="2756432" cy="2941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64A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de-DE" sz="1600" b="1" dirty="0" err="1">
                <a:solidFill>
                  <a:srgbClr val="FF0000"/>
                </a:solidFill>
              </a:rPr>
              <a:t>Loan</a:t>
            </a:r>
            <a:r>
              <a:rPr lang="de-DE" sz="1600" b="1" dirty="0">
                <a:solidFill>
                  <a:srgbClr val="FF0000"/>
                </a:solidFill>
              </a:rPr>
              <a:t> </a:t>
            </a:r>
            <a:r>
              <a:rPr lang="de-DE" sz="1600" b="1" dirty="0" err="1">
                <a:solidFill>
                  <a:srgbClr val="FF0000"/>
                </a:solidFill>
              </a:rPr>
              <a:t>period</a:t>
            </a:r>
            <a:endParaRPr lang="de-DE" dirty="0">
              <a:solidFill>
                <a:srgbClr val="FF0000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67C410BE-8B28-4962-90F0-0C5961BC2DBD}"/>
              </a:ext>
            </a:extLst>
          </p:cNvPr>
          <p:cNvCxnSpPr>
            <a:cxnSpLocks/>
            <a:endCxn id="43" idx="4"/>
          </p:cNvCxnSpPr>
          <p:nvPr/>
        </p:nvCxnSpPr>
        <p:spPr>
          <a:xfrm flipV="1">
            <a:off x="4289695" y="2692372"/>
            <a:ext cx="3491205" cy="12852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>
            <a:extLst>
              <a:ext uri="{FF2B5EF4-FFF2-40B4-BE49-F238E27FC236}">
                <a16:creationId xmlns:a16="http://schemas.microsoft.com/office/drawing/2014/main" id="{A12A6F21-513B-4438-843C-EA8DD60EAB71}"/>
              </a:ext>
            </a:extLst>
          </p:cNvPr>
          <p:cNvSpPr txBox="1"/>
          <p:nvPr/>
        </p:nvSpPr>
        <p:spPr>
          <a:xfrm>
            <a:off x="2606814" y="2206877"/>
            <a:ext cx="1429942" cy="2941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64A5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de-DE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Saving</a:t>
            </a:r>
            <a:r>
              <a:rPr lang="de-DE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1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period</a:t>
            </a:r>
            <a:endParaRPr lang="de-DE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C1BCFE81-EA85-42E2-BAC7-042F73307898}"/>
              </a:ext>
            </a:extLst>
          </p:cNvPr>
          <p:cNvCxnSpPr>
            <a:cxnSpLocks/>
          </p:cNvCxnSpPr>
          <p:nvPr/>
        </p:nvCxnSpPr>
        <p:spPr>
          <a:xfrm>
            <a:off x="4281897" y="2697824"/>
            <a:ext cx="3674188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E49CC8F5-CD24-40F6-8CEC-C2186FD3E68A}"/>
              </a:ext>
            </a:extLst>
          </p:cNvPr>
          <p:cNvCxnSpPr>
            <a:cxnSpLocks/>
          </p:cNvCxnSpPr>
          <p:nvPr/>
        </p:nvCxnSpPr>
        <p:spPr>
          <a:xfrm>
            <a:off x="1699340" y="2692375"/>
            <a:ext cx="2566798" cy="0"/>
          </a:xfrm>
          <a:prstGeom prst="straightConnector1">
            <a:avLst/>
          </a:prstGeom>
          <a:ln w="41275">
            <a:solidFill>
              <a:srgbClr val="0064A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feld 28">
            <a:extLst>
              <a:ext uri="{FF2B5EF4-FFF2-40B4-BE49-F238E27FC236}">
                <a16:creationId xmlns:a16="http://schemas.microsoft.com/office/drawing/2014/main" id="{3FD0EC35-9B18-4D0F-AF30-4AF29544C2DC}"/>
              </a:ext>
            </a:extLst>
          </p:cNvPr>
          <p:cNvSpPr txBox="1"/>
          <p:nvPr/>
        </p:nvSpPr>
        <p:spPr>
          <a:xfrm>
            <a:off x="1952675" y="2784335"/>
            <a:ext cx="2187277" cy="395173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>
              <a:lnSpc>
                <a:spcPct val="80000"/>
              </a:lnSpc>
            </a:pPr>
            <a:r>
              <a:rPr lang="de-DE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Annual Fees?</a:t>
            </a:r>
            <a:endParaRPr lang="de-D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81C2781E-2088-43B0-A87B-2CE30AF6C128}"/>
              </a:ext>
            </a:extLst>
          </p:cNvPr>
          <p:cNvSpPr/>
          <p:nvPr/>
        </p:nvSpPr>
        <p:spPr>
          <a:xfrm>
            <a:off x="1583588" y="2545729"/>
            <a:ext cx="196198" cy="147333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E686AC3-0E11-473A-992E-691F85771D23}"/>
              </a:ext>
            </a:extLst>
          </p:cNvPr>
          <p:cNvSpPr txBox="1"/>
          <p:nvPr/>
        </p:nvSpPr>
        <p:spPr>
          <a:xfrm>
            <a:off x="4695928" y="2708920"/>
            <a:ext cx="3486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spc="-30" dirty="0" err="1">
                <a:solidFill>
                  <a:srgbClr val="FF0000"/>
                </a:solidFill>
              </a:rPr>
              <a:t>No</a:t>
            </a:r>
            <a:r>
              <a:rPr lang="de-DE" sz="2400" b="1" spc="-30" dirty="0">
                <a:solidFill>
                  <a:srgbClr val="FF0000"/>
                </a:solidFill>
              </a:rPr>
              <a:t> annual </a:t>
            </a:r>
            <a:r>
              <a:rPr lang="de-DE" sz="2400" b="1" spc="-30" dirty="0" err="1">
                <a:solidFill>
                  <a:srgbClr val="FF0000"/>
                </a:solidFill>
              </a:rPr>
              <a:t>fees</a:t>
            </a:r>
            <a:endParaRPr lang="de-DE" sz="2400" b="1" spc="-30" dirty="0">
              <a:solidFill>
                <a:srgbClr val="FF0000"/>
              </a:solidFill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E14880BA-98CA-49B3-BEC0-F476423F25C1}"/>
              </a:ext>
            </a:extLst>
          </p:cNvPr>
          <p:cNvSpPr/>
          <p:nvPr/>
        </p:nvSpPr>
        <p:spPr>
          <a:xfrm>
            <a:off x="4159778" y="2585184"/>
            <a:ext cx="196198" cy="14733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2" name="Picture 2" descr="Bundesgerichtshof: BGH hebt Urteil gegen Raser auf | ZEIT ONLINE">
            <a:extLst>
              <a:ext uri="{FF2B5EF4-FFF2-40B4-BE49-F238E27FC236}">
                <a16:creationId xmlns:a16="http://schemas.microsoft.com/office/drawing/2014/main" id="{7A9F0170-018E-490A-9741-56A9A03D31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0" t="-141"/>
          <a:stretch/>
        </p:blipFill>
        <p:spPr bwMode="auto">
          <a:xfrm>
            <a:off x="7813556" y="4842269"/>
            <a:ext cx="1277149" cy="864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046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Tour de Table</a:t>
            </a:r>
            <a:br>
              <a:rPr lang="en-US" dirty="0"/>
            </a:b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European Federation of Building Societies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64F92-2C2F-41E2-A216-D422BF616F51}" type="slidenum">
              <a:rPr lang="de-DE" smtClean="0"/>
              <a:t>7</a:t>
            </a:fld>
            <a:endParaRPr lang="de-DE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100" b="1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D16DFC6-75E4-4226-BC13-5FECA954A60D}"/>
              </a:ext>
            </a:extLst>
          </p:cNvPr>
          <p:cNvSpPr txBox="1"/>
          <p:nvPr/>
        </p:nvSpPr>
        <p:spPr>
          <a:xfrm>
            <a:off x="0" y="2276872"/>
            <a:ext cx="93965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rgbClr val="00A249"/>
              </a:buClr>
            </a:pPr>
            <a:r>
              <a:rPr lang="en-US" sz="3200" dirty="0"/>
              <a:t>Short oral reports of the Committee members </a:t>
            </a:r>
          </a:p>
          <a:p>
            <a:pPr lvl="1">
              <a:buClr>
                <a:srgbClr val="00A249"/>
              </a:buClr>
            </a:pPr>
            <a:r>
              <a:rPr lang="en-US" sz="3200" dirty="0"/>
              <a:t>on current legal developments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142102015"/>
      </p:ext>
    </p:extLst>
  </p:cSld>
  <p:clrMapOvr>
    <a:masterClrMapping/>
  </p:clrMapOvr>
</p:sld>
</file>

<file path=ppt/theme/theme1.xml><?xml version="1.0" encoding="utf-8"?>
<a:theme xmlns:a="http://schemas.openxmlformats.org/drawingml/2006/main" name="EuBV_Master_Vorschlag3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205DD892F6ED54D88D9BE09EFDFDA9E" ma:contentTypeVersion="9" ma:contentTypeDescription="Ein neues Dokument erstellen." ma:contentTypeScope="" ma:versionID="68531eb00a730d1e488cfea964010b05">
  <xsd:schema xmlns:xsd="http://www.w3.org/2001/XMLSchema" xmlns:xs="http://www.w3.org/2001/XMLSchema" xmlns:p="http://schemas.microsoft.com/office/2006/metadata/properties" xmlns:ns2="fb996896-76d8-490a-a2ba-1aff426e43a8" targetNamespace="http://schemas.microsoft.com/office/2006/metadata/properties" ma:root="true" ma:fieldsID="f5f34f8766cccede7cfcdb9024913ff6" ns2:_="">
    <xsd:import namespace="fb996896-76d8-490a-a2ba-1aff426e43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996896-76d8-490a-a2ba-1aff426e43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054C02-F6B3-4C64-9667-E96FD7A2F0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1F8514-A60E-4609-B8F3-9FE85B7F0AAF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fb996896-76d8-490a-a2ba-1aff426e43a8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37B625B-742C-45AC-85BD-59C669C4A1A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594</Words>
  <Application>Microsoft Office PowerPoint</Application>
  <PresentationFormat>Bildschirmpräsentation (4:3)</PresentationFormat>
  <Paragraphs>76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Courier New</vt:lpstr>
      <vt:lpstr>Symbol</vt:lpstr>
      <vt:lpstr>Wingdings</vt:lpstr>
      <vt:lpstr>EuBV_Master_Vorschlag3</vt:lpstr>
      <vt:lpstr>Tour de Table - Current Court Decisions in Germany</vt:lpstr>
      <vt:lpstr>Tour de Table - Current Court Decisions in Germany</vt:lpstr>
      <vt:lpstr>Amendment of the GTC by deemed consent</vt:lpstr>
      <vt:lpstr>Amendment of the GTC by deemed consent</vt:lpstr>
      <vt:lpstr>Amendment of the GTC by deemed consent</vt:lpstr>
      <vt:lpstr>Annual Fees during the Saving Period</vt:lpstr>
      <vt:lpstr>Tour de Table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Implementation of ECJ’s Lexitor judgment (Case C-383/18)</dc:title>
  <dc:creator>Freise, Agnes</dc:creator>
  <cp:lastModifiedBy>Kathrin Holler</cp:lastModifiedBy>
  <cp:revision>80</cp:revision>
  <dcterms:created xsi:type="dcterms:W3CDTF">2021-03-09T20:44:41Z</dcterms:created>
  <dcterms:modified xsi:type="dcterms:W3CDTF">2021-10-04T13:17:20Z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0x0101009205DD892F6ED54D88D9BE09EFDFDA9E</vt:lpwstr>
  </property>
</Properties>
</file>