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50" r:id="rId2"/>
    <p:sldId id="351" r:id="rId3"/>
    <p:sldId id="353" r:id="rId4"/>
    <p:sldId id="362" r:id="rId5"/>
    <p:sldId id="363" r:id="rId6"/>
    <p:sldId id="375" r:id="rId7"/>
    <p:sldId id="364" r:id="rId8"/>
    <p:sldId id="403" r:id="rId9"/>
    <p:sldId id="369" r:id="rId10"/>
    <p:sldId id="373" r:id="rId11"/>
    <p:sldId id="404" r:id="rId12"/>
    <p:sldId id="405" r:id="rId13"/>
    <p:sldId id="407" r:id="rId14"/>
    <p:sldId id="360" r:id="rId15"/>
    <p:sldId id="330" r:id="rId16"/>
    <p:sldId id="365" r:id="rId17"/>
  </p:sldIdLst>
  <p:sldSz cx="9144000" cy="5143500" type="screen16x9"/>
  <p:notesSz cx="6805613" cy="99441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5A70B"/>
    <a:srgbClr val="7F7F7F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1086" autoAdjust="0"/>
  </p:normalViewPr>
  <p:slideViewPr>
    <p:cSldViewPr showGuides="1">
      <p:cViewPr varScale="1">
        <p:scale>
          <a:sx n="111" d="100"/>
          <a:sy n="111" d="100"/>
        </p:scale>
        <p:origin x="108" y="7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08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9099" cy="497204"/>
          </a:xfrm>
          <a:prstGeom prst="rect">
            <a:avLst/>
          </a:prstGeom>
        </p:spPr>
        <p:txBody>
          <a:bodyPr vert="horz" lIns="93096" tIns="46547" rIns="93096" bIns="4654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941" y="2"/>
            <a:ext cx="2949099" cy="497204"/>
          </a:xfrm>
          <a:prstGeom prst="rect">
            <a:avLst/>
          </a:prstGeom>
        </p:spPr>
        <p:txBody>
          <a:bodyPr vert="horz" lIns="93096" tIns="46547" rIns="93096" bIns="46547" rtlCol="0"/>
          <a:lstStyle>
            <a:lvl1pPr algn="r">
              <a:defRPr sz="1200"/>
            </a:lvl1pPr>
          </a:lstStyle>
          <a:p>
            <a:fld id="{EA48D136-9D62-49C9-863D-AC4EAA0F3F2B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445170"/>
            <a:ext cx="2949099" cy="497204"/>
          </a:xfrm>
          <a:prstGeom prst="rect">
            <a:avLst/>
          </a:prstGeom>
        </p:spPr>
        <p:txBody>
          <a:bodyPr vert="horz" lIns="93096" tIns="46547" rIns="93096" bIns="4654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941" y="9445170"/>
            <a:ext cx="2949099" cy="497204"/>
          </a:xfrm>
          <a:prstGeom prst="rect">
            <a:avLst/>
          </a:prstGeom>
        </p:spPr>
        <p:txBody>
          <a:bodyPr vert="horz" lIns="93096" tIns="46547" rIns="93096" bIns="46547" rtlCol="0" anchor="b"/>
          <a:lstStyle>
            <a:lvl1pPr algn="r">
              <a:defRPr sz="1200"/>
            </a:lvl1pPr>
          </a:lstStyle>
          <a:p>
            <a:fld id="{A1A40C6D-AE8C-40D5-A48B-3BB0F7FA3A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7011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9099" cy="497204"/>
          </a:xfrm>
          <a:prstGeom prst="rect">
            <a:avLst/>
          </a:prstGeom>
        </p:spPr>
        <p:txBody>
          <a:bodyPr vert="horz" lIns="93096" tIns="46547" rIns="93096" bIns="4654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41" y="2"/>
            <a:ext cx="2949099" cy="497204"/>
          </a:xfrm>
          <a:prstGeom prst="rect">
            <a:avLst/>
          </a:prstGeom>
        </p:spPr>
        <p:txBody>
          <a:bodyPr vert="horz" lIns="93096" tIns="46547" rIns="93096" bIns="46547" rtlCol="0"/>
          <a:lstStyle>
            <a:lvl1pPr algn="r">
              <a:defRPr sz="1200"/>
            </a:lvl1pPr>
          </a:lstStyle>
          <a:p>
            <a:fld id="{9C0BB0D5-B34A-42D7-8B4A-B67ED4BE905F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6125"/>
            <a:ext cx="66309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96" tIns="46547" rIns="93096" bIns="4654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3450"/>
            <a:ext cx="5444490" cy="4474844"/>
          </a:xfrm>
          <a:prstGeom prst="rect">
            <a:avLst/>
          </a:prstGeom>
        </p:spPr>
        <p:txBody>
          <a:bodyPr vert="horz" lIns="93096" tIns="46547" rIns="93096" bIns="46547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45170"/>
            <a:ext cx="2949099" cy="497204"/>
          </a:xfrm>
          <a:prstGeom prst="rect">
            <a:avLst/>
          </a:prstGeom>
        </p:spPr>
        <p:txBody>
          <a:bodyPr vert="horz" lIns="93096" tIns="46547" rIns="93096" bIns="4654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41" y="9445170"/>
            <a:ext cx="2949099" cy="497204"/>
          </a:xfrm>
          <a:prstGeom prst="rect">
            <a:avLst/>
          </a:prstGeom>
        </p:spPr>
        <p:txBody>
          <a:bodyPr vert="horz" lIns="93096" tIns="46547" rIns="93096" bIns="46547" rtlCol="0" anchor="b"/>
          <a:lstStyle>
            <a:lvl1pPr algn="r">
              <a:defRPr sz="1200"/>
            </a:lvl1pPr>
          </a:lstStyle>
          <a:p>
            <a:fld id="{DA91EDB4-7230-437D-B159-475C543E5F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00308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 userDrawn="1"/>
        </p:nvSpPr>
        <p:spPr>
          <a:xfrm>
            <a:off x="204892" y="2766128"/>
            <a:ext cx="723275" cy="200736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de-DE" sz="35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1043608" y="848915"/>
            <a:ext cx="0" cy="3834426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 9"/>
          <p:cNvSpPr>
            <a:spLocks noGrp="1"/>
          </p:cNvSpPr>
          <p:nvPr>
            <p:ph type="title" hasCustomPrompt="1"/>
          </p:nvPr>
        </p:nvSpPr>
        <p:spPr>
          <a:xfrm>
            <a:off x="1178421" y="1275606"/>
            <a:ext cx="7714059" cy="1080120"/>
          </a:xfrm>
        </p:spPr>
        <p:txBody>
          <a:bodyPr>
            <a:noAutofit/>
          </a:bodyPr>
          <a:lstStyle>
            <a:lvl1pPr>
              <a:defRPr sz="2800" i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Vortragstitel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178421" y="2625999"/>
            <a:ext cx="7714059" cy="737839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Auftraggeber/Veranstaltung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178421" y="4371950"/>
            <a:ext cx="7714059" cy="414046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175098" y="2952131"/>
            <a:ext cx="7714059" cy="737839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Ort, ##.##.####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0326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7956376" y="4731990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8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hteck 12"/>
          <p:cNvSpPr/>
          <p:nvPr userDrawn="1"/>
        </p:nvSpPr>
        <p:spPr>
          <a:xfrm rot="5400000">
            <a:off x="8243187" y="4382252"/>
            <a:ext cx="400110" cy="829714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de-DE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el 9"/>
          <p:cNvSpPr txBox="1">
            <a:spLocks/>
          </p:cNvSpPr>
          <p:nvPr userDrawn="1"/>
        </p:nvSpPr>
        <p:spPr>
          <a:xfrm>
            <a:off x="117029" y="195486"/>
            <a:ext cx="8640960" cy="3240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600" b="0" dirty="0"/>
              <a:t>Hinweise und Tipps            </a:t>
            </a:r>
            <a:r>
              <a:rPr lang="de-DE" sz="2600" b="0" dirty="0">
                <a:solidFill>
                  <a:srgbClr val="FF0000"/>
                </a:solidFill>
              </a:rPr>
              <a:t>#Folie löschen</a:t>
            </a:r>
          </a:p>
        </p:txBody>
      </p:sp>
      <p:sp>
        <p:nvSpPr>
          <p:cNvPr id="3" name="Rechteck 2"/>
          <p:cNvSpPr/>
          <p:nvPr userDrawn="1"/>
        </p:nvSpPr>
        <p:spPr>
          <a:xfrm>
            <a:off x="246609" y="951570"/>
            <a:ext cx="864587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defTabSz="914400" rtl="0" eaLnBrk="1" latinLnBrk="0" hangingPunct="1">
              <a:spcBef>
                <a:spcPts val="600"/>
              </a:spcBef>
              <a:buClr>
                <a:srgbClr val="FF660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4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Abschlussfolie anpassen („Vielen Dank …“ verwendet man heute nicht mehr!) </a:t>
            </a:r>
          </a:p>
          <a:p>
            <a:pPr marL="342900" lvl="0" indent="-342900" algn="l" defTabSz="914400" rtl="0" eaLnBrk="1" latinLnBrk="0" hangingPunct="1">
              <a:spcBef>
                <a:spcPts val="600"/>
              </a:spcBef>
              <a:buClr>
                <a:srgbClr val="FF660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4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Überschriftenzeilen und Textfelder werden NIEMALS verschoben</a:t>
            </a:r>
          </a:p>
          <a:p>
            <a:pPr marL="342900" lvl="0" indent="-342900" algn="l" defTabSz="914400" rtl="0" eaLnBrk="1" latinLnBrk="0" hangingPunct="1">
              <a:spcBef>
                <a:spcPts val="600"/>
              </a:spcBef>
              <a:buClr>
                <a:srgbClr val="FF660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4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Überschriften ausschließlich einzeilig</a:t>
            </a:r>
          </a:p>
          <a:p>
            <a:pPr marL="342900" lvl="0" indent="-342900" algn="l" defTabSz="914400" rtl="0" eaLnBrk="1" latinLnBrk="0" hangingPunct="1">
              <a:spcBef>
                <a:spcPts val="600"/>
              </a:spcBef>
              <a:buClr>
                <a:srgbClr val="FF660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4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Keine Unterüberschriften verwenden, stattdessen Anmerkungsfeld nutzen</a:t>
            </a:r>
          </a:p>
          <a:p>
            <a:pPr marL="342900" lvl="0" indent="-342900" algn="l" defTabSz="914400" rtl="0" eaLnBrk="1" latinLnBrk="0" hangingPunct="1">
              <a:spcBef>
                <a:spcPts val="600"/>
              </a:spcBef>
              <a:buClr>
                <a:srgbClr val="FF660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4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Schriftgrößen bitte nicht verändern</a:t>
            </a:r>
          </a:p>
        </p:txBody>
      </p:sp>
    </p:spTree>
    <p:extLst>
      <p:ext uri="{BB962C8B-B14F-4D97-AF65-F5344CB8AC3E}">
        <p14:creationId xmlns:p14="http://schemas.microsoft.com/office/powerpoint/2010/main" val="151660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7956376" y="4731990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8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hteck 12"/>
          <p:cNvSpPr/>
          <p:nvPr userDrawn="1"/>
        </p:nvSpPr>
        <p:spPr>
          <a:xfrm rot="5400000">
            <a:off x="8243187" y="4382252"/>
            <a:ext cx="400110" cy="829714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de-DE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el 9"/>
          <p:cNvSpPr txBox="1">
            <a:spLocks/>
          </p:cNvSpPr>
          <p:nvPr userDrawn="1"/>
        </p:nvSpPr>
        <p:spPr>
          <a:xfrm>
            <a:off x="117029" y="195486"/>
            <a:ext cx="8640960" cy="3240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600" b="0" dirty="0"/>
              <a:t>Hinweise und Tipps            </a:t>
            </a:r>
            <a:r>
              <a:rPr lang="de-DE" sz="2600" b="0" dirty="0">
                <a:solidFill>
                  <a:srgbClr val="FF0000"/>
                </a:solidFill>
              </a:rPr>
              <a:t>#Folie löschen</a:t>
            </a:r>
          </a:p>
        </p:txBody>
      </p:sp>
      <p:sp>
        <p:nvSpPr>
          <p:cNvPr id="3" name="Rechteck 2"/>
          <p:cNvSpPr/>
          <p:nvPr userDrawn="1"/>
        </p:nvSpPr>
        <p:spPr>
          <a:xfrm>
            <a:off x="246609" y="951570"/>
            <a:ext cx="8645871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defTabSz="914400" rtl="0" eaLnBrk="1" latinLnBrk="0" hangingPunct="1">
              <a:spcBef>
                <a:spcPts val="600"/>
              </a:spcBef>
              <a:buClr>
                <a:srgbClr val="FF660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4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Zwischentitel: Das Inhaltsverzeichnis kopieren und entsprechend vor dem neuen Kapitel einfügen, wobei die nicht relevanten Kapitel farblich heller abgesetzt werden in Schriftfarbe weiß, Hintergrund 1, 15%</a:t>
            </a:r>
          </a:p>
          <a:p>
            <a:pPr marL="342900" lvl="0" indent="-342900" algn="l" defTabSz="914400" rtl="0" eaLnBrk="1" latinLnBrk="0" hangingPunct="1">
              <a:spcBef>
                <a:spcPts val="600"/>
              </a:spcBef>
              <a:buClr>
                <a:srgbClr val="FF660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4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Beim Druck von Handouts ist es ratsam, zwei Seiten auf einer (Querformat) auszudrucken, da einseitig durch das 16:9-Format der Anschein entsteht, oben und unten wären zu viel Platz.</a:t>
            </a:r>
          </a:p>
        </p:txBody>
      </p:sp>
    </p:spTree>
    <p:extLst>
      <p:ext uri="{BB962C8B-B14F-4D97-AF65-F5344CB8AC3E}">
        <p14:creationId xmlns:p14="http://schemas.microsoft.com/office/powerpoint/2010/main" val="235089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51400" y="942975"/>
            <a:ext cx="8648700" cy="3428974"/>
          </a:xfrm>
        </p:spPr>
        <p:txBody>
          <a:bodyPr>
            <a:noAutofit/>
          </a:bodyPr>
          <a:lstStyle>
            <a:lvl1pPr marL="457200" indent="-457200">
              <a:spcBef>
                <a:spcPts val="200"/>
              </a:spcBef>
              <a:spcAft>
                <a:spcPts val="200"/>
              </a:spcAft>
              <a:buSzPct val="100000"/>
              <a:buFont typeface="+mj-lt"/>
              <a:buAutoNum type="arabicPeriod"/>
              <a:defRPr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14400" indent="-4572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371600" indent="-457200"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714500" indent="-342900">
              <a:buFont typeface="+mj-lt"/>
              <a:buAutoNum type="arabicPeriod"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171700" indent="-342900">
              <a:buFont typeface="+mj-lt"/>
              <a:buAutoNum type="arabicPeriod"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Kapitel 1</a:t>
            </a:r>
          </a:p>
          <a:p>
            <a:pPr lvl="0"/>
            <a:r>
              <a:rPr lang="de-DE" dirty="0"/>
              <a:t>Kapitel 2</a:t>
            </a:r>
          </a:p>
          <a:p>
            <a:pPr lvl="0"/>
            <a:r>
              <a:rPr lang="de-DE" dirty="0"/>
              <a:t>Kapitel 3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Rechteck 5"/>
          <p:cNvSpPr/>
          <p:nvPr userDrawn="1"/>
        </p:nvSpPr>
        <p:spPr>
          <a:xfrm rot="5400000">
            <a:off x="8340049" y="4382252"/>
            <a:ext cx="400110" cy="829714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de-DE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238994" y="187307"/>
            <a:ext cx="8635696" cy="499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2600" dirty="0">
                <a:solidFill>
                  <a:srgbClr val="7F7F7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Inhalt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274380" y="4677985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5F7F583C-EF6A-4F3B-BA12-393A7591DDED}" type="slidenum">
              <a:rPr lang="de-DE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l"/>
              <a:t>‹Nr.›</a:t>
            </a:fld>
            <a:endParaRPr lang="de-DE" sz="120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467544" y="4677985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24197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238125" y="191692"/>
            <a:ext cx="8648700" cy="50785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de-DE" i="0" baseline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Folie Zwischentitel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38125" y="942975"/>
            <a:ext cx="8648700" cy="3428974"/>
          </a:xfrm>
        </p:spPr>
        <p:txBody>
          <a:bodyPr>
            <a:noAutofit/>
          </a:bodyPr>
          <a:lstStyle>
            <a:lvl1pPr marL="457200" indent="-457200">
              <a:spcBef>
                <a:spcPts val="200"/>
              </a:spcBef>
              <a:spcAft>
                <a:spcPts val="200"/>
              </a:spcAft>
              <a:buSzPct val="100000"/>
              <a:buFont typeface="+mj-lt"/>
              <a:buAutoNum type="arabicPeriod"/>
              <a:defRPr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14400" indent="-45720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371600" indent="-457200"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714500" indent="-342900">
              <a:buFont typeface="+mj-lt"/>
              <a:buAutoNum type="arabicPeriod"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171700" indent="-342900">
              <a:buFont typeface="+mj-lt"/>
              <a:buAutoNum type="arabicPeriod"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Kapitel 1 (nicht relevante Kapitel in Schriftfarbe weiß, Hintergrund 1, 15% formatieren)</a:t>
            </a:r>
          </a:p>
          <a:p>
            <a:pPr lvl="0"/>
            <a:r>
              <a:rPr lang="de-DE" dirty="0"/>
              <a:t>Kapitel 2 </a:t>
            </a:r>
          </a:p>
          <a:p>
            <a:pPr lvl="0"/>
            <a:r>
              <a:rPr lang="de-DE" dirty="0"/>
              <a:t>Kapitel 3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Rechteck 5"/>
          <p:cNvSpPr/>
          <p:nvPr userDrawn="1"/>
        </p:nvSpPr>
        <p:spPr>
          <a:xfrm rot="5400000">
            <a:off x="8340049" y="4382252"/>
            <a:ext cx="400110" cy="829714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de-DE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274380" y="4677985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5F7F583C-EF6A-4F3B-BA12-393A7591DDED}" type="slidenum">
              <a:rPr lang="de-DE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l"/>
              <a:t>‹Nr.›</a:t>
            </a:fld>
            <a:endParaRPr lang="de-DE" sz="120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467544" y="4677985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44809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238125" y="195486"/>
            <a:ext cx="8648700" cy="432047"/>
          </a:xfrm>
        </p:spPr>
        <p:txBody>
          <a:bodyPr>
            <a:noAutofit/>
          </a:bodyPr>
          <a:lstStyle>
            <a:lvl1pPr>
              <a:defRPr sz="2600" i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Folienüberschrift</a:t>
            </a:r>
          </a:p>
        </p:txBody>
      </p:sp>
      <p:sp>
        <p:nvSpPr>
          <p:cNvPr id="17" name="Textplatzhalter 16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251544" y="4083918"/>
            <a:ext cx="8635281" cy="524406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Anmerkungen</a:t>
            </a:r>
          </a:p>
        </p:txBody>
      </p:sp>
      <p:sp>
        <p:nvSpPr>
          <p:cNvPr id="13" name="Rechteck 12"/>
          <p:cNvSpPr/>
          <p:nvPr userDrawn="1"/>
        </p:nvSpPr>
        <p:spPr>
          <a:xfrm rot="5400000">
            <a:off x="8340052" y="4382252"/>
            <a:ext cx="400110" cy="829714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de-DE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Inhaltsplatzhalter 2"/>
          <p:cNvSpPr>
            <a:spLocks noGrp="1" noChangeAspect="1"/>
          </p:cNvSpPr>
          <p:nvPr>
            <p:ph idx="13" hasCustomPrompt="1"/>
          </p:nvPr>
        </p:nvSpPr>
        <p:spPr>
          <a:xfrm>
            <a:off x="238124" y="942975"/>
            <a:ext cx="8654357" cy="2978925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4000">
              <a:lnSpc>
                <a:spcPct val="100000"/>
              </a:lnSpc>
              <a:spcBef>
                <a:spcPts val="600"/>
              </a:spcBef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72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80000"/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ts val="1800"/>
              </a:lnSpc>
              <a:spcBef>
                <a:spcPts val="600"/>
              </a:spcBef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ts val="1800"/>
              </a:lnSpc>
              <a:spcBef>
                <a:spcPts val="600"/>
              </a:spcBef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Textmasterformat bearbeiten bzw. Folie für Abbildungen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35762" y="4677984"/>
            <a:ext cx="7220614" cy="254794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200">
                <a:latin typeface="Segoe UI Light" panose="020B0502040204020203" pitchFamily="34" charset="0"/>
              </a:defRPr>
            </a:lvl2pPr>
            <a:lvl3pPr marL="914400" indent="0">
              <a:buNone/>
              <a:defRPr sz="1200">
                <a:latin typeface="Segoe UI Light" panose="020B0502040204020203" pitchFamily="34" charset="0"/>
              </a:defRPr>
            </a:lvl3pPr>
            <a:lvl4pPr marL="1371600" indent="0">
              <a:buNone/>
              <a:defRPr sz="1200">
                <a:latin typeface="Segoe UI Light" panose="020B0502040204020203" pitchFamily="34" charset="0"/>
              </a:defRPr>
            </a:lvl4pPr>
            <a:lvl5pPr marL="1828800" indent="0">
              <a:buNone/>
              <a:defRPr sz="1200">
                <a:latin typeface="Segoe UI Light" panose="020B0502040204020203" pitchFamily="34" charset="0"/>
              </a:defRPr>
            </a:lvl5pPr>
          </a:lstStyle>
          <a:p>
            <a:pPr lvl="0"/>
            <a:r>
              <a:rPr lang="de-DE" dirty="0"/>
              <a:t>Quelle bearbeiten</a:t>
            </a:r>
          </a:p>
          <a:p>
            <a:pPr lvl="0"/>
            <a:endParaRPr lang="de-DE" dirty="0"/>
          </a:p>
        </p:txBody>
      </p:sp>
      <p:sp>
        <p:nvSpPr>
          <p:cNvPr id="18" name="Textfeld 17"/>
          <p:cNvSpPr txBox="1"/>
          <p:nvPr userDrawn="1"/>
        </p:nvSpPr>
        <p:spPr>
          <a:xfrm>
            <a:off x="274380" y="4677985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5F7F583C-EF6A-4F3B-BA12-393A7591DDED}" type="slidenum">
              <a:rPr lang="de-DE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l"/>
              <a:t>‹Nr.›</a:t>
            </a:fld>
            <a:endParaRPr lang="de-DE" sz="120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feld 18"/>
          <p:cNvSpPr txBox="1"/>
          <p:nvPr userDrawn="1"/>
        </p:nvSpPr>
        <p:spPr>
          <a:xfrm>
            <a:off x="467544" y="4677985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01884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 noChangeAspect="1"/>
          </p:cNvSpPr>
          <p:nvPr>
            <p:ph idx="1" hasCustomPrompt="1"/>
          </p:nvPr>
        </p:nvSpPr>
        <p:spPr>
          <a:xfrm>
            <a:off x="238124" y="942975"/>
            <a:ext cx="4261867" cy="297892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20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4000">
              <a:lnSpc>
                <a:spcPct val="100000"/>
              </a:lnSpc>
              <a:spcBef>
                <a:spcPts val="600"/>
              </a:spcBef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72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80000"/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ts val="1800"/>
              </a:lnSpc>
              <a:spcBef>
                <a:spcPts val="600"/>
              </a:spcBef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ts val="1800"/>
              </a:lnSpc>
              <a:spcBef>
                <a:spcPts val="600"/>
              </a:spcBef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Textmasterformat bearbeiten bzw. Folie für Abbildungen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8032576" y="4731990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8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35762" y="4677984"/>
            <a:ext cx="7220614" cy="254794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200">
                <a:latin typeface="Segoe UI Light" panose="020B0502040204020203" pitchFamily="34" charset="0"/>
              </a:defRPr>
            </a:lvl2pPr>
            <a:lvl3pPr marL="914400" indent="0">
              <a:buNone/>
              <a:defRPr sz="1200">
                <a:latin typeface="Segoe UI Light" panose="020B0502040204020203" pitchFamily="34" charset="0"/>
              </a:defRPr>
            </a:lvl3pPr>
            <a:lvl4pPr marL="1371600" indent="0">
              <a:buNone/>
              <a:defRPr sz="1200">
                <a:latin typeface="Segoe UI Light" panose="020B0502040204020203" pitchFamily="34" charset="0"/>
              </a:defRPr>
            </a:lvl4pPr>
            <a:lvl5pPr marL="1828800" indent="0">
              <a:buNone/>
              <a:defRPr sz="1200">
                <a:latin typeface="Segoe UI Light" panose="020B0502040204020203" pitchFamily="34" charset="0"/>
              </a:defRPr>
            </a:lvl5pPr>
          </a:lstStyle>
          <a:p>
            <a:pPr lvl="0"/>
            <a:r>
              <a:rPr lang="de-DE" dirty="0"/>
              <a:t>Quelle bearbeiten</a:t>
            </a:r>
          </a:p>
          <a:p>
            <a:pPr lvl="0"/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238125" y="195486"/>
            <a:ext cx="8648700" cy="432047"/>
          </a:xfrm>
        </p:spPr>
        <p:txBody>
          <a:bodyPr>
            <a:noAutofit/>
          </a:bodyPr>
          <a:lstStyle>
            <a:lvl1pPr>
              <a:defRPr sz="2600" i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Folienüberschrift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251544" y="4083918"/>
            <a:ext cx="8635281" cy="524406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Anmerkungen</a:t>
            </a:r>
          </a:p>
        </p:txBody>
      </p:sp>
      <p:sp>
        <p:nvSpPr>
          <p:cNvPr id="13" name="Rechteck 12"/>
          <p:cNvSpPr/>
          <p:nvPr userDrawn="1"/>
        </p:nvSpPr>
        <p:spPr>
          <a:xfrm rot="5400000">
            <a:off x="8338435" y="4382252"/>
            <a:ext cx="400110" cy="829714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de-DE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Inhaltsplatzhalter 2"/>
          <p:cNvSpPr>
            <a:spLocks noGrp="1" noChangeAspect="1"/>
          </p:cNvSpPr>
          <p:nvPr>
            <p:ph idx="13" hasCustomPrompt="1"/>
          </p:nvPr>
        </p:nvSpPr>
        <p:spPr>
          <a:xfrm>
            <a:off x="4644008" y="942975"/>
            <a:ext cx="4248472" cy="297892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4000">
              <a:lnSpc>
                <a:spcPct val="100000"/>
              </a:lnSpc>
              <a:spcBef>
                <a:spcPts val="600"/>
              </a:spcBef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72000">
              <a:lnSpc>
                <a:spcPct val="100000"/>
              </a:lnSpc>
              <a:spcBef>
                <a:spcPts val="600"/>
              </a:spcBef>
              <a:buClr>
                <a:srgbClr val="7F7F7F"/>
              </a:buClr>
              <a:buSzPct val="80000"/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ts val="1800"/>
              </a:lnSpc>
              <a:spcBef>
                <a:spcPts val="600"/>
              </a:spcBef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ts val="1800"/>
              </a:lnSpc>
              <a:spcBef>
                <a:spcPts val="600"/>
              </a:spcBef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Textmasterformat bearbeiten bzw. Folie für Abbildungen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8" name="Textfeld 17"/>
          <p:cNvSpPr txBox="1"/>
          <p:nvPr userDrawn="1"/>
        </p:nvSpPr>
        <p:spPr>
          <a:xfrm>
            <a:off x="274380" y="4677985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5F7F583C-EF6A-4F3B-BA12-393A7591DDED}" type="slidenum">
              <a:rPr lang="de-DE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l"/>
              <a:t>‹Nr.›</a:t>
            </a:fld>
            <a:endParaRPr lang="de-DE" sz="120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feld 18"/>
          <p:cNvSpPr txBox="1"/>
          <p:nvPr userDrawn="1"/>
        </p:nvSpPr>
        <p:spPr>
          <a:xfrm>
            <a:off x="467544" y="4677985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01560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51520" y="960046"/>
            <a:ext cx="3312368" cy="1630493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4000">
              <a:lnSpc>
                <a:spcPts val="1800"/>
              </a:lnSpc>
              <a:spcBef>
                <a:spcPts val="600"/>
              </a:spcBef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72000">
              <a:lnSpc>
                <a:spcPts val="1800"/>
              </a:lnSpc>
              <a:spcBef>
                <a:spcPts val="600"/>
              </a:spcBef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ts val="1800"/>
              </a:lnSpc>
              <a:spcBef>
                <a:spcPts val="600"/>
              </a:spcBef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ts val="1800"/>
              </a:lnSpc>
              <a:spcBef>
                <a:spcPts val="600"/>
              </a:spcBef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Foto einfügen und Format optisch anpassen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238125" y="195486"/>
            <a:ext cx="8648700" cy="432047"/>
          </a:xfrm>
        </p:spPr>
        <p:txBody>
          <a:bodyPr>
            <a:noAutofit/>
          </a:bodyPr>
          <a:lstStyle>
            <a:lvl1pPr>
              <a:defRPr sz="2600" i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Folienüberschrift</a:t>
            </a:r>
          </a:p>
        </p:txBody>
      </p:sp>
      <p:sp>
        <p:nvSpPr>
          <p:cNvPr id="13" name="Rechteck 12"/>
          <p:cNvSpPr/>
          <p:nvPr userDrawn="1"/>
        </p:nvSpPr>
        <p:spPr>
          <a:xfrm rot="5400000">
            <a:off x="8339006" y="4382252"/>
            <a:ext cx="400110" cy="829714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de-DE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251520" y="2821941"/>
            <a:ext cx="3312368" cy="1630493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4000">
              <a:lnSpc>
                <a:spcPts val="1800"/>
              </a:lnSpc>
              <a:spcBef>
                <a:spcPts val="600"/>
              </a:spcBef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72000">
              <a:lnSpc>
                <a:spcPts val="1800"/>
              </a:lnSpc>
              <a:spcBef>
                <a:spcPts val="600"/>
              </a:spcBef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ts val="1800"/>
              </a:lnSpc>
              <a:spcBef>
                <a:spcPts val="600"/>
              </a:spcBef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ts val="1800"/>
              </a:lnSpc>
              <a:spcBef>
                <a:spcPts val="600"/>
              </a:spcBef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Foto einfügen und Format optisch anpassen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8" hasCustomPrompt="1"/>
          </p:nvPr>
        </p:nvSpPr>
        <p:spPr>
          <a:xfrm rot="16200000">
            <a:off x="3060478" y="1494722"/>
            <a:ext cx="1639507" cy="569350"/>
          </a:xfrm>
          <a:solidFill>
            <a:schemeClr val="bg1">
              <a:lumMod val="50000"/>
            </a:schemeClr>
          </a:solidFill>
        </p:spPr>
        <p:txBody>
          <a:bodyPr anchor="t" anchorCtr="0">
            <a:noAutofit/>
          </a:bodyPr>
          <a:lstStyle>
            <a:lvl1pPr marL="0" indent="0">
              <a:spcBef>
                <a:spcPts val="600"/>
              </a:spcBef>
              <a:buNone/>
              <a:defRPr sz="1200" b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4000">
              <a:lnSpc>
                <a:spcPts val="1800"/>
              </a:lnSpc>
              <a:spcBef>
                <a:spcPts val="600"/>
              </a:spcBef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72000">
              <a:lnSpc>
                <a:spcPts val="1800"/>
              </a:lnSpc>
              <a:spcBef>
                <a:spcPts val="600"/>
              </a:spcBef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ts val="1800"/>
              </a:lnSpc>
              <a:spcBef>
                <a:spcPts val="600"/>
              </a:spcBef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ts val="1800"/>
              </a:lnSpc>
              <a:spcBef>
                <a:spcPts val="600"/>
              </a:spcBef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Bild, Ort, Quelle o.Ä.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idx="19" hasCustomPrompt="1"/>
          </p:nvPr>
        </p:nvSpPr>
        <p:spPr>
          <a:xfrm rot="16200000">
            <a:off x="3063559" y="3353874"/>
            <a:ext cx="1633538" cy="569350"/>
          </a:xfrm>
          <a:solidFill>
            <a:schemeClr val="bg1">
              <a:lumMod val="50000"/>
            </a:schemeClr>
          </a:solidFill>
        </p:spPr>
        <p:txBody>
          <a:bodyPr anchor="t" anchorCtr="0">
            <a:noAutofit/>
          </a:bodyPr>
          <a:lstStyle>
            <a:lvl1pPr marL="0" indent="0">
              <a:spcBef>
                <a:spcPts val="600"/>
              </a:spcBef>
              <a:buNone/>
              <a:defRPr sz="1200" b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4000">
              <a:lnSpc>
                <a:spcPts val="1800"/>
              </a:lnSpc>
              <a:spcBef>
                <a:spcPts val="600"/>
              </a:spcBef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72000">
              <a:lnSpc>
                <a:spcPts val="1800"/>
              </a:lnSpc>
              <a:spcBef>
                <a:spcPts val="600"/>
              </a:spcBef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ts val="1800"/>
              </a:lnSpc>
              <a:spcBef>
                <a:spcPts val="600"/>
              </a:spcBef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ts val="1800"/>
              </a:lnSpc>
              <a:spcBef>
                <a:spcPts val="600"/>
              </a:spcBef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Bild, Ort, Quelle o.Ä.</a:t>
            </a:r>
          </a:p>
        </p:txBody>
      </p:sp>
      <p:sp>
        <p:nvSpPr>
          <p:cNvPr id="20" name="Inhaltsplatzhalter 2"/>
          <p:cNvSpPr>
            <a:spLocks noGrp="1"/>
          </p:cNvSpPr>
          <p:nvPr>
            <p:ph idx="20" hasCustomPrompt="1"/>
          </p:nvPr>
        </p:nvSpPr>
        <p:spPr>
          <a:xfrm>
            <a:off x="4971377" y="965117"/>
            <a:ext cx="1832871" cy="2867743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4000">
              <a:lnSpc>
                <a:spcPts val="1800"/>
              </a:lnSpc>
              <a:spcBef>
                <a:spcPts val="600"/>
              </a:spcBef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72000">
              <a:lnSpc>
                <a:spcPts val="1800"/>
              </a:lnSpc>
              <a:spcBef>
                <a:spcPts val="600"/>
              </a:spcBef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ts val="1800"/>
              </a:lnSpc>
              <a:spcBef>
                <a:spcPts val="600"/>
              </a:spcBef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ts val="1800"/>
              </a:lnSpc>
              <a:spcBef>
                <a:spcPts val="600"/>
              </a:spcBef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Foto einfügen und Format optisch anpassen</a:t>
            </a:r>
          </a:p>
        </p:txBody>
      </p:sp>
      <p:sp>
        <p:nvSpPr>
          <p:cNvPr id="25" name="Inhaltsplatzhalter 2"/>
          <p:cNvSpPr>
            <a:spLocks noGrp="1"/>
          </p:cNvSpPr>
          <p:nvPr>
            <p:ph idx="21" hasCustomPrompt="1"/>
          </p:nvPr>
        </p:nvSpPr>
        <p:spPr>
          <a:xfrm>
            <a:off x="7044369" y="966399"/>
            <a:ext cx="1832871" cy="2867743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4000">
              <a:lnSpc>
                <a:spcPts val="1800"/>
              </a:lnSpc>
              <a:spcBef>
                <a:spcPts val="600"/>
              </a:spcBef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72000">
              <a:lnSpc>
                <a:spcPts val="1800"/>
              </a:lnSpc>
              <a:spcBef>
                <a:spcPts val="600"/>
              </a:spcBef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ts val="1800"/>
              </a:lnSpc>
              <a:spcBef>
                <a:spcPts val="600"/>
              </a:spcBef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ts val="1800"/>
              </a:lnSpc>
              <a:spcBef>
                <a:spcPts val="600"/>
              </a:spcBef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Foto einfügen und Format optisch anpassen</a:t>
            </a:r>
          </a:p>
        </p:txBody>
      </p:sp>
      <p:sp>
        <p:nvSpPr>
          <p:cNvPr id="26" name="Inhaltsplatzhalter 2"/>
          <p:cNvSpPr>
            <a:spLocks noGrp="1"/>
          </p:cNvSpPr>
          <p:nvPr>
            <p:ph idx="22" hasCustomPrompt="1"/>
          </p:nvPr>
        </p:nvSpPr>
        <p:spPr>
          <a:xfrm>
            <a:off x="4968555" y="3874608"/>
            <a:ext cx="1834676" cy="569350"/>
          </a:xfrm>
          <a:solidFill>
            <a:schemeClr val="bg1">
              <a:lumMod val="50000"/>
            </a:schemeClr>
          </a:solidFill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None/>
              <a:tabLst/>
              <a:defRPr sz="1200" b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4000">
              <a:lnSpc>
                <a:spcPts val="1800"/>
              </a:lnSpc>
              <a:spcBef>
                <a:spcPts val="600"/>
              </a:spcBef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72000">
              <a:lnSpc>
                <a:spcPts val="1800"/>
              </a:lnSpc>
              <a:spcBef>
                <a:spcPts val="600"/>
              </a:spcBef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ts val="1800"/>
              </a:lnSpc>
              <a:spcBef>
                <a:spcPts val="600"/>
              </a:spcBef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ts val="1800"/>
              </a:lnSpc>
              <a:spcBef>
                <a:spcPts val="600"/>
              </a:spcBef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None/>
              <a:tabLst/>
              <a:defRPr/>
            </a:pPr>
            <a:r>
              <a:rPr lang="de-DE" dirty="0"/>
              <a:t>Bild, Ort, Quelle o.Ä.</a:t>
            </a:r>
          </a:p>
        </p:txBody>
      </p:sp>
      <p:sp>
        <p:nvSpPr>
          <p:cNvPr id="27" name="Inhaltsplatzhalter 2"/>
          <p:cNvSpPr>
            <a:spLocks noGrp="1"/>
          </p:cNvSpPr>
          <p:nvPr>
            <p:ph idx="23" hasCustomPrompt="1"/>
          </p:nvPr>
        </p:nvSpPr>
        <p:spPr>
          <a:xfrm>
            <a:off x="7044275" y="3874480"/>
            <a:ext cx="1830643" cy="569350"/>
          </a:xfrm>
          <a:solidFill>
            <a:schemeClr val="bg1">
              <a:lumMod val="50000"/>
            </a:schemeClr>
          </a:solidFill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None/>
              <a:tabLst/>
              <a:defRPr sz="1200" b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84000">
              <a:lnSpc>
                <a:spcPts val="1800"/>
              </a:lnSpc>
              <a:spcBef>
                <a:spcPts val="600"/>
              </a:spcBef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72000">
              <a:lnSpc>
                <a:spcPts val="1800"/>
              </a:lnSpc>
              <a:spcBef>
                <a:spcPts val="600"/>
              </a:spcBef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ts val="1800"/>
              </a:lnSpc>
              <a:spcBef>
                <a:spcPts val="600"/>
              </a:spcBef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ts val="1800"/>
              </a:lnSpc>
              <a:spcBef>
                <a:spcPts val="600"/>
              </a:spcBef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ct val="120000"/>
              <a:buFont typeface="Wingdings" panose="05000000000000000000" pitchFamily="2" charset="2"/>
              <a:buNone/>
              <a:tabLst/>
              <a:defRPr/>
            </a:pPr>
            <a:r>
              <a:rPr lang="de-DE" dirty="0"/>
              <a:t>Bild, Ort, Quelle o.Ä.</a:t>
            </a:r>
          </a:p>
        </p:txBody>
      </p:sp>
      <p:sp>
        <p:nvSpPr>
          <p:cNvPr id="22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35762" y="4677984"/>
            <a:ext cx="7220614" cy="254794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200">
                <a:latin typeface="Segoe UI Light" panose="020B0502040204020203" pitchFamily="34" charset="0"/>
              </a:defRPr>
            </a:lvl2pPr>
            <a:lvl3pPr marL="914400" indent="0">
              <a:buNone/>
              <a:defRPr sz="1200">
                <a:latin typeface="Segoe UI Light" panose="020B0502040204020203" pitchFamily="34" charset="0"/>
              </a:defRPr>
            </a:lvl3pPr>
            <a:lvl4pPr marL="1371600" indent="0">
              <a:buNone/>
              <a:defRPr sz="1200">
                <a:latin typeface="Segoe UI Light" panose="020B0502040204020203" pitchFamily="34" charset="0"/>
              </a:defRPr>
            </a:lvl4pPr>
            <a:lvl5pPr marL="1828800" indent="0">
              <a:buNone/>
              <a:defRPr sz="1200">
                <a:latin typeface="Segoe UI Light" panose="020B0502040204020203" pitchFamily="34" charset="0"/>
              </a:defRPr>
            </a:lvl5pPr>
          </a:lstStyle>
          <a:p>
            <a:pPr lvl="0"/>
            <a:r>
              <a:rPr lang="de-DE" dirty="0"/>
              <a:t>Quelle bearbeiten</a:t>
            </a:r>
          </a:p>
          <a:p>
            <a:pPr lvl="0"/>
            <a:endParaRPr lang="de-DE" dirty="0"/>
          </a:p>
        </p:txBody>
      </p:sp>
      <p:sp>
        <p:nvSpPr>
          <p:cNvPr id="23" name="Textfeld 22"/>
          <p:cNvSpPr txBox="1"/>
          <p:nvPr userDrawn="1"/>
        </p:nvSpPr>
        <p:spPr>
          <a:xfrm>
            <a:off x="274380" y="4677985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5F7F583C-EF6A-4F3B-BA12-393A7591DDED}" type="slidenum">
              <a:rPr lang="de-DE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l"/>
              <a:t>‹Nr.›</a:t>
            </a:fld>
            <a:endParaRPr lang="de-DE" sz="120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feld 23"/>
          <p:cNvSpPr txBox="1"/>
          <p:nvPr userDrawn="1"/>
        </p:nvSpPr>
        <p:spPr>
          <a:xfrm>
            <a:off x="467544" y="4677985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+mn-ea"/>
                <a:cs typeface="+mn-cs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64698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7544" y="1491630"/>
            <a:ext cx="8219256" cy="1080120"/>
          </a:xfrm>
        </p:spPr>
        <p:txBody>
          <a:bodyPr>
            <a:normAutofit/>
          </a:bodyPr>
          <a:lstStyle>
            <a:lvl1pPr marL="0" indent="0">
              <a:buNone/>
              <a:defRPr sz="2600" b="0" i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Kernaussage oder leer lassen (kein „Vielen Dank…!)</a:t>
            </a:r>
          </a:p>
        </p:txBody>
      </p:sp>
      <p:sp>
        <p:nvSpPr>
          <p:cNvPr id="3" name="Text Box 10"/>
          <p:cNvSpPr txBox="1">
            <a:spLocks noChangeArrowheads="1"/>
          </p:cNvSpPr>
          <p:nvPr userDrawn="1"/>
        </p:nvSpPr>
        <p:spPr bwMode="auto">
          <a:xfrm>
            <a:off x="94325" y="3644319"/>
            <a:ext cx="28082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1000" b="0" kern="12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empirica ag</a:t>
            </a:r>
            <a:br>
              <a:rPr lang="de-DE" sz="1000" kern="12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000" kern="12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Forschung und Beratung</a:t>
            </a:r>
          </a:p>
          <a:p>
            <a:r>
              <a:rPr lang="de-DE" sz="1000" kern="12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Kurfürstendamm 234, D-10719 Berlin</a:t>
            </a:r>
            <a:br>
              <a:rPr lang="de-DE" sz="1000" kern="12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000" kern="12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Tel.: 030 884795-0</a:t>
            </a:r>
            <a:br>
              <a:rPr lang="de-DE" sz="1000" kern="12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000" kern="12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berlin@empirica-institut.de</a:t>
            </a:r>
            <a:br>
              <a:rPr lang="de-DE" sz="1000" kern="12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de-DE" sz="1000" kern="12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 userDrawn="1"/>
        </p:nvSpPr>
        <p:spPr bwMode="auto">
          <a:xfrm>
            <a:off x="2398698" y="3644319"/>
            <a:ext cx="174118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sz="10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de-DE" sz="10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Zweigniederlassung</a:t>
            </a:r>
            <a:r>
              <a:rPr lang="de-DE" sz="1000" b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de-DE" sz="10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Kaiserstr. 29, D-53113 Bonn</a:t>
            </a:r>
            <a:br>
              <a:rPr lang="de-DE" sz="10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0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Tel.: 0228 91489-0</a:t>
            </a:r>
            <a:br>
              <a:rPr lang="de-DE" sz="10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0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bonn@empirica-institut.de</a:t>
            </a:r>
          </a:p>
        </p:txBody>
      </p:sp>
      <p:sp>
        <p:nvSpPr>
          <p:cNvPr id="6" name="Text Box 12"/>
          <p:cNvSpPr txBox="1">
            <a:spLocks noChangeArrowheads="1"/>
          </p:cNvSpPr>
          <p:nvPr userDrawn="1"/>
        </p:nvSpPr>
        <p:spPr bwMode="auto">
          <a:xfrm>
            <a:off x="4198898" y="3644319"/>
            <a:ext cx="201622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br>
              <a:rPr lang="de-DE" sz="1000" b="1" dirty="0">
                <a:solidFill>
                  <a:srgbClr val="6666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000" kern="12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Büro Leipzig</a:t>
            </a:r>
          </a:p>
          <a:p>
            <a:r>
              <a:rPr lang="de-DE" sz="1000" dirty="0" err="1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Schreberstr</a:t>
            </a:r>
            <a:r>
              <a:rPr lang="de-DE" sz="10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1, D-04109 Leipzig</a:t>
            </a:r>
            <a:br>
              <a:rPr lang="de-DE" sz="10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0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Tel.: 0341 96008-20</a:t>
            </a:r>
            <a:br>
              <a:rPr lang="de-DE" sz="10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0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leipzig@empirica-institut.de</a:t>
            </a:r>
          </a:p>
        </p:txBody>
      </p:sp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94325" y="4677983"/>
            <a:ext cx="79208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b="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www.empirica-institut.de </a:t>
            </a:r>
          </a:p>
        </p:txBody>
      </p:sp>
      <p:sp>
        <p:nvSpPr>
          <p:cNvPr id="2" name="Text Box 12">
            <a:extLst>
              <a:ext uri="{FF2B5EF4-FFF2-40B4-BE49-F238E27FC236}">
                <a16:creationId xmlns:a16="http://schemas.microsoft.com/office/drawing/2014/main" id="{1AFEBEC7-8AD3-4C78-BE14-E1A8A00538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88998" y="3796719"/>
            <a:ext cx="29064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000" kern="12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empirica </a:t>
            </a:r>
            <a:r>
              <a:rPr lang="de-DE" sz="1000" kern="1200" dirty="0" err="1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regio</a:t>
            </a:r>
            <a:r>
              <a:rPr lang="de-DE" sz="1000" kern="12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GmbH</a:t>
            </a:r>
          </a:p>
          <a:p>
            <a:r>
              <a:rPr lang="de-DE" sz="10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Kurfürstendamm 234, D-10719 Berlin</a:t>
            </a:r>
          </a:p>
          <a:p>
            <a:r>
              <a:rPr lang="de-DE" sz="10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Tel.: 030 884 795-0</a:t>
            </a:r>
          </a:p>
          <a:p>
            <a:r>
              <a:rPr lang="de-DE" sz="10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info@empirica-regio.de, www.empirica-regio.de</a:t>
            </a:r>
          </a:p>
        </p:txBody>
      </p:sp>
    </p:spTree>
    <p:extLst>
      <p:ext uri="{BB962C8B-B14F-4D97-AF65-F5344CB8AC3E}">
        <p14:creationId xmlns:p14="http://schemas.microsoft.com/office/powerpoint/2010/main" val="1627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7956376" y="4731990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8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hteck 12"/>
          <p:cNvSpPr/>
          <p:nvPr userDrawn="1"/>
        </p:nvSpPr>
        <p:spPr>
          <a:xfrm rot="5400000">
            <a:off x="8243187" y="4382252"/>
            <a:ext cx="400110" cy="829714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de-DE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el 9"/>
          <p:cNvSpPr txBox="1">
            <a:spLocks/>
          </p:cNvSpPr>
          <p:nvPr userDrawn="1"/>
        </p:nvSpPr>
        <p:spPr>
          <a:xfrm>
            <a:off x="117029" y="195486"/>
            <a:ext cx="8640960" cy="3240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6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Mögliche</a:t>
            </a:r>
            <a:r>
              <a:rPr lang="de-DE" sz="2600" b="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Farben – wie auf der Homepage   </a:t>
            </a:r>
            <a:r>
              <a:rPr lang="de-DE" sz="2600" b="0" dirty="0">
                <a:solidFill>
                  <a:srgbClr val="FF0000"/>
                </a:solidFill>
              </a:rPr>
              <a:t>#Folie löschen</a:t>
            </a:r>
          </a:p>
        </p:txBody>
      </p:sp>
      <p:sp>
        <p:nvSpPr>
          <p:cNvPr id="6" name="Text Box 2"/>
          <p:cNvSpPr txBox="1">
            <a:spLocks noChangeArrowheads="1"/>
          </p:cNvSpPr>
          <p:nvPr userDrawn="1"/>
        </p:nvSpPr>
        <p:spPr bwMode="auto">
          <a:xfrm>
            <a:off x="251520" y="3650953"/>
            <a:ext cx="2016125" cy="366712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EDEDED</a:t>
            </a:r>
          </a:p>
        </p:txBody>
      </p:sp>
      <p:sp>
        <p:nvSpPr>
          <p:cNvPr id="7" name="Text Box 3"/>
          <p:cNvSpPr txBox="1">
            <a:spLocks noChangeArrowheads="1"/>
          </p:cNvSpPr>
          <p:nvPr userDrawn="1"/>
        </p:nvSpPr>
        <p:spPr bwMode="auto">
          <a:xfrm>
            <a:off x="251520" y="1850728"/>
            <a:ext cx="2016125" cy="366712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</a:rPr>
              <a:t>333333</a:t>
            </a:r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251520" y="1131590"/>
            <a:ext cx="2016125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FFFFFF</a:t>
            </a:r>
          </a:p>
        </p:txBody>
      </p:sp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251520" y="2211090"/>
            <a:ext cx="2016125" cy="366713"/>
          </a:xfrm>
          <a:prstGeom prst="rect">
            <a:avLst/>
          </a:prstGeom>
          <a:solidFill>
            <a:srgbClr val="66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666666</a:t>
            </a:r>
          </a:p>
        </p:txBody>
      </p:sp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251520" y="2571453"/>
            <a:ext cx="2016125" cy="366712"/>
          </a:xfrm>
          <a:prstGeom prst="rect">
            <a:avLst/>
          </a:prstGeom>
          <a:solidFill>
            <a:srgbClr val="CACA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CACACA</a:t>
            </a:r>
          </a:p>
        </p:txBody>
      </p:sp>
      <p:sp>
        <p:nvSpPr>
          <p:cNvPr id="12" name="Text Box 7"/>
          <p:cNvSpPr txBox="1">
            <a:spLocks noChangeArrowheads="1"/>
          </p:cNvSpPr>
          <p:nvPr userDrawn="1"/>
        </p:nvSpPr>
        <p:spPr bwMode="auto">
          <a:xfrm>
            <a:off x="251520" y="2930228"/>
            <a:ext cx="2016125" cy="366712"/>
          </a:xfrm>
          <a:prstGeom prst="rect">
            <a:avLst/>
          </a:pr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DBDBDB</a:t>
            </a:r>
          </a:p>
        </p:txBody>
      </p:sp>
      <p:sp>
        <p:nvSpPr>
          <p:cNvPr id="14" name="Text Box 8"/>
          <p:cNvSpPr txBox="1">
            <a:spLocks noChangeArrowheads="1"/>
          </p:cNvSpPr>
          <p:nvPr userDrawn="1"/>
        </p:nvSpPr>
        <p:spPr bwMode="auto">
          <a:xfrm>
            <a:off x="251520" y="3290590"/>
            <a:ext cx="2016125" cy="366713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E4E4E4</a:t>
            </a:r>
          </a:p>
        </p:txBody>
      </p:sp>
      <p:sp>
        <p:nvSpPr>
          <p:cNvPr id="15" name="Text Box 9"/>
          <p:cNvSpPr txBox="1">
            <a:spLocks noChangeArrowheads="1"/>
          </p:cNvSpPr>
          <p:nvPr userDrawn="1"/>
        </p:nvSpPr>
        <p:spPr bwMode="auto">
          <a:xfrm>
            <a:off x="251520" y="1490365"/>
            <a:ext cx="2016125" cy="36671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</a:rPr>
              <a:t>000000</a:t>
            </a:r>
          </a:p>
        </p:txBody>
      </p:sp>
      <p:sp>
        <p:nvSpPr>
          <p:cNvPr id="16" name="Text Box 10"/>
          <p:cNvSpPr txBox="1">
            <a:spLocks noChangeArrowheads="1"/>
          </p:cNvSpPr>
          <p:nvPr userDrawn="1"/>
        </p:nvSpPr>
        <p:spPr bwMode="auto">
          <a:xfrm>
            <a:off x="2267645" y="2212678"/>
            <a:ext cx="2447925" cy="366712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FF6600</a:t>
            </a:r>
          </a:p>
        </p:txBody>
      </p:sp>
      <p:sp>
        <p:nvSpPr>
          <p:cNvPr id="17" name="Text Box 11"/>
          <p:cNvSpPr txBox="1">
            <a:spLocks noChangeArrowheads="1"/>
          </p:cNvSpPr>
          <p:nvPr userDrawn="1"/>
        </p:nvSpPr>
        <p:spPr bwMode="auto">
          <a:xfrm>
            <a:off x="2267645" y="2571453"/>
            <a:ext cx="2447925" cy="366712"/>
          </a:xfrm>
          <a:prstGeom prst="rect">
            <a:avLst/>
          </a:prstGeom>
          <a:solidFill>
            <a:srgbClr val="F2CB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18" name="Text Box 14"/>
          <p:cNvSpPr txBox="1">
            <a:spLocks noChangeArrowheads="1"/>
          </p:cNvSpPr>
          <p:nvPr userDrawn="1"/>
        </p:nvSpPr>
        <p:spPr bwMode="auto">
          <a:xfrm>
            <a:off x="4787007" y="2217440"/>
            <a:ext cx="38163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/>
              <a:t>Achtung: Die Orangetöne sehen im Ausdruck aus wie die Grautöne daneben! </a:t>
            </a:r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1329432" y="1857078"/>
            <a:ext cx="10810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>
                <a:solidFill>
                  <a:schemeClr val="bg1"/>
                </a:solidFill>
              </a:rPr>
              <a:t>RGB 51</a:t>
            </a:r>
          </a:p>
        </p:txBody>
      </p:sp>
      <p:sp>
        <p:nvSpPr>
          <p:cNvPr id="20" name="Text Box 17"/>
          <p:cNvSpPr txBox="1">
            <a:spLocks noChangeArrowheads="1"/>
          </p:cNvSpPr>
          <p:nvPr userDrawn="1"/>
        </p:nvSpPr>
        <p:spPr bwMode="auto">
          <a:xfrm>
            <a:off x="1329432" y="2217440"/>
            <a:ext cx="1081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>
                <a:solidFill>
                  <a:schemeClr val="bg1"/>
                </a:solidFill>
              </a:rPr>
              <a:t>RGB 102</a:t>
            </a:r>
          </a:p>
        </p:txBody>
      </p:sp>
      <p:sp>
        <p:nvSpPr>
          <p:cNvPr id="21" name="Text Box 18"/>
          <p:cNvSpPr txBox="1">
            <a:spLocks noChangeArrowheads="1"/>
          </p:cNvSpPr>
          <p:nvPr userDrawn="1"/>
        </p:nvSpPr>
        <p:spPr bwMode="auto">
          <a:xfrm>
            <a:off x="1331020" y="2577803"/>
            <a:ext cx="1081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/>
              <a:t>RGB 202</a:t>
            </a:r>
          </a:p>
        </p:txBody>
      </p:sp>
      <p:sp>
        <p:nvSpPr>
          <p:cNvPr id="22" name="Text Box 19"/>
          <p:cNvSpPr txBox="1">
            <a:spLocks noChangeArrowheads="1"/>
          </p:cNvSpPr>
          <p:nvPr userDrawn="1"/>
        </p:nvSpPr>
        <p:spPr bwMode="auto">
          <a:xfrm>
            <a:off x="1331020" y="2992140"/>
            <a:ext cx="1081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/>
              <a:t>RGB 219</a:t>
            </a:r>
          </a:p>
        </p:txBody>
      </p:sp>
      <p:sp>
        <p:nvSpPr>
          <p:cNvPr id="23" name="Text Box 20"/>
          <p:cNvSpPr txBox="1">
            <a:spLocks noChangeArrowheads="1"/>
          </p:cNvSpPr>
          <p:nvPr userDrawn="1"/>
        </p:nvSpPr>
        <p:spPr bwMode="auto">
          <a:xfrm>
            <a:off x="1331020" y="3352503"/>
            <a:ext cx="1081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/>
              <a:t>RGB 228</a:t>
            </a:r>
          </a:p>
        </p:txBody>
      </p:sp>
      <p:sp>
        <p:nvSpPr>
          <p:cNvPr id="24" name="Text Box 21"/>
          <p:cNvSpPr txBox="1">
            <a:spLocks noChangeArrowheads="1"/>
          </p:cNvSpPr>
          <p:nvPr userDrawn="1"/>
        </p:nvSpPr>
        <p:spPr bwMode="auto">
          <a:xfrm>
            <a:off x="1331020" y="3712865"/>
            <a:ext cx="1081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/>
              <a:t>RGB 237</a:t>
            </a:r>
          </a:p>
        </p:txBody>
      </p:sp>
      <p:sp>
        <p:nvSpPr>
          <p:cNvPr id="25" name="Text Box 22"/>
          <p:cNvSpPr txBox="1">
            <a:spLocks noChangeArrowheads="1"/>
          </p:cNvSpPr>
          <p:nvPr userDrawn="1"/>
        </p:nvSpPr>
        <p:spPr bwMode="auto">
          <a:xfrm>
            <a:off x="3131245" y="2217440"/>
            <a:ext cx="17287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/>
              <a:t>R 255, G 102, B 0</a:t>
            </a:r>
          </a:p>
        </p:txBody>
      </p:sp>
      <p:sp>
        <p:nvSpPr>
          <p:cNvPr id="26" name="Text Box 23"/>
          <p:cNvSpPr txBox="1">
            <a:spLocks noChangeArrowheads="1"/>
          </p:cNvSpPr>
          <p:nvPr userDrawn="1"/>
        </p:nvSpPr>
        <p:spPr bwMode="auto">
          <a:xfrm>
            <a:off x="3131245" y="2663528"/>
            <a:ext cx="17287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/>
              <a:t>R 242, G 203, B 178</a:t>
            </a:r>
          </a:p>
        </p:txBody>
      </p:sp>
    </p:spTree>
    <p:extLst>
      <p:ext uri="{BB962C8B-B14F-4D97-AF65-F5344CB8AC3E}">
        <p14:creationId xmlns:p14="http://schemas.microsoft.com/office/powerpoint/2010/main" val="354598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7956376" y="4731990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8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hteck 12"/>
          <p:cNvSpPr/>
          <p:nvPr userDrawn="1"/>
        </p:nvSpPr>
        <p:spPr>
          <a:xfrm rot="5400000">
            <a:off x="8243187" y="4382252"/>
            <a:ext cx="400110" cy="829714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de-DE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el 9"/>
          <p:cNvSpPr txBox="1">
            <a:spLocks/>
          </p:cNvSpPr>
          <p:nvPr userDrawn="1"/>
        </p:nvSpPr>
        <p:spPr>
          <a:xfrm>
            <a:off x="117029" y="195486"/>
            <a:ext cx="8640960" cy="3240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600" b="0" dirty="0"/>
              <a:t>Hinweise und Tipps            </a:t>
            </a:r>
            <a:r>
              <a:rPr lang="de-DE" sz="2600" b="0" dirty="0">
                <a:solidFill>
                  <a:srgbClr val="FF0000"/>
                </a:solidFill>
              </a:rPr>
              <a:t>#Folie löschen</a:t>
            </a:r>
          </a:p>
        </p:txBody>
      </p:sp>
      <p:sp>
        <p:nvSpPr>
          <p:cNvPr id="3" name="Rechteck 2"/>
          <p:cNvSpPr/>
          <p:nvPr userDrawn="1"/>
        </p:nvSpPr>
        <p:spPr>
          <a:xfrm>
            <a:off x="246609" y="951570"/>
            <a:ext cx="864587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defTabSz="914400" rtl="0" eaLnBrk="1" latinLnBrk="0" hangingPunct="1">
              <a:spcBef>
                <a:spcPts val="600"/>
              </a:spcBef>
              <a:buClr>
                <a:srgbClr val="FF660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4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Präsentationsformat in 16:9 (i.d.R. möglich, ansonsten Umstellung auf 4:3)</a:t>
            </a:r>
          </a:p>
          <a:p>
            <a:pPr marL="342900" lvl="0" indent="-342900" algn="l" defTabSz="914400" rtl="0" eaLnBrk="1" latinLnBrk="0" hangingPunct="1">
              <a:spcBef>
                <a:spcPts val="600"/>
              </a:spcBef>
              <a:buClr>
                <a:srgbClr val="FF660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4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Abbildungen werden in der normalen Textfolie eingefügt (siehe 3. Folie in der Ausgangsvorlage)</a:t>
            </a:r>
          </a:p>
          <a:p>
            <a:pPr marL="342900" lvl="0" indent="-342900" algn="l" defTabSz="914400" rtl="0" eaLnBrk="1" latinLnBrk="0" hangingPunct="1">
              <a:spcBef>
                <a:spcPts val="600"/>
              </a:spcBef>
              <a:buClr>
                <a:srgbClr val="FF660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4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Abbildungen/Grafiken/Fotos linksbündig anlegen und immer gleich groß, wenn mehrere Folien aufeinander folgen</a:t>
            </a:r>
          </a:p>
          <a:p>
            <a:pPr marL="342900" lvl="0" indent="-342900" algn="l" defTabSz="914400" rtl="0" eaLnBrk="1" latinLnBrk="0" hangingPunct="1">
              <a:spcBef>
                <a:spcPts val="600"/>
              </a:spcBef>
              <a:buClr>
                <a:srgbClr val="FF660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4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Abbildungen/Grafiken als „Bild (Erweiterte Metadateien)“ einfügen</a:t>
            </a:r>
          </a:p>
          <a:p>
            <a:pPr marL="342900" lvl="0" indent="-342900" algn="l" defTabSz="914400" rtl="0" eaLnBrk="1" latinLnBrk="0" hangingPunct="1">
              <a:spcBef>
                <a:spcPts val="600"/>
              </a:spcBef>
              <a:buClr>
                <a:srgbClr val="FF6600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24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Bei zwei Quellenangaben die Quellen direkt unter den Abbildungen positionieren</a:t>
            </a:r>
          </a:p>
        </p:txBody>
      </p:sp>
    </p:spTree>
    <p:extLst>
      <p:ext uri="{BB962C8B-B14F-4D97-AF65-F5344CB8AC3E}">
        <p14:creationId xmlns:p14="http://schemas.microsoft.com/office/powerpoint/2010/main" val="53421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36079" y="184548"/>
            <a:ext cx="843528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1520" y="1200151"/>
            <a:ext cx="843528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5557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75" r:id="rId3"/>
    <p:sldLayoutId id="2147483667" r:id="rId4"/>
    <p:sldLayoutId id="2147483664" r:id="rId5"/>
    <p:sldLayoutId id="2147483670" r:id="rId6"/>
    <p:sldLayoutId id="2147483661" r:id="rId7"/>
    <p:sldLayoutId id="2147483668" r:id="rId8"/>
    <p:sldLayoutId id="2147483672" r:id="rId9"/>
    <p:sldLayoutId id="2147483674" r:id="rId10"/>
    <p:sldLayoutId id="2147483676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buClr>
          <a:srgbClr val="FF6600"/>
        </a:buClr>
        <a:buSzPct val="120000"/>
        <a:buFont typeface="Wingdings" panose="05000000000000000000" pitchFamily="2" charset="2"/>
        <a:buChar char="§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Wingdings" panose="05000000000000000000" pitchFamily="2" charset="2"/>
        <a:buChar char="§"/>
        <a:defRPr sz="2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Clr>
          <a:srgbClr val="FF6600"/>
        </a:buClr>
        <a:buFont typeface="Courier New" panose="02070309020205020404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Aktuelle Entwicklungen an den </a:t>
            </a:r>
            <a:br>
              <a:rPr lang="de-DE"/>
            </a:br>
            <a:r>
              <a:rPr lang="de-DE"/>
              <a:t>Märkten für Wohnimmobilien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Jahrestagung der Europäischen Bausparkassenvereinigung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Dr. </a:t>
            </a:r>
            <a:r>
              <a:rPr lang="de-DE"/>
              <a:t>Reiner Braun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1182718" y="2952131"/>
            <a:ext cx="7714059" cy="737839"/>
          </a:xfrm>
        </p:spPr>
        <p:txBody>
          <a:bodyPr/>
          <a:lstStyle/>
          <a:p>
            <a:r>
              <a:rPr lang="de-DE" dirty="0"/>
              <a:t>Berlin, 7. Oktober 2021</a:t>
            </a:r>
          </a:p>
        </p:txBody>
      </p:sp>
    </p:spTree>
    <p:extLst>
      <p:ext uri="{BB962C8B-B14F-4D97-AF65-F5344CB8AC3E}">
        <p14:creationId xmlns:p14="http://schemas.microsoft.com/office/powerpoint/2010/main" val="652951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Trends bei den Hauspreisen – lineare Muster nach 2008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Quelle: </a:t>
            </a:r>
            <a:r>
              <a:rPr lang="en-US" dirty="0"/>
              <a:t>Housing policies in the European Union (IWU 2020), S. 115/6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069E299-817A-4303-A0D9-9AE3660DBA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5" t="60549" r="34364" b="10405"/>
          <a:stretch/>
        </p:blipFill>
        <p:spPr>
          <a:xfrm>
            <a:off x="238125" y="806112"/>
            <a:ext cx="7488808" cy="353127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B4999EC-6BC3-439D-892A-2098E8355AAE}"/>
              </a:ext>
            </a:extLst>
          </p:cNvPr>
          <p:cNvSpPr txBox="1"/>
          <p:nvPr/>
        </p:nvSpPr>
        <p:spPr>
          <a:xfrm>
            <a:off x="939713" y="4321428"/>
            <a:ext cx="1597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FF6600"/>
                </a:solidFill>
              </a:rPr>
              <a:t>Trendwachstum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32CED22-FC6E-4E43-A9F6-7224458684B7}"/>
              </a:ext>
            </a:extLst>
          </p:cNvPr>
          <p:cNvSpPr txBox="1"/>
          <p:nvPr/>
        </p:nvSpPr>
        <p:spPr>
          <a:xfrm>
            <a:off x="5059414" y="4237771"/>
            <a:ext cx="1960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FF6600"/>
                </a:solidFill>
              </a:rPr>
              <a:t>Seitwärtsbewegung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519AFBA-E015-4BDA-A1C8-9EAF8C8FDA4A}"/>
              </a:ext>
            </a:extLst>
          </p:cNvPr>
          <p:cNvSpPr txBox="1"/>
          <p:nvPr/>
        </p:nvSpPr>
        <p:spPr>
          <a:xfrm>
            <a:off x="7732356" y="2402473"/>
            <a:ext cx="13041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FF6600"/>
                </a:solidFill>
              </a:rPr>
              <a:t>Vorsicht:</a:t>
            </a:r>
          </a:p>
          <a:p>
            <a:r>
              <a:rPr lang="de-DE" sz="1600" dirty="0">
                <a:solidFill>
                  <a:srgbClr val="FF6600"/>
                </a:solidFill>
              </a:rPr>
              <a:t>Hier nur </a:t>
            </a:r>
          </a:p>
          <a:p>
            <a:r>
              <a:rPr lang="de-DE" sz="1600" dirty="0">
                <a:solidFill>
                  <a:srgbClr val="FF6600"/>
                </a:solidFill>
              </a:rPr>
              <a:t>landesweite </a:t>
            </a:r>
          </a:p>
          <a:p>
            <a:r>
              <a:rPr lang="de-DE" sz="1600" dirty="0">
                <a:solidFill>
                  <a:srgbClr val="FF6600"/>
                </a:solidFill>
              </a:rPr>
              <a:t>Trends!!!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CD95AFC-58D4-4103-953B-63ED63E6E4CF}"/>
              </a:ext>
            </a:extLst>
          </p:cNvPr>
          <p:cNvSpPr/>
          <p:nvPr/>
        </p:nvSpPr>
        <p:spPr>
          <a:xfrm>
            <a:off x="3995936" y="748500"/>
            <a:ext cx="4602857" cy="3489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78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Rechnet sich Wohneigentum (noch)?</a:t>
            </a:r>
            <a:br>
              <a:rPr lang="de-DE" dirty="0"/>
            </a:br>
            <a:r>
              <a:rPr lang="de-DE" dirty="0"/>
              <a:t>  </a:t>
            </a:r>
            <a:r>
              <a:rPr lang="de-DE" sz="2000" dirty="0">
                <a:solidFill>
                  <a:srgbClr val="FF6600"/>
                </a:solidFill>
              </a:rPr>
              <a:t>2015q1                                       2021q2</a:t>
            </a:r>
            <a:endParaRPr lang="de-DE" sz="1400" dirty="0">
              <a:solidFill>
                <a:srgbClr val="FF660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C1020F0-5C36-4870-B5F0-47320D2F9B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01"/>
          <a:stretch/>
        </p:blipFill>
        <p:spPr>
          <a:xfrm>
            <a:off x="3779912" y="1060022"/>
            <a:ext cx="3325120" cy="396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1BAC98D-51BC-4CAA-8B45-7A8471389E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01"/>
          <a:stretch/>
        </p:blipFill>
        <p:spPr>
          <a:xfrm>
            <a:off x="251520" y="1060022"/>
            <a:ext cx="3325119" cy="3960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634FA54-0FA1-4EBE-A980-6EE1056964FC}"/>
              </a:ext>
            </a:extLst>
          </p:cNvPr>
          <p:cNvSpPr txBox="1"/>
          <p:nvPr/>
        </p:nvSpPr>
        <p:spPr>
          <a:xfrm>
            <a:off x="6300192" y="3437587"/>
            <a:ext cx="2691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6600"/>
                </a:solidFill>
              </a:rPr>
              <a:t>Differenz aus </a:t>
            </a:r>
          </a:p>
          <a:p>
            <a:r>
              <a:rPr lang="de-DE" sz="1200" dirty="0">
                <a:solidFill>
                  <a:srgbClr val="FF6600"/>
                </a:solidFill>
              </a:rPr>
              <a:t>Annuität und Jahresmiete (nettokalt) </a:t>
            </a:r>
          </a:p>
          <a:p>
            <a:r>
              <a:rPr lang="de-DE" sz="1200" dirty="0">
                <a:solidFill>
                  <a:srgbClr val="FF6600"/>
                </a:solidFill>
              </a:rPr>
              <a:t>in Euro/Jahr für eine 80qm Wohnung</a:t>
            </a:r>
            <a:endParaRPr lang="de-DE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CC506FA-862E-495F-A847-EB6B19004FF6}"/>
              </a:ext>
            </a:extLst>
          </p:cNvPr>
          <p:cNvSpPr/>
          <p:nvPr/>
        </p:nvSpPr>
        <p:spPr>
          <a:xfrm>
            <a:off x="3995936" y="748501"/>
            <a:ext cx="4602857" cy="290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331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Rechnet sich Wohneigentum (noch)?</a:t>
            </a:r>
            <a:br>
              <a:rPr lang="de-DE" dirty="0"/>
            </a:br>
            <a:br>
              <a:rPr lang="de-DE" dirty="0"/>
            </a:br>
            <a:endParaRPr lang="de-DE" sz="1400" dirty="0">
              <a:solidFill>
                <a:srgbClr val="FF6600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9C87DA4-7352-47E6-9CE5-409B995F9A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86" r="12988"/>
          <a:stretch/>
        </p:blipFill>
        <p:spPr>
          <a:xfrm>
            <a:off x="238124" y="843558"/>
            <a:ext cx="7358212" cy="366228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634FA54-0FA1-4EBE-A980-6EE1056964FC}"/>
              </a:ext>
            </a:extLst>
          </p:cNvPr>
          <p:cNvSpPr txBox="1"/>
          <p:nvPr/>
        </p:nvSpPr>
        <p:spPr>
          <a:xfrm>
            <a:off x="6295189" y="3003798"/>
            <a:ext cx="2691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Differenz aus </a:t>
            </a: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Annuität und Jahresmiete (nettokalt) </a:t>
            </a: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in Euro/Jahr für eine 80qm Wohnung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015EBC4-8753-4B8B-A8B9-86927CA05793}"/>
              </a:ext>
            </a:extLst>
          </p:cNvPr>
          <p:cNvSpPr txBox="1"/>
          <p:nvPr/>
        </p:nvSpPr>
        <p:spPr>
          <a:xfrm>
            <a:off x="3146353" y="1393778"/>
            <a:ext cx="2851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>
                <a:solidFill>
                  <a:srgbClr val="FF6600"/>
                </a:solidFill>
              </a:rPr>
              <a:t>2009 bis 2017 herrschten </a:t>
            </a:r>
          </a:p>
          <a:p>
            <a:pPr algn="ctr"/>
            <a:r>
              <a:rPr lang="de-DE" sz="1400" dirty="0">
                <a:solidFill>
                  <a:srgbClr val="FF6600"/>
                </a:solidFill>
              </a:rPr>
              <a:t>paradiesische Ausnahmezustände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36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Gesamtvermögen am Vorabend des Ruhestandes 2018</a:t>
            </a:r>
            <a:endParaRPr lang="de-DE" sz="1400" dirty="0">
              <a:solidFill>
                <a:srgbClr val="FF6600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064B476-B656-412F-9051-5B0768E25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17984"/>
            <a:ext cx="6122730" cy="3960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634FA54-0FA1-4EBE-A980-6EE1056964FC}"/>
              </a:ext>
            </a:extLst>
          </p:cNvPr>
          <p:cNvSpPr txBox="1"/>
          <p:nvPr/>
        </p:nvSpPr>
        <p:spPr>
          <a:xfrm>
            <a:off x="1115616" y="852436"/>
            <a:ext cx="2672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50- bis 59-jährige Haushalte mit </a:t>
            </a: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Einkommen 1.700-2.300 Euro/Monat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10B06FC-67A3-4E54-A442-E3F09DF69181}"/>
              </a:ext>
            </a:extLst>
          </p:cNvPr>
          <p:cNvSpPr txBox="1"/>
          <p:nvPr/>
        </p:nvSpPr>
        <p:spPr>
          <a:xfrm>
            <a:off x="6568558" y="2139702"/>
            <a:ext cx="23330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>
                <a:solidFill>
                  <a:srgbClr val="FF6600"/>
                </a:solidFill>
              </a:rPr>
              <a:t>Langfristig rechnen sich </a:t>
            </a:r>
          </a:p>
          <a:p>
            <a:pPr algn="ctr"/>
            <a:r>
              <a:rPr lang="de-DE" sz="1400" dirty="0">
                <a:solidFill>
                  <a:srgbClr val="FF6600"/>
                </a:solidFill>
              </a:rPr>
              <a:t>selbstgenutzte Immobilien </a:t>
            </a:r>
          </a:p>
          <a:p>
            <a:pPr algn="ctr"/>
            <a:r>
              <a:rPr lang="de-DE" sz="1400" dirty="0">
                <a:solidFill>
                  <a:srgbClr val="FF6600"/>
                </a:solidFill>
              </a:rPr>
              <a:t>sehr wohl!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54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EDF69177-E510-4CBF-B7D2-A511E7B7025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1455" y="153058"/>
            <a:ext cx="5821090" cy="4362907"/>
          </a:xfr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EE91AC5-0C30-44CD-A1A8-95DF02911B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www.empirica-regio.de	  @</a:t>
            </a:r>
            <a:r>
              <a:rPr lang="de-DE" dirty="0" err="1"/>
              <a:t>empirica_regio</a:t>
            </a:r>
            <a:endParaRPr lang="de-DE" dirty="0"/>
          </a:p>
        </p:txBody>
      </p:sp>
      <p:pic>
        <p:nvPicPr>
          <p:cNvPr id="5" name="Grafik 4" descr="Ein Bild, das Pflanze enthält.&#10;&#10;Automatisch generierte Beschreibung">
            <a:extLst>
              <a:ext uri="{FF2B5EF4-FFF2-40B4-BE49-F238E27FC236}">
                <a16:creationId xmlns:a16="http://schemas.microsoft.com/office/drawing/2014/main" id="{4CBF18B5-F2A6-4C6A-934F-68ACB6E5D2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725072"/>
            <a:ext cx="178532" cy="17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30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5060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S. 65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483F9F9-F095-469F-8D87-00C120BE1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75" t="40200" r="19376" b="2401"/>
          <a:stretch/>
        </p:blipFill>
        <p:spPr>
          <a:xfrm>
            <a:off x="471057" y="339502"/>
            <a:ext cx="662122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4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36160" y="942975"/>
            <a:ext cx="8648700" cy="3428974"/>
          </a:xfrm>
        </p:spPr>
        <p:txBody>
          <a:bodyPr/>
          <a:lstStyle/>
          <a:p>
            <a:r>
              <a:rPr lang="de-DE" dirty="0"/>
              <a:t>Bestandsaufnahme: Urbanität und Wohneigentum</a:t>
            </a:r>
          </a:p>
          <a:p>
            <a:r>
              <a:rPr lang="de-DE" dirty="0"/>
              <a:t>Treiber der Wohnungspolitik</a:t>
            </a:r>
          </a:p>
          <a:p>
            <a:r>
              <a:rPr lang="de-DE" dirty="0"/>
              <a:t>Angebotsseitige Hemmnisse für Selbstnutzer</a:t>
            </a:r>
          </a:p>
          <a:p>
            <a:r>
              <a:rPr lang="de-DE" dirty="0"/>
              <a:t>Hauspreise und Eigenkapitalbedarf</a:t>
            </a:r>
          </a:p>
          <a:p>
            <a:r>
              <a:rPr lang="de-DE" dirty="0"/>
              <a:t>Rechnet sich Wohneigentum (noch)?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564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Urbanisierung und Mehrfamilienhausquote (</a:t>
            </a:r>
            <a:r>
              <a:rPr lang="de-DE" dirty="0" err="1"/>
              <a:t>MFHq</a:t>
            </a:r>
            <a:r>
              <a:rPr lang="de-DE" dirty="0"/>
              <a:t>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Quelle: </a:t>
            </a:r>
            <a:r>
              <a:rPr lang="en-US" dirty="0"/>
              <a:t>Housing policies in the European Union (IWU 2020), S. 34</a:t>
            </a:r>
            <a:endParaRPr lang="de-DE" dirty="0"/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5184BF1-B00B-41A5-BB6F-64E01E017B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76" t="46629" r="34763" b="12201"/>
          <a:stretch/>
        </p:blipFill>
        <p:spPr>
          <a:xfrm>
            <a:off x="107504" y="697193"/>
            <a:ext cx="5377319" cy="3912933"/>
          </a:xfrm>
          <a:prstGeom prst="rect">
            <a:avLst/>
          </a:prstGeom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36A25031-A798-4940-BCC0-DE64688E4171}"/>
              </a:ext>
            </a:extLst>
          </p:cNvPr>
          <p:cNvCxnSpPr>
            <a:cxnSpLocks/>
          </p:cNvCxnSpPr>
          <p:nvPr/>
        </p:nvCxnSpPr>
        <p:spPr>
          <a:xfrm flipV="1">
            <a:off x="899592" y="987574"/>
            <a:ext cx="3024336" cy="3240360"/>
          </a:xfrm>
          <a:prstGeom prst="line">
            <a:avLst/>
          </a:prstGeom>
          <a:ln w="254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13DD3521-3619-441F-8475-B725E2C460FF}"/>
              </a:ext>
            </a:extLst>
          </p:cNvPr>
          <p:cNvSpPr/>
          <p:nvPr/>
        </p:nvSpPr>
        <p:spPr>
          <a:xfrm>
            <a:off x="2339752" y="1446517"/>
            <a:ext cx="243456" cy="21602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CE8AC1F-F29B-40D2-896F-578077FE876D}"/>
              </a:ext>
            </a:extLst>
          </p:cNvPr>
          <p:cNvSpPr/>
          <p:nvPr/>
        </p:nvSpPr>
        <p:spPr>
          <a:xfrm>
            <a:off x="1457726" y="2558159"/>
            <a:ext cx="243456" cy="21602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85CEDF0-BCD4-41E6-AA38-AFD46229B355}"/>
              </a:ext>
            </a:extLst>
          </p:cNvPr>
          <p:cNvSpPr/>
          <p:nvPr/>
        </p:nvSpPr>
        <p:spPr>
          <a:xfrm>
            <a:off x="3158735" y="3030980"/>
            <a:ext cx="243456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23F25D8-FA32-47F8-8F59-CBD77DE066C0}"/>
              </a:ext>
            </a:extLst>
          </p:cNvPr>
          <p:cNvSpPr/>
          <p:nvPr/>
        </p:nvSpPr>
        <p:spPr>
          <a:xfrm>
            <a:off x="3338030" y="3408951"/>
            <a:ext cx="243456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03D1E55-C2C0-4698-99C3-F264A7CBBEB0}"/>
              </a:ext>
            </a:extLst>
          </p:cNvPr>
          <p:cNvSpPr txBox="1"/>
          <p:nvPr/>
        </p:nvSpPr>
        <p:spPr>
          <a:xfrm>
            <a:off x="4138818" y="3723878"/>
            <a:ext cx="1369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6600"/>
                </a:solidFill>
              </a:rPr>
              <a:t>urban / </a:t>
            </a:r>
          </a:p>
          <a:p>
            <a:r>
              <a:rPr lang="de-DE" sz="1400" dirty="0">
                <a:solidFill>
                  <a:srgbClr val="FF6600"/>
                </a:solidFill>
              </a:rPr>
              <a:t>niedrige </a:t>
            </a:r>
            <a:r>
              <a:rPr lang="de-DE" sz="1400" dirty="0" err="1">
                <a:solidFill>
                  <a:srgbClr val="FF6600"/>
                </a:solidFill>
              </a:rPr>
              <a:t>MFHq</a:t>
            </a:r>
            <a:endParaRPr lang="de-DE" sz="1400" dirty="0">
              <a:solidFill>
                <a:srgbClr val="FF6600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99E4E1A-9D7E-479E-A173-3CAF22E4D511}"/>
              </a:ext>
            </a:extLst>
          </p:cNvPr>
          <p:cNvSpPr txBox="1"/>
          <p:nvPr/>
        </p:nvSpPr>
        <p:spPr>
          <a:xfrm>
            <a:off x="908141" y="771550"/>
            <a:ext cx="1253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6600"/>
                </a:solidFill>
              </a:rPr>
              <a:t>nicht urban / </a:t>
            </a:r>
          </a:p>
          <a:p>
            <a:r>
              <a:rPr lang="de-DE" sz="1400" dirty="0">
                <a:solidFill>
                  <a:srgbClr val="FF6600"/>
                </a:solidFill>
              </a:rPr>
              <a:t>hohe </a:t>
            </a:r>
            <a:r>
              <a:rPr lang="de-DE" sz="1400" dirty="0" err="1">
                <a:solidFill>
                  <a:srgbClr val="FF6600"/>
                </a:solidFill>
              </a:rPr>
              <a:t>MFHq</a:t>
            </a:r>
            <a:endParaRPr lang="de-DE" sz="1400" dirty="0">
              <a:solidFill>
                <a:srgbClr val="FF6600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885BA63-D7A2-4617-A2FB-915CE078FF2F}"/>
              </a:ext>
            </a:extLst>
          </p:cNvPr>
          <p:cNvSpPr txBox="1"/>
          <p:nvPr/>
        </p:nvSpPr>
        <p:spPr>
          <a:xfrm>
            <a:off x="4110988" y="771550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FF6600"/>
                </a:solidFill>
              </a:rPr>
              <a:t>urban / </a:t>
            </a:r>
          </a:p>
          <a:p>
            <a:r>
              <a:rPr lang="de-DE" sz="1400" dirty="0">
                <a:solidFill>
                  <a:srgbClr val="FF6600"/>
                </a:solidFill>
              </a:rPr>
              <a:t>hohe </a:t>
            </a:r>
            <a:r>
              <a:rPr lang="de-DE" sz="1400" dirty="0" err="1">
                <a:solidFill>
                  <a:srgbClr val="FF6600"/>
                </a:solidFill>
              </a:rPr>
              <a:t>MFHq</a:t>
            </a:r>
            <a:endParaRPr lang="de-DE" sz="1400" dirty="0">
              <a:solidFill>
                <a:srgbClr val="FF6600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0E77470-7B93-473D-846C-C97EC47D2C5A}"/>
              </a:ext>
            </a:extLst>
          </p:cNvPr>
          <p:cNvSpPr txBox="1"/>
          <p:nvPr/>
        </p:nvSpPr>
        <p:spPr>
          <a:xfrm>
            <a:off x="3779912" y="3056061"/>
            <a:ext cx="3109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B050"/>
                </a:solidFill>
              </a:rPr>
              <a:t>Trotz hoher Urbanität niedrige </a:t>
            </a:r>
            <a:r>
              <a:rPr lang="de-DE" sz="1400" dirty="0" err="1">
                <a:solidFill>
                  <a:srgbClr val="00B050"/>
                </a:solidFill>
              </a:rPr>
              <a:t>MFHq</a:t>
            </a:r>
            <a:endParaRPr lang="de-DE" sz="1400" dirty="0">
              <a:solidFill>
                <a:srgbClr val="00B050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E51F6AB-193B-46B7-BF4B-734FB97411C8}"/>
              </a:ext>
            </a:extLst>
          </p:cNvPr>
          <p:cNvSpPr txBox="1"/>
          <p:nvPr/>
        </p:nvSpPr>
        <p:spPr>
          <a:xfrm>
            <a:off x="3402191" y="1903933"/>
            <a:ext cx="3065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00B0F0"/>
                </a:solidFill>
              </a:rPr>
              <a:t>Trotz geringer Urbanität hohe </a:t>
            </a:r>
            <a:r>
              <a:rPr lang="de-DE" sz="1400" dirty="0" err="1">
                <a:solidFill>
                  <a:srgbClr val="00B0F0"/>
                </a:solidFill>
              </a:rPr>
              <a:t>MFHq</a:t>
            </a:r>
            <a:endParaRPr lang="de-DE" sz="1400" dirty="0">
              <a:solidFill>
                <a:srgbClr val="00B0F0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FC67FDB-9A97-4449-B1D9-F4F174E555ED}"/>
              </a:ext>
            </a:extLst>
          </p:cNvPr>
          <p:cNvSpPr/>
          <p:nvPr/>
        </p:nvSpPr>
        <p:spPr>
          <a:xfrm>
            <a:off x="1764132" y="1762753"/>
            <a:ext cx="243456" cy="21602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477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ED3C5E2-A64E-4351-8DD6-D6B2E87DAD5F}"/>
              </a:ext>
            </a:extLst>
          </p:cNvPr>
          <p:cNvGrpSpPr/>
          <p:nvPr/>
        </p:nvGrpSpPr>
        <p:grpSpPr>
          <a:xfrm>
            <a:off x="6012160" y="1163362"/>
            <a:ext cx="3355498" cy="1768428"/>
            <a:chOff x="6276943" y="1163362"/>
            <a:chExt cx="3162723" cy="1603524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6B8AF6B5-1C87-431B-A1D6-5C0B3F2C9C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5989" t="71188" r="17625" b="23894"/>
            <a:stretch/>
          </p:blipFill>
          <p:spPr>
            <a:xfrm>
              <a:off x="6372200" y="1163362"/>
              <a:ext cx="3040047" cy="354146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F8BE1685-4AA0-4B58-B0E2-A9BB66BA0C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0749" t="72267" r="44764" b="21630"/>
            <a:stretch/>
          </p:blipFill>
          <p:spPr>
            <a:xfrm>
              <a:off x="6276943" y="1550044"/>
              <a:ext cx="2860439" cy="445642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9EBEE401-5AEA-4B5F-8807-54F7A32A16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6249" t="76313" r="17365" b="17498"/>
            <a:stretch/>
          </p:blipFill>
          <p:spPr>
            <a:xfrm>
              <a:off x="6399619" y="2198116"/>
              <a:ext cx="3040047" cy="445642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4A6D7ED-178F-48AC-AE9B-10D62233E7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0749" t="78447" r="44764" b="17894"/>
            <a:stretch/>
          </p:blipFill>
          <p:spPr>
            <a:xfrm>
              <a:off x="6276943" y="2499742"/>
              <a:ext cx="2860439" cy="267144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Wohneigentumsquote in EU-Staaten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735729" y="5469894"/>
            <a:ext cx="7220614" cy="254794"/>
          </a:xfrm>
        </p:spPr>
        <p:txBody>
          <a:bodyPr/>
          <a:lstStyle/>
          <a:p>
            <a:r>
              <a:rPr lang="de-DE" dirty="0"/>
              <a:t>Quelle: </a:t>
            </a:r>
            <a:r>
              <a:rPr lang="en-US" dirty="0"/>
              <a:t>Housing policies in the European Union (IWU 2020)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6FCB6BE-7A58-4BA1-930C-1CE490F733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50" t="22748" r="19562" b="29064"/>
          <a:stretch/>
        </p:blipFill>
        <p:spPr>
          <a:xfrm>
            <a:off x="35496" y="796760"/>
            <a:ext cx="6135706" cy="3719205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5F754C82-275B-4073-A990-88CF963EB8F5}"/>
              </a:ext>
            </a:extLst>
          </p:cNvPr>
          <p:cNvCxnSpPr>
            <a:cxnSpLocks/>
          </p:cNvCxnSpPr>
          <p:nvPr/>
        </p:nvCxnSpPr>
        <p:spPr>
          <a:xfrm flipV="1">
            <a:off x="3041902" y="699542"/>
            <a:ext cx="0" cy="4032448"/>
          </a:xfrm>
          <a:prstGeom prst="line">
            <a:avLst/>
          </a:prstGeom>
          <a:ln w="254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6DB86BD7-A1B3-4C2F-853E-B65044CDEDF9}"/>
              </a:ext>
            </a:extLst>
          </p:cNvPr>
          <p:cNvSpPr/>
          <p:nvPr/>
        </p:nvSpPr>
        <p:spPr>
          <a:xfrm>
            <a:off x="832104" y="1152144"/>
            <a:ext cx="5193792" cy="1307592"/>
          </a:xfrm>
          <a:custGeom>
            <a:avLst/>
            <a:gdLst>
              <a:gd name="connsiteX0" fmla="*/ 0 w 5193792"/>
              <a:gd name="connsiteY0" fmla="*/ 1307592 h 1307592"/>
              <a:gd name="connsiteX1" fmla="*/ 640080 w 5193792"/>
              <a:gd name="connsiteY1" fmla="*/ 950976 h 1307592"/>
              <a:gd name="connsiteX2" fmla="*/ 2221992 w 5193792"/>
              <a:gd name="connsiteY2" fmla="*/ 576072 h 1307592"/>
              <a:gd name="connsiteX3" fmla="*/ 5193792 w 5193792"/>
              <a:gd name="connsiteY3" fmla="*/ 0 h 1307592"/>
              <a:gd name="connsiteX4" fmla="*/ 5193792 w 5193792"/>
              <a:gd name="connsiteY4" fmla="*/ 0 h 130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3792" h="1307592">
                <a:moveTo>
                  <a:pt x="0" y="1307592"/>
                </a:moveTo>
                <a:cubicBezTo>
                  <a:pt x="134874" y="1190244"/>
                  <a:pt x="269748" y="1072896"/>
                  <a:pt x="640080" y="950976"/>
                </a:cubicBezTo>
                <a:cubicBezTo>
                  <a:pt x="1010412" y="829056"/>
                  <a:pt x="1463040" y="734568"/>
                  <a:pt x="2221992" y="576072"/>
                </a:cubicBezTo>
                <a:cubicBezTo>
                  <a:pt x="2980944" y="417576"/>
                  <a:pt x="5193792" y="0"/>
                  <a:pt x="5193792" y="0"/>
                </a:cubicBezTo>
                <a:lnTo>
                  <a:pt x="5193792" y="0"/>
                </a:lnTo>
              </a:path>
            </a:pathLst>
          </a:cu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67E3DF87-80EB-44E9-9290-CD4D68A088D7}"/>
              </a:ext>
            </a:extLst>
          </p:cNvPr>
          <p:cNvSpPr/>
          <p:nvPr/>
        </p:nvSpPr>
        <p:spPr>
          <a:xfrm>
            <a:off x="788894" y="1183341"/>
            <a:ext cx="2223247" cy="699247"/>
          </a:xfrm>
          <a:custGeom>
            <a:avLst/>
            <a:gdLst>
              <a:gd name="connsiteX0" fmla="*/ 0 w 2223247"/>
              <a:gd name="connsiteY0" fmla="*/ 699247 h 699247"/>
              <a:gd name="connsiteX1" fmla="*/ 1290918 w 2223247"/>
              <a:gd name="connsiteY1" fmla="*/ 125506 h 699247"/>
              <a:gd name="connsiteX2" fmla="*/ 2223247 w 2223247"/>
              <a:gd name="connsiteY2" fmla="*/ 0 h 699247"/>
              <a:gd name="connsiteX3" fmla="*/ 2223247 w 2223247"/>
              <a:gd name="connsiteY3" fmla="*/ 0 h 69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3247" h="699247">
                <a:moveTo>
                  <a:pt x="0" y="699247"/>
                </a:moveTo>
                <a:cubicBezTo>
                  <a:pt x="460188" y="470647"/>
                  <a:pt x="920377" y="242047"/>
                  <a:pt x="1290918" y="125506"/>
                </a:cubicBezTo>
                <a:cubicBezTo>
                  <a:pt x="1661459" y="8965"/>
                  <a:pt x="2223247" y="0"/>
                  <a:pt x="2223247" y="0"/>
                </a:cubicBezTo>
                <a:lnTo>
                  <a:pt x="2223247" y="0"/>
                </a:lnTo>
              </a:path>
            </a:pathLst>
          </a:cu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3E34B133-AEA3-4A20-92FA-F5FB74F075DB}"/>
              </a:ext>
            </a:extLst>
          </p:cNvPr>
          <p:cNvSpPr/>
          <p:nvPr/>
        </p:nvSpPr>
        <p:spPr>
          <a:xfrm>
            <a:off x="742166" y="1329684"/>
            <a:ext cx="211504" cy="52440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E2535301-E103-4B07-86AA-BAE101B13392}"/>
              </a:ext>
            </a:extLst>
          </p:cNvPr>
          <p:cNvSpPr/>
          <p:nvPr/>
        </p:nvSpPr>
        <p:spPr>
          <a:xfrm>
            <a:off x="2267861" y="1097218"/>
            <a:ext cx="211488" cy="17838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5C89C226-30F1-49E1-9A8C-F255A992C417}"/>
              </a:ext>
            </a:extLst>
          </p:cNvPr>
          <p:cNvSpPr/>
          <p:nvPr/>
        </p:nvSpPr>
        <p:spPr>
          <a:xfrm>
            <a:off x="2645714" y="969356"/>
            <a:ext cx="211488" cy="21398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F31CE15-5C89-4376-AF60-2920FA014E9B}"/>
              </a:ext>
            </a:extLst>
          </p:cNvPr>
          <p:cNvSpPr txBox="1"/>
          <p:nvPr/>
        </p:nvSpPr>
        <p:spPr>
          <a:xfrm>
            <a:off x="3400798" y="4362658"/>
            <a:ext cx="2251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6600"/>
                </a:solidFill>
              </a:rPr>
              <a:t>Ost- und Südeuropa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D566A0A7-AE60-46F9-8D9D-C381D4853850}"/>
              </a:ext>
            </a:extLst>
          </p:cNvPr>
          <p:cNvSpPr txBox="1"/>
          <p:nvPr/>
        </p:nvSpPr>
        <p:spPr>
          <a:xfrm>
            <a:off x="755576" y="4371950"/>
            <a:ext cx="2355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FF6600"/>
                </a:solidFill>
              </a:rPr>
              <a:t>Mittel- und Nordeuropa</a:t>
            </a:r>
          </a:p>
        </p:txBody>
      </p:sp>
      <p:sp>
        <p:nvSpPr>
          <p:cNvPr id="33" name="Textplatzhalter 4">
            <a:extLst>
              <a:ext uri="{FF2B5EF4-FFF2-40B4-BE49-F238E27FC236}">
                <a16:creationId xmlns:a16="http://schemas.microsoft.com/office/drawing/2014/main" id="{9C77844E-47D3-47E2-BD87-A8363E0415A9}"/>
              </a:ext>
            </a:extLst>
          </p:cNvPr>
          <p:cNvSpPr txBox="1">
            <a:spLocks/>
          </p:cNvSpPr>
          <p:nvPr/>
        </p:nvSpPr>
        <p:spPr>
          <a:xfrm>
            <a:off x="735762" y="4677984"/>
            <a:ext cx="7220614" cy="254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rgbClr val="FF6600"/>
              </a:buClr>
              <a:buSzPct val="120000"/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spcBef>
                <a:spcPts val="0"/>
              </a:spcBef>
              <a:buFont typeface="Wingdings" panose="05000000000000000000" pitchFamily="2" charset="2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0"/>
              </a:spcBef>
              <a:buClr>
                <a:srgbClr val="FF6600"/>
              </a:buClr>
              <a:buFont typeface="Courier New" panose="02070309020205020404" pitchFamily="49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Quelle: </a:t>
            </a:r>
            <a:r>
              <a:rPr lang="en-US" dirty="0"/>
              <a:t>Housing policies in the European Union (IWU 2020), S. 52</a:t>
            </a:r>
            <a:endParaRPr lang="de-DE" dirty="0"/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9FA9B848-3892-44E0-B0F2-A680035316D5}"/>
              </a:ext>
            </a:extLst>
          </p:cNvPr>
          <p:cNvCxnSpPr>
            <a:cxnSpLocks/>
          </p:cNvCxnSpPr>
          <p:nvPr/>
        </p:nvCxnSpPr>
        <p:spPr>
          <a:xfrm flipV="1">
            <a:off x="6156176" y="2283718"/>
            <a:ext cx="0" cy="720080"/>
          </a:xfrm>
          <a:prstGeom prst="line">
            <a:avLst/>
          </a:prstGeom>
          <a:ln w="254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2857E580-876F-4F79-80B5-18ACD465BB7C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6300193" y="2081281"/>
            <a:ext cx="1229362" cy="0"/>
          </a:xfrm>
          <a:prstGeom prst="line">
            <a:avLst/>
          </a:prstGeom>
          <a:ln w="254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50DD21F3-A5B6-4554-93B5-35370129CC00}"/>
              </a:ext>
            </a:extLst>
          </p:cNvPr>
          <p:cNvCxnSpPr>
            <a:cxnSpLocks/>
          </p:cNvCxnSpPr>
          <p:nvPr/>
        </p:nvCxnSpPr>
        <p:spPr>
          <a:xfrm flipV="1">
            <a:off x="6171530" y="1275606"/>
            <a:ext cx="0" cy="596618"/>
          </a:xfrm>
          <a:prstGeom prst="line">
            <a:avLst/>
          </a:prstGeom>
          <a:ln w="254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19111891-3F12-4777-BFB7-2C96C1EF4B76}"/>
              </a:ext>
            </a:extLst>
          </p:cNvPr>
          <p:cNvSpPr txBox="1"/>
          <p:nvPr/>
        </p:nvSpPr>
        <p:spPr>
          <a:xfrm>
            <a:off x="433886" y="586251"/>
            <a:ext cx="2676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0070C0"/>
                </a:solidFill>
              </a:rPr>
              <a:t>Potential für höhere Eigentumsquote</a:t>
            </a:r>
          </a:p>
        </p:txBody>
      </p:sp>
    </p:spTree>
    <p:extLst>
      <p:ext uri="{BB962C8B-B14F-4D97-AF65-F5344CB8AC3E}">
        <p14:creationId xmlns:p14="http://schemas.microsoft.com/office/powerpoint/2010/main" val="422583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  <p:bldP spid="30" grpId="0"/>
      <p:bldP spid="3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Treiber der Wohnungspolitik in der EU: </a:t>
            </a:r>
            <a:r>
              <a:rPr lang="de-DE" dirty="0" err="1"/>
              <a:t>Quantität+Qualität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Quelle: </a:t>
            </a:r>
            <a:r>
              <a:rPr lang="en-US" dirty="0"/>
              <a:t>Housing policies in the European Union (IWU 2020), S. 62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5CBA158-E95E-4D20-885C-20F60D6F85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50" t="24480" r="17499" b="23675"/>
          <a:stretch/>
        </p:blipFill>
        <p:spPr>
          <a:xfrm>
            <a:off x="251520" y="697193"/>
            <a:ext cx="4341168" cy="2666645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2E785954-C521-4FFE-922E-4B68E04FBE44}"/>
              </a:ext>
            </a:extLst>
          </p:cNvPr>
          <p:cNvSpPr/>
          <p:nvPr/>
        </p:nvSpPr>
        <p:spPr>
          <a:xfrm>
            <a:off x="800152" y="890338"/>
            <a:ext cx="575947" cy="178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EF73623-97EC-4148-A90B-8089C18A2657}"/>
              </a:ext>
            </a:extLst>
          </p:cNvPr>
          <p:cNvSpPr/>
          <p:nvPr/>
        </p:nvSpPr>
        <p:spPr>
          <a:xfrm>
            <a:off x="2339752" y="881194"/>
            <a:ext cx="575947" cy="178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B4798C1-1CD1-4A77-809E-ED38713BE3C2}"/>
              </a:ext>
            </a:extLst>
          </p:cNvPr>
          <p:cNvSpPr/>
          <p:nvPr/>
        </p:nvSpPr>
        <p:spPr>
          <a:xfrm>
            <a:off x="3923928" y="816126"/>
            <a:ext cx="575947" cy="3684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C504910-12AE-4CC2-B0DC-69F8EDFF86E1}"/>
              </a:ext>
            </a:extLst>
          </p:cNvPr>
          <p:cNvSpPr/>
          <p:nvPr/>
        </p:nvSpPr>
        <p:spPr>
          <a:xfrm>
            <a:off x="2906734" y="845334"/>
            <a:ext cx="1080237" cy="303356"/>
          </a:xfrm>
          <a:prstGeom prst="ellipse">
            <a:avLst/>
          </a:prstGeom>
          <a:noFill/>
          <a:ln>
            <a:solidFill>
              <a:srgbClr val="F5A70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3EF9889-8B53-4AD9-BF20-7FF94E4AA7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15" t="62786" r="33495" b="9091"/>
          <a:stretch/>
        </p:blipFill>
        <p:spPr>
          <a:xfrm>
            <a:off x="4572472" y="1387517"/>
            <a:ext cx="4356000" cy="194450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0AD3DA5-935C-4203-B52F-5B2DF2631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50" t="24480" r="17499" b="62920"/>
          <a:stretch/>
        </p:blipFill>
        <p:spPr>
          <a:xfrm>
            <a:off x="4551312" y="699542"/>
            <a:ext cx="4341168" cy="648071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2E74BE20-407C-4C19-8D12-40F070DD918E}"/>
              </a:ext>
            </a:extLst>
          </p:cNvPr>
          <p:cNvSpPr/>
          <p:nvPr/>
        </p:nvSpPr>
        <p:spPr>
          <a:xfrm>
            <a:off x="5099944" y="892687"/>
            <a:ext cx="575947" cy="178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E9EB273-A20A-4501-9296-D91F9ECEA4F6}"/>
              </a:ext>
            </a:extLst>
          </p:cNvPr>
          <p:cNvSpPr/>
          <p:nvPr/>
        </p:nvSpPr>
        <p:spPr>
          <a:xfrm>
            <a:off x="6639544" y="883543"/>
            <a:ext cx="575947" cy="178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3350FEB0-E927-45ED-9512-B424E4D8673C}"/>
              </a:ext>
            </a:extLst>
          </p:cNvPr>
          <p:cNvSpPr/>
          <p:nvPr/>
        </p:nvSpPr>
        <p:spPr>
          <a:xfrm>
            <a:off x="8223720" y="818475"/>
            <a:ext cx="575947" cy="3684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823FFE13-B78F-41EE-84C5-BD8F51ADD487}"/>
              </a:ext>
            </a:extLst>
          </p:cNvPr>
          <p:cNvSpPr/>
          <p:nvPr/>
        </p:nvSpPr>
        <p:spPr>
          <a:xfrm>
            <a:off x="7206526" y="847683"/>
            <a:ext cx="1080237" cy="303356"/>
          </a:xfrm>
          <a:prstGeom prst="ellipse">
            <a:avLst/>
          </a:prstGeom>
          <a:noFill/>
          <a:ln>
            <a:solidFill>
              <a:srgbClr val="F5A70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3CC53DB-DBB0-443E-BB4F-8DE8832B3074}"/>
              </a:ext>
            </a:extLst>
          </p:cNvPr>
          <p:cNvSpPr txBox="1"/>
          <p:nvPr/>
        </p:nvSpPr>
        <p:spPr>
          <a:xfrm>
            <a:off x="709386" y="3612961"/>
            <a:ext cx="35322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</a:rPr>
              <a:t>Zuwanderung</a:t>
            </a:r>
          </a:p>
          <a:p>
            <a:r>
              <a:rPr lang="de-DE" sz="1600" dirty="0">
                <a:solidFill>
                  <a:srgbClr val="FF0000"/>
                </a:solidFill>
              </a:rPr>
              <a:t>Urbanisierung </a:t>
            </a:r>
            <a:r>
              <a:rPr lang="de-DE" sz="1200" dirty="0">
                <a:solidFill>
                  <a:srgbClr val="FF0000"/>
                </a:solidFill>
              </a:rPr>
              <a:t>(eher Mitte/Nord)</a:t>
            </a:r>
            <a:endParaRPr lang="de-DE" sz="1600" dirty="0">
              <a:solidFill>
                <a:srgbClr val="FF0000"/>
              </a:solidFill>
            </a:endParaRPr>
          </a:p>
          <a:p>
            <a:r>
              <a:rPr lang="de-DE" sz="1600" dirty="0">
                <a:solidFill>
                  <a:srgbClr val="FF0000"/>
                </a:solidFill>
              </a:rPr>
              <a:t>Energieeinsparung</a:t>
            </a:r>
          </a:p>
          <a:p>
            <a:r>
              <a:rPr lang="de-DE" sz="1600" dirty="0">
                <a:solidFill>
                  <a:srgbClr val="FF0000"/>
                </a:solidFill>
              </a:rPr>
              <a:t>-&gt; Knappheit, Qualitätsanforderung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ED5A3D0-4CBD-41D3-9E7C-39D7C9FE3169}"/>
              </a:ext>
            </a:extLst>
          </p:cNvPr>
          <p:cNvSpPr txBox="1"/>
          <p:nvPr/>
        </p:nvSpPr>
        <p:spPr>
          <a:xfrm>
            <a:off x="4023129" y="3612961"/>
            <a:ext cx="45093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600" dirty="0">
              <a:solidFill>
                <a:srgbClr val="FF6600"/>
              </a:solidFill>
            </a:endParaRPr>
          </a:p>
          <a:p>
            <a:r>
              <a:rPr lang="de-DE" sz="1600" dirty="0">
                <a:solidFill>
                  <a:srgbClr val="FF6600"/>
                </a:solidFill>
              </a:rPr>
              <a:t>Alterung</a:t>
            </a:r>
          </a:p>
          <a:p>
            <a:r>
              <a:rPr lang="de-DE" sz="1600" dirty="0">
                <a:solidFill>
                  <a:srgbClr val="FF6600"/>
                </a:solidFill>
              </a:rPr>
              <a:t>Sinkende Haushaltsgröße  </a:t>
            </a:r>
            <a:r>
              <a:rPr lang="de-DE" sz="1200" dirty="0">
                <a:solidFill>
                  <a:srgbClr val="FF6600"/>
                </a:solidFill>
              </a:rPr>
              <a:t>(beides fast flächendeckend)</a:t>
            </a:r>
          </a:p>
          <a:p>
            <a:r>
              <a:rPr lang="de-DE" sz="1600" dirty="0">
                <a:solidFill>
                  <a:srgbClr val="FF6600"/>
                </a:solidFill>
              </a:rPr>
              <a:t>-&gt; Knappheit, Qualitätsanforderung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FFDD767-BA53-40D8-BF4F-FC754CC35D38}"/>
              </a:ext>
            </a:extLst>
          </p:cNvPr>
          <p:cNvSpPr txBox="1"/>
          <p:nvPr/>
        </p:nvSpPr>
        <p:spPr>
          <a:xfrm>
            <a:off x="3995936" y="3372215"/>
            <a:ext cx="4907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#great ext.             </a:t>
            </a:r>
            <a:r>
              <a:rPr lang="de-DE" sz="1600" dirty="0">
                <a:solidFill>
                  <a:srgbClr val="FF0000"/>
                </a:solidFill>
              </a:rPr>
              <a:t>8      </a:t>
            </a:r>
            <a:r>
              <a:rPr lang="de-DE" sz="1200" dirty="0">
                <a:solidFill>
                  <a:srgbClr val="FF0000"/>
                </a:solidFill>
              </a:rPr>
              <a:t>  3           2           </a:t>
            </a:r>
            <a:r>
              <a:rPr lang="de-DE" sz="1600" dirty="0">
                <a:solidFill>
                  <a:srgbClr val="FF0000"/>
                </a:solidFill>
              </a:rPr>
              <a:t>9       </a:t>
            </a:r>
            <a:r>
              <a:rPr lang="de-DE" sz="1200" dirty="0">
                <a:solidFill>
                  <a:srgbClr val="FF0000"/>
                </a:solidFill>
              </a:rPr>
              <a:t>4           2        </a:t>
            </a:r>
            <a:r>
              <a:rPr lang="de-DE" sz="1600" dirty="0">
                <a:solidFill>
                  <a:srgbClr val="FF0000"/>
                </a:solidFill>
              </a:rPr>
              <a:t>12</a:t>
            </a:r>
          </a:p>
          <a:p>
            <a:r>
              <a:rPr lang="de-DE" sz="1200" dirty="0">
                <a:solidFill>
                  <a:srgbClr val="FF6600"/>
                </a:solidFill>
              </a:rPr>
              <a:t>#some ext.         </a:t>
            </a:r>
            <a:r>
              <a:rPr lang="de-DE" sz="1600" dirty="0">
                <a:solidFill>
                  <a:srgbClr val="FF6600"/>
                </a:solidFill>
              </a:rPr>
              <a:t> 13       </a:t>
            </a:r>
            <a:r>
              <a:rPr lang="de-DE" sz="1200" dirty="0">
                <a:solidFill>
                  <a:srgbClr val="FF6600"/>
                </a:solidFill>
              </a:rPr>
              <a:t>7           5         </a:t>
            </a:r>
            <a:r>
              <a:rPr lang="de-DE" sz="1600" dirty="0">
                <a:solidFill>
                  <a:srgbClr val="FF6600"/>
                </a:solidFill>
              </a:rPr>
              <a:t>17     15     11      23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99BD08B2-D4C0-408B-BF32-457B6A32CA9D}"/>
              </a:ext>
            </a:extLst>
          </p:cNvPr>
          <p:cNvSpPr/>
          <p:nvPr/>
        </p:nvSpPr>
        <p:spPr>
          <a:xfrm>
            <a:off x="4067944" y="3698000"/>
            <a:ext cx="4818881" cy="251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528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Urbanisierung: Wanderungssaldo zwischen Stuttgart und</a:t>
            </a:r>
            <a:r>
              <a:rPr lang="de-DE" sz="2000" dirty="0"/>
              <a:t>…</a:t>
            </a:r>
            <a:br>
              <a:rPr lang="de-DE" dirty="0"/>
            </a:br>
            <a:r>
              <a:rPr lang="de-DE" sz="1800" dirty="0"/>
              <a:t>pro Tsd. Einwohner</a:t>
            </a:r>
            <a:br>
              <a:rPr lang="de-DE" dirty="0"/>
            </a:br>
            <a:r>
              <a:rPr lang="de-DE" dirty="0"/>
              <a:t> 	       </a:t>
            </a:r>
            <a:r>
              <a:rPr lang="de-DE" sz="1600" dirty="0">
                <a:solidFill>
                  <a:srgbClr val="FF6600"/>
                </a:solidFill>
              </a:rPr>
              <a:t>2010 	 	         	                 2019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084CBF6-BEDA-4938-8571-5149DFB798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00"/>
          <a:stretch/>
        </p:blipFill>
        <p:spPr>
          <a:xfrm>
            <a:off x="755576" y="1348014"/>
            <a:ext cx="2941116" cy="360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A98B58E-6BD7-46C3-848D-B0EC4DD433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00"/>
          <a:stretch/>
        </p:blipFill>
        <p:spPr>
          <a:xfrm>
            <a:off x="4693890" y="1368601"/>
            <a:ext cx="3046462" cy="3600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997F7E82-CCA7-42FB-AB82-AB7CED74D33B}"/>
              </a:ext>
            </a:extLst>
          </p:cNvPr>
          <p:cNvSpPr/>
          <p:nvPr/>
        </p:nvSpPr>
        <p:spPr>
          <a:xfrm>
            <a:off x="4139952" y="1042398"/>
            <a:ext cx="4602857" cy="290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789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Angebotsseitige Hemmnisse für Selbstnutzer in der EU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Quelle: </a:t>
            </a:r>
            <a:r>
              <a:rPr lang="en-US" dirty="0"/>
              <a:t>Housing policies in the European Union (IWU 2020), S. 63/4</a:t>
            </a:r>
            <a:endParaRPr lang="de-DE" dirty="0"/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451045C-5351-4927-BCDC-B671364F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66" t="51799" r="18385" b="2001"/>
          <a:stretch/>
        </p:blipFill>
        <p:spPr>
          <a:xfrm>
            <a:off x="219511" y="699542"/>
            <a:ext cx="4320000" cy="245793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BC6B35B-C1B3-4B15-98D2-AE3B311AEC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15" t="36000" r="34364" b="16401"/>
          <a:stretch/>
        </p:blipFill>
        <p:spPr>
          <a:xfrm>
            <a:off x="4716504" y="699542"/>
            <a:ext cx="4392000" cy="339382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54FBE45-5239-4C9B-BFC8-30F58CDD52BF}"/>
              </a:ext>
            </a:extLst>
          </p:cNvPr>
          <p:cNvSpPr txBox="1"/>
          <p:nvPr/>
        </p:nvSpPr>
        <p:spPr>
          <a:xfrm>
            <a:off x="35496" y="3355293"/>
            <a:ext cx="4580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#very s.      </a:t>
            </a:r>
            <a:r>
              <a:rPr lang="de-DE" sz="1600" dirty="0">
                <a:solidFill>
                  <a:srgbClr val="FF0000"/>
                </a:solidFill>
              </a:rPr>
              <a:t>15      </a:t>
            </a:r>
            <a:r>
              <a:rPr lang="de-DE" sz="1200" dirty="0">
                <a:solidFill>
                  <a:srgbClr val="FF0000"/>
                </a:solidFill>
              </a:rPr>
              <a:t>1          2         2</a:t>
            </a:r>
            <a:r>
              <a:rPr lang="de-DE" sz="1600" dirty="0">
                <a:solidFill>
                  <a:srgbClr val="FF0000"/>
                </a:solidFill>
              </a:rPr>
              <a:t>       </a:t>
            </a:r>
            <a:r>
              <a:rPr lang="de-DE" sz="1200" dirty="0">
                <a:solidFill>
                  <a:srgbClr val="FF0000"/>
                </a:solidFill>
              </a:rPr>
              <a:t>1         2          1          3</a:t>
            </a:r>
            <a:endParaRPr lang="de-DE" sz="1600" dirty="0">
              <a:solidFill>
                <a:srgbClr val="FF0000"/>
              </a:solidFill>
            </a:endParaRPr>
          </a:p>
          <a:p>
            <a:r>
              <a:rPr lang="de-DE" sz="1200" dirty="0">
                <a:solidFill>
                  <a:srgbClr val="FF6600"/>
                </a:solidFill>
              </a:rPr>
              <a:t>#serious     </a:t>
            </a:r>
            <a:r>
              <a:rPr lang="de-DE" sz="1600" dirty="0">
                <a:solidFill>
                  <a:srgbClr val="FF6600"/>
                </a:solidFill>
              </a:rPr>
              <a:t>26     13</a:t>
            </a:r>
            <a:r>
              <a:rPr lang="de-DE" sz="1200" dirty="0">
                <a:solidFill>
                  <a:srgbClr val="FF6600"/>
                </a:solidFill>
              </a:rPr>
              <a:t>       </a:t>
            </a:r>
            <a:r>
              <a:rPr lang="de-DE" sz="1600" dirty="0">
                <a:solidFill>
                  <a:srgbClr val="FF6600"/>
                </a:solidFill>
              </a:rPr>
              <a:t>11</a:t>
            </a:r>
            <a:r>
              <a:rPr lang="de-DE" sz="1200" dirty="0">
                <a:solidFill>
                  <a:srgbClr val="FF6600"/>
                </a:solidFill>
              </a:rPr>
              <a:t>     </a:t>
            </a:r>
            <a:r>
              <a:rPr lang="de-DE" sz="1600" dirty="0">
                <a:solidFill>
                  <a:srgbClr val="FF6600"/>
                </a:solidFill>
              </a:rPr>
              <a:t>13      </a:t>
            </a:r>
            <a:r>
              <a:rPr lang="de-DE" sz="1200" dirty="0">
                <a:solidFill>
                  <a:srgbClr val="FF6600"/>
                </a:solidFill>
              </a:rPr>
              <a:t>6</a:t>
            </a:r>
            <a:r>
              <a:rPr lang="de-DE" sz="1600" dirty="0">
                <a:solidFill>
                  <a:srgbClr val="FF6600"/>
                </a:solidFill>
              </a:rPr>
              <a:t>     13       </a:t>
            </a:r>
            <a:r>
              <a:rPr lang="de-DE" sz="1200" dirty="0">
                <a:solidFill>
                  <a:srgbClr val="FF6600"/>
                </a:solidFill>
              </a:rPr>
              <a:t>6        </a:t>
            </a:r>
            <a:r>
              <a:rPr lang="de-DE" sz="1600" dirty="0">
                <a:solidFill>
                  <a:srgbClr val="FF6600"/>
                </a:solidFill>
              </a:rPr>
              <a:t>15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C668C6E-1E6D-4C97-A151-D5453C2580E1}"/>
              </a:ext>
            </a:extLst>
          </p:cNvPr>
          <p:cNvSpPr txBox="1"/>
          <p:nvPr/>
        </p:nvSpPr>
        <p:spPr>
          <a:xfrm>
            <a:off x="179512" y="4033396"/>
            <a:ext cx="1338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</a:rPr>
              <a:t>Preisanstieg </a:t>
            </a:r>
          </a:p>
          <a:p>
            <a:r>
              <a:rPr lang="de-DE" sz="1200" dirty="0">
                <a:solidFill>
                  <a:srgbClr val="FF0000"/>
                </a:solidFill>
              </a:rPr>
              <a:t>(flächendeckend)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6E1900F-6D0E-4D12-A885-88E1F4162A39}"/>
              </a:ext>
            </a:extLst>
          </p:cNvPr>
          <p:cNvSpPr txBox="1"/>
          <p:nvPr/>
        </p:nvSpPr>
        <p:spPr>
          <a:xfrm>
            <a:off x="1576344" y="3795886"/>
            <a:ext cx="74401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600" dirty="0">
              <a:solidFill>
                <a:srgbClr val="FF6600"/>
              </a:solidFill>
            </a:endParaRPr>
          </a:p>
          <a:p>
            <a:r>
              <a:rPr lang="de-DE" sz="1600" dirty="0">
                <a:solidFill>
                  <a:srgbClr val="FF6600"/>
                </a:solidFill>
              </a:rPr>
              <a:t>Energiearmut </a:t>
            </a:r>
            <a:r>
              <a:rPr lang="de-DE" sz="1200" dirty="0">
                <a:solidFill>
                  <a:srgbClr val="FF6600"/>
                </a:solidFill>
              </a:rPr>
              <a:t>(Ost/Süd)</a:t>
            </a:r>
            <a:r>
              <a:rPr lang="de-DE" sz="1600" dirty="0">
                <a:solidFill>
                  <a:srgbClr val="FF6600"/>
                </a:solidFill>
              </a:rPr>
              <a:t>, Kreditzugang </a:t>
            </a:r>
            <a:r>
              <a:rPr lang="de-DE" sz="1200" dirty="0">
                <a:solidFill>
                  <a:srgbClr val="FF6600"/>
                </a:solidFill>
              </a:rPr>
              <a:t>(Ost/Süd </a:t>
            </a:r>
            <a:r>
              <a:rPr lang="de-DE" sz="1200" dirty="0" err="1">
                <a:solidFill>
                  <a:srgbClr val="FF6600"/>
                </a:solidFill>
              </a:rPr>
              <a:t>komb</a:t>
            </a:r>
            <a:r>
              <a:rPr lang="de-DE" sz="1200" dirty="0">
                <a:solidFill>
                  <a:srgbClr val="FF6600"/>
                </a:solidFill>
              </a:rPr>
              <a:t>. mit Preisanstieg/finanzielle Überlastung)</a:t>
            </a:r>
            <a:endParaRPr lang="de-DE" sz="1600" dirty="0">
              <a:solidFill>
                <a:srgbClr val="FF6600"/>
              </a:solidFill>
            </a:endParaRPr>
          </a:p>
          <a:p>
            <a:r>
              <a:rPr lang="de-DE" sz="1600" dirty="0">
                <a:solidFill>
                  <a:srgbClr val="FF6600"/>
                </a:solidFill>
              </a:rPr>
              <a:t>Leerstand </a:t>
            </a:r>
            <a:r>
              <a:rPr lang="de-DE" sz="1200" dirty="0">
                <a:solidFill>
                  <a:srgbClr val="FF6600"/>
                </a:solidFill>
              </a:rPr>
              <a:t>(regionale Disparität)</a:t>
            </a:r>
            <a:r>
              <a:rPr lang="de-DE" sz="1600" dirty="0">
                <a:solidFill>
                  <a:srgbClr val="FF6600"/>
                </a:solidFill>
              </a:rPr>
              <a:t>, Barrierefreiheit, finanzielle Überlastung/Risiken</a:t>
            </a:r>
          </a:p>
          <a:p>
            <a:endParaRPr lang="de-DE" sz="1600" dirty="0">
              <a:solidFill>
                <a:srgbClr val="FF6600"/>
              </a:solidFill>
            </a:endParaRPr>
          </a:p>
          <a:p>
            <a:endParaRPr lang="de-DE" sz="1600" dirty="0">
              <a:solidFill>
                <a:srgbClr val="FF6600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482F57D-B100-44E9-96BA-6C4450368451}"/>
              </a:ext>
            </a:extLst>
          </p:cNvPr>
          <p:cNvSpPr/>
          <p:nvPr/>
        </p:nvSpPr>
        <p:spPr>
          <a:xfrm>
            <a:off x="719010" y="724222"/>
            <a:ext cx="504056" cy="6233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11D6C72-9EE9-4719-864A-15DF9DA5430F}"/>
              </a:ext>
            </a:extLst>
          </p:cNvPr>
          <p:cNvSpPr/>
          <p:nvPr/>
        </p:nvSpPr>
        <p:spPr>
          <a:xfrm>
            <a:off x="1209819" y="699542"/>
            <a:ext cx="1489973" cy="648071"/>
          </a:xfrm>
          <a:prstGeom prst="ellipse">
            <a:avLst/>
          </a:prstGeom>
          <a:noFill/>
          <a:ln>
            <a:solidFill>
              <a:srgbClr val="F5A70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3E94440-1A74-409B-AE30-1C2C0EE6A01A}"/>
              </a:ext>
            </a:extLst>
          </p:cNvPr>
          <p:cNvSpPr/>
          <p:nvPr/>
        </p:nvSpPr>
        <p:spPr>
          <a:xfrm>
            <a:off x="3007073" y="771549"/>
            <a:ext cx="585146" cy="502280"/>
          </a:xfrm>
          <a:prstGeom prst="ellipse">
            <a:avLst/>
          </a:prstGeom>
          <a:noFill/>
          <a:ln>
            <a:solidFill>
              <a:srgbClr val="F5A70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34182CA-230F-47D2-8BB4-2301F68ABF97}"/>
              </a:ext>
            </a:extLst>
          </p:cNvPr>
          <p:cNvSpPr/>
          <p:nvPr/>
        </p:nvSpPr>
        <p:spPr>
          <a:xfrm>
            <a:off x="3995936" y="771550"/>
            <a:ext cx="585146" cy="502280"/>
          </a:xfrm>
          <a:prstGeom prst="ellipse">
            <a:avLst/>
          </a:prstGeom>
          <a:noFill/>
          <a:ln>
            <a:solidFill>
              <a:srgbClr val="F5A70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9F8C38-C558-4804-A7BA-D9CEC02785AA}"/>
              </a:ext>
            </a:extLst>
          </p:cNvPr>
          <p:cNvSpPr/>
          <p:nvPr/>
        </p:nvSpPr>
        <p:spPr>
          <a:xfrm>
            <a:off x="5273864" y="724222"/>
            <a:ext cx="504056" cy="6233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A694AF18-7D8B-4056-923B-2D3873BD4F80}"/>
              </a:ext>
            </a:extLst>
          </p:cNvPr>
          <p:cNvSpPr/>
          <p:nvPr/>
        </p:nvSpPr>
        <p:spPr>
          <a:xfrm>
            <a:off x="5764673" y="699542"/>
            <a:ext cx="1489973" cy="648071"/>
          </a:xfrm>
          <a:prstGeom prst="ellipse">
            <a:avLst/>
          </a:prstGeom>
          <a:noFill/>
          <a:ln>
            <a:solidFill>
              <a:srgbClr val="F5A70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DF8550D0-3EF0-4F39-8D62-8DAFDDA0D9CA}"/>
              </a:ext>
            </a:extLst>
          </p:cNvPr>
          <p:cNvSpPr/>
          <p:nvPr/>
        </p:nvSpPr>
        <p:spPr>
          <a:xfrm>
            <a:off x="7561927" y="771549"/>
            <a:ext cx="585146" cy="502280"/>
          </a:xfrm>
          <a:prstGeom prst="ellipse">
            <a:avLst/>
          </a:prstGeom>
          <a:noFill/>
          <a:ln>
            <a:solidFill>
              <a:srgbClr val="F5A70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30320D2-8334-4825-8272-A5E602FC3014}"/>
              </a:ext>
            </a:extLst>
          </p:cNvPr>
          <p:cNvSpPr/>
          <p:nvPr/>
        </p:nvSpPr>
        <p:spPr>
          <a:xfrm>
            <a:off x="8550790" y="771550"/>
            <a:ext cx="585146" cy="502280"/>
          </a:xfrm>
          <a:prstGeom prst="ellipse">
            <a:avLst/>
          </a:prstGeom>
          <a:noFill/>
          <a:ln>
            <a:solidFill>
              <a:srgbClr val="F5A70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50BB9075-9B48-4DF3-A1F0-0B8165AB944C}"/>
              </a:ext>
            </a:extLst>
          </p:cNvPr>
          <p:cNvSpPr/>
          <p:nvPr/>
        </p:nvSpPr>
        <p:spPr>
          <a:xfrm>
            <a:off x="-3471" y="3651870"/>
            <a:ext cx="4602857" cy="290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346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9B9F7A2-D4FB-4D37-A115-8260EF3121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76" b="21776"/>
          <a:stretch/>
        </p:blipFill>
        <p:spPr>
          <a:xfrm>
            <a:off x="3707904" y="843557"/>
            <a:ext cx="3789626" cy="383442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BBA02CD-9B10-4544-B833-0ADC8BEF4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7" b="20602"/>
          <a:stretch/>
        </p:blipFill>
        <p:spPr>
          <a:xfrm>
            <a:off x="107504" y="771550"/>
            <a:ext cx="3789626" cy="393849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Finanzielle Überlastung: Rechnerischer Eigenkapitalbedarf </a:t>
            </a:r>
            <a:br>
              <a:rPr lang="de-DE" dirty="0"/>
            </a:br>
            <a:r>
              <a:rPr lang="de-DE" dirty="0"/>
              <a:t>  </a:t>
            </a:r>
            <a:r>
              <a:rPr lang="de-DE" sz="2000" dirty="0">
                <a:solidFill>
                  <a:srgbClr val="FF6600"/>
                </a:solidFill>
              </a:rPr>
              <a:t>2011                                           2021</a:t>
            </a:r>
            <a:endParaRPr lang="de-DE" sz="1400" dirty="0">
              <a:solidFill>
                <a:srgbClr val="FF6600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0C5E9CD-17BF-41F7-B013-241C1BFB51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572" b="3801"/>
          <a:stretch/>
        </p:blipFill>
        <p:spPr>
          <a:xfrm>
            <a:off x="2677187" y="4782048"/>
            <a:ext cx="3789626" cy="23797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634FA54-0FA1-4EBE-A980-6EE1056964FC}"/>
              </a:ext>
            </a:extLst>
          </p:cNvPr>
          <p:cNvSpPr txBox="1"/>
          <p:nvPr/>
        </p:nvSpPr>
        <p:spPr>
          <a:xfrm>
            <a:off x="6825649" y="2859782"/>
            <a:ext cx="22872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rgbClr val="FF6600"/>
                </a:solidFill>
              </a:rPr>
              <a:t>Anstieg Verbraucherpreisindex </a:t>
            </a:r>
          </a:p>
          <a:p>
            <a:r>
              <a:rPr lang="de-DE" sz="1200" dirty="0">
                <a:solidFill>
                  <a:srgbClr val="FF6600"/>
                </a:solidFill>
              </a:rPr>
              <a:t>2011-21 = 15%</a:t>
            </a:r>
          </a:p>
          <a:p>
            <a:endParaRPr lang="de-DE" sz="1200" dirty="0">
              <a:solidFill>
                <a:srgbClr val="FF6600"/>
              </a:solidFill>
            </a:endParaRPr>
          </a:p>
          <a:p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Annahme: Objekt finanzierbar, </a:t>
            </a:r>
          </a:p>
          <a:p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wenn Bruttogeldvermögen </a:t>
            </a:r>
          </a:p>
          <a:p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für </a:t>
            </a:r>
            <a:r>
              <a:rPr lang="de-DE" sz="1200" dirty="0">
                <a:solidFill>
                  <a:srgbClr val="FF6600"/>
                </a:solidFill>
              </a:rPr>
              <a:t>Erwerbsnebenkosten</a:t>
            </a: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und </a:t>
            </a:r>
          </a:p>
          <a:p>
            <a:r>
              <a:rPr lang="de-DE" sz="1200" dirty="0">
                <a:solidFill>
                  <a:srgbClr val="FF6600"/>
                </a:solidFill>
              </a:rPr>
              <a:t>Eigenkapitalanforderung</a:t>
            </a: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reicht (zusammen 30%)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F86E81A-7A78-437A-AD9F-6A09A90A8938}"/>
              </a:ext>
            </a:extLst>
          </p:cNvPr>
          <p:cNvSpPr/>
          <p:nvPr/>
        </p:nvSpPr>
        <p:spPr>
          <a:xfrm>
            <a:off x="3995936" y="748501"/>
            <a:ext cx="4602857" cy="290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646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Trends bei den Hauspreisen – zyklische Muster nach 2008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Quelle: </a:t>
            </a:r>
            <a:r>
              <a:rPr lang="en-US" dirty="0"/>
              <a:t>Housing policies in the European Union (IWU 2020), S. 115/6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C010947-F191-4978-8C65-D66D548648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25" t="43000" r="8876" b="9050"/>
          <a:stretch/>
        </p:blipFill>
        <p:spPr>
          <a:xfrm>
            <a:off x="251544" y="880711"/>
            <a:ext cx="5863749" cy="334722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89E33BA-B677-4261-B64E-EE948CDBA2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15" t="29000" r="54210" b="40064"/>
          <a:stretch/>
        </p:blipFill>
        <p:spPr>
          <a:xfrm>
            <a:off x="5868144" y="836935"/>
            <a:ext cx="2901455" cy="30309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24B1EA6-4541-4C43-A3A3-69897DD3E27D}"/>
              </a:ext>
            </a:extLst>
          </p:cNvPr>
          <p:cNvSpPr txBox="1"/>
          <p:nvPr/>
        </p:nvSpPr>
        <p:spPr>
          <a:xfrm>
            <a:off x="251520" y="4321428"/>
            <a:ext cx="2984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FF6600"/>
                </a:solidFill>
              </a:rPr>
              <a:t>langsamer Rückgang/Erholung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C99BFA0-818D-4141-BDDE-BAF0FBBD3984}"/>
              </a:ext>
            </a:extLst>
          </p:cNvPr>
          <p:cNvSpPr txBox="1"/>
          <p:nvPr/>
        </p:nvSpPr>
        <p:spPr>
          <a:xfrm>
            <a:off x="3301099" y="4003199"/>
            <a:ext cx="2746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FF6600"/>
                </a:solidFill>
              </a:rPr>
              <a:t>scharfer Rückgang/Erholung</a:t>
            </a:r>
          </a:p>
          <a:p>
            <a:r>
              <a:rPr lang="de-DE" sz="1600" dirty="0">
                <a:solidFill>
                  <a:srgbClr val="FF6600"/>
                </a:solidFill>
              </a:rPr>
              <a:t>(Baltikum)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77A4F2D-2A07-48AD-BDC1-BD9823129C2C}"/>
              </a:ext>
            </a:extLst>
          </p:cNvPr>
          <p:cNvSpPr txBox="1"/>
          <p:nvPr/>
        </p:nvSpPr>
        <p:spPr>
          <a:xfrm>
            <a:off x="6455398" y="3867894"/>
            <a:ext cx="2149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FF6600"/>
                </a:solidFill>
              </a:rPr>
              <a:t>langsamer Rückgang/</a:t>
            </a:r>
          </a:p>
          <a:p>
            <a:r>
              <a:rPr lang="de-DE" sz="1600" dirty="0">
                <a:solidFill>
                  <a:srgbClr val="FF6600"/>
                </a:solidFill>
              </a:rPr>
              <a:t>keine Erholung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F9421C7-068A-4A38-8A5F-1E162D2CB7AD}"/>
              </a:ext>
            </a:extLst>
          </p:cNvPr>
          <p:cNvSpPr/>
          <p:nvPr/>
        </p:nvSpPr>
        <p:spPr>
          <a:xfrm>
            <a:off x="3131840" y="748500"/>
            <a:ext cx="5466953" cy="3025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C35DF29-6F7B-4D04-9985-D76C784830CC}"/>
              </a:ext>
            </a:extLst>
          </p:cNvPr>
          <p:cNvSpPr/>
          <p:nvPr/>
        </p:nvSpPr>
        <p:spPr>
          <a:xfrm>
            <a:off x="6005122" y="900900"/>
            <a:ext cx="2746072" cy="3025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158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PPT-Vorlage_empirica_2017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pirica-2020.potx" id="{C87D54C7-A675-49F6-A926-B26872184C3D}" vid="{45F49E58-4F2E-4C38-B281-283C8DE67DD4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empirica-2020</Template>
  <TotalTime>0</TotalTime>
  <Words>499</Words>
  <Application>Microsoft Office PowerPoint</Application>
  <PresentationFormat>Bildschirmpräsentation (16:9)</PresentationFormat>
  <Paragraphs>89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Segoe UI</vt:lpstr>
      <vt:lpstr>Segoe UI Light</vt:lpstr>
      <vt:lpstr>Wingdings</vt:lpstr>
      <vt:lpstr>PPT-Vorlage_empirica_2017</vt:lpstr>
      <vt:lpstr>Aktuelle Entwicklungen an den  Märkten für Wohnimmobilien</vt:lpstr>
      <vt:lpstr>PowerPoint-Präsentation</vt:lpstr>
      <vt:lpstr>Urbanisierung und Mehrfamilienhausquote (MFHq)</vt:lpstr>
      <vt:lpstr>Wohneigentumsquote in EU-Staaten</vt:lpstr>
      <vt:lpstr>Treiber der Wohnungspolitik in der EU: Quantität+Qualität</vt:lpstr>
      <vt:lpstr>Urbanisierung: Wanderungssaldo zwischen Stuttgart und… pro Tsd. Einwohner          2010                               2019</vt:lpstr>
      <vt:lpstr>Angebotsseitige Hemmnisse für Selbstnutzer in der EU</vt:lpstr>
      <vt:lpstr>Finanzielle Überlastung: Rechnerischer Eigenkapitalbedarf    2011                                           2021</vt:lpstr>
      <vt:lpstr>Trends bei den Hauspreisen – zyklische Muster nach 2008</vt:lpstr>
      <vt:lpstr>Trends bei den Hauspreisen – lineare Muster nach 2008</vt:lpstr>
      <vt:lpstr>Rechnet sich Wohneigentum (noch)?   2015q1                                       2021q2</vt:lpstr>
      <vt:lpstr>Rechnet sich Wohneigentum (noch)?  </vt:lpstr>
      <vt:lpstr>Gesamtvermögen am Vorabend des Ruhestandes 2018</vt:lpstr>
      <vt:lpstr>PowerPoint-Präsentation</vt:lpstr>
      <vt:lpstr>PowerPoint-Präsentation</vt:lpstr>
      <vt:lpstr>S. 65</vt:lpstr>
    </vt:vector>
  </TitlesOfParts>
  <Company>empirica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Reiner Braun - empirica</dc:creator>
  <cp:lastModifiedBy>Reiner Braun - empirica</cp:lastModifiedBy>
  <cp:revision>29</cp:revision>
  <cp:lastPrinted>2018-05-30T07:29:58Z</cp:lastPrinted>
  <dcterms:created xsi:type="dcterms:W3CDTF">2021-09-08T11:32:49Z</dcterms:created>
  <dcterms:modified xsi:type="dcterms:W3CDTF">2021-10-06T15:39:11Z</dcterms:modified>
</cp:coreProperties>
</file>