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56" r:id="rId5"/>
    <p:sldId id="264" r:id="rId6"/>
    <p:sldId id="291" r:id="rId7"/>
    <p:sldId id="293" r:id="rId8"/>
    <p:sldId id="292" r:id="rId9"/>
    <p:sldId id="289" r:id="rId10"/>
    <p:sldId id="266" r:id="rId11"/>
    <p:sldId id="288" r:id="rId12"/>
    <p:sldId id="290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00A249"/>
    <a:srgbClr val="00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1120" y="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9A184-6B22-4A83-BF71-2428D024A3CC}" type="doc">
      <dgm:prSet loTypeId="urn:microsoft.com/office/officeart/2005/8/layout/cycle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9E7FA12-8B73-44ED-B929-B49968823F9D}">
      <dgm:prSet phldrT="[Text]"/>
      <dgm:spPr>
        <a:solidFill>
          <a:srgbClr val="009A46"/>
        </a:solidFill>
      </dgm:spPr>
      <dgm:t>
        <a:bodyPr/>
        <a:lstStyle/>
        <a:p>
          <a:r>
            <a:rPr lang="en-US" dirty="0"/>
            <a:t>Common definitions</a:t>
          </a:r>
        </a:p>
      </dgm:t>
    </dgm:pt>
    <dgm:pt modelId="{203F27FC-4702-4986-B72B-BC795BF17CF9}" type="parTrans" cxnId="{1EAEBF9E-EF3B-4CEB-96A4-DE0147BC2251}">
      <dgm:prSet/>
      <dgm:spPr/>
      <dgm:t>
        <a:bodyPr/>
        <a:lstStyle/>
        <a:p>
          <a:endParaRPr lang="en-US"/>
        </a:p>
      </dgm:t>
    </dgm:pt>
    <dgm:pt modelId="{31997D49-4175-4210-AA9A-ED273BE6B2D0}" type="sibTrans" cxnId="{1EAEBF9E-EF3B-4CEB-96A4-DE0147BC2251}">
      <dgm:prSet/>
      <dgm:spPr/>
      <dgm:t>
        <a:bodyPr/>
        <a:lstStyle/>
        <a:p>
          <a:endParaRPr lang="en-US"/>
        </a:p>
      </dgm:t>
    </dgm:pt>
    <dgm:pt modelId="{DE6606C8-E3A9-4968-B884-E76826328878}">
      <dgm:prSet phldrT="[Text]" custT="1"/>
      <dgm:spPr/>
      <dgm:t>
        <a:bodyPr/>
        <a:lstStyle/>
        <a:p>
          <a:r>
            <a:rPr lang="en-US" sz="1200" dirty="0"/>
            <a:t>ESG factors</a:t>
          </a:r>
        </a:p>
      </dgm:t>
    </dgm:pt>
    <dgm:pt modelId="{A84F359B-AEDD-4984-84F9-B4ACB77413DC}" type="parTrans" cxnId="{EE56C714-6468-4E0A-A7B7-1B47F4427269}">
      <dgm:prSet/>
      <dgm:spPr/>
      <dgm:t>
        <a:bodyPr/>
        <a:lstStyle/>
        <a:p>
          <a:endParaRPr lang="en-US"/>
        </a:p>
      </dgm:t>
    </dgm:pt>
    <dgm:pt modelId="{D2C520FF-5B51-4A90-B968-B7F690260108}" type="sibTrans" cxnId="{EE56C714-6468-4E0A-A7B7-1B47F4427269}">
      <dgm:prSet/>
      <dgm:spPr/>
      <dgm:t>
        <a:bodyPr/>
        <a:lstStyle/>
        <a:p>
          <a:endParaRPr lang="en-US"/>
        </a:p>
      </dgm:t>
    </dgm:pt>
    <dgm:pt modelId="{1219AD30-75A1-46C2-ADA0-92821BC8042F}">
      <dgm:prSet phldrT="[Text]"/>
      <dgm:spPr>
        <a:solidFill>
          <a:srgbClr val="009A46">
            <a:alpha val="72000"/>
          </a:srgbClr>
        </a:solidFill>
      </dgm:spPr>
      <dgm:t>
        <a:bodyPr/>
        <a:lstStyle/>
        <a:p>
          <a:r>
            <a:rPr lang="en-US" dirty="0"/>
            <a:t>Indicators, metrics and methods to evaluate ESG risks</a:t>
          </a:r>
        </a:p>
      </dgm:t>
    </dgm:pt>
    <dgm:pt modelId="{3200B767-218D-431F-BB1F-BDD6EBBAEB39}" type="parTrans" cxnId="{CE15D5EE-8AAE-4C0A-9E22-FA359E6F2D53}">
      <dgm:prSet/>
      <dgm:spPr/>
      <dgm:t>
        <a:bodyPr/>
        <a:lstStyle/>
        <a:p>
          <a:endParaRPr lang="en-US"/>
        </a:p>
      </dgm:t>
    </dgm:pt>
    <dgm:pt modelId="{B4109DB9-1E72-49C6-9E3D-C463052B72AD}" type="sibTrans" cxnId="{CE15D5EE-8AAE-4C0A-9E22-FA359E6F2D53}">
      <dgm:prSet/>
      <dgm:spPr/>
      <dgm:t>
        <a:bodyPr/>
        <a:lstStyle/>
        <a:p>
          <a:endParaRPr lang="en-US"/>
        </a:p>
      </dgm:t>
    </dgm:pt>
    <dgm:pt modelId="{98D308BD-38A9-428B-A150-B9B2F86DE3F1}">
      <dgm:prSet phldrT="[Text]" custT="1"/>
      <dgm:spPr/>
      <dgm:t>
        <a:bodyPr/>
        <a:lstStyle/>
        <a:p>
          <a:r>
            <a:rPr lang="en-US" sz="1200" dirty="0"/>
            <a:t>E, S and G indicators and metrics</a:t>
          </a:r>
        </a:p>
      </dgm:t>
    </dgm:pt>
    <dgm:pt modelId="{903E5EEE-745B-4F66-B534-B62C410F321F}" type="parTrans" cxnId="{882D3F2C-3DBE-4F27-AD9D-84DDA70AF371}">
      <dgm:prSet/>
      <dgm:spPr/>
      <dgm:t>
        <a:bodyPr/>
        <a:lstStyle/>
        <a:p>
          <a:endParaRPr lang="en-US"/>
        </a:p>
      </dgm:t>
    </dgm:pt>
    <dgm:pt modelId="{19305658-87D0-4838-9532-D372B7D2364C}" type="sibTrans" cxnId="{882D3F2C-3DBE-4F27-AD9D-84DDA70AF371}">
      <dgm:prSet/>
      <dgm:spPr/>
      <dgm:t>
        <a:bodyPr/>
        <a:lstStyle/>
        <a:p>
          <a:endParaRPr lang="en-US"/>
        </a:p>
      </dgm:t>
    </dgm:pt>
    <dgm:pt modelId="{9DDB9584-5D01-4AA8-8DAC-491225BA8067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ESG risks management</a:t>
          </a:r>
        </a:p>
      </dgm:t>
    </dgm:pt>
    <dgm:pt modelId="{3631820D-A8F1-4466-AE68-E8CA1DA570AC}" type="parTrans" cxnId="{8ABC8277-CFFB-4FBE-B6A8-165E586F11D7}">
      <dgm:prSet/>
      <dgm:spPr/>
      <dgm:t>
        <a:bodyPr/>
        <a:lstStyle/>
        <a:p>
          <a:endParaRPr lang="en-US"/>
        </a:p>
      </dgm:t>
    </dgm:pt>
    <dgm:pt modelId="{3BD2C5EB-848A-4E5D-B268-C1C5280BE888}" type="sibTrans" cxnId="{8ABC8277-CFFB-4FBE-B6A8-165E586F11D7}">
      <dgm:prSet/>
      <dgm:spPr/>
      <dgm:t>
        <a:bodyPr/>
        <a:lstStyle/>
        <a:p>
          <a:endParaRPr lang="en-US"/>
        </a:p>
      </dgm:t>
    </dgm:pt>
    <dgm:pt modelId="{ABED7798-68D4-49B7-B0BA-C5FDDF8052A3}">
      <dgm:prSet phldrT="[Text]" custT="1"/>
      <dgm:spPr/>
      <dgm:t>
        <a:bodyPr anchor="b"/>
        <a:lstStyle/>
        <a:p>
          <a:r>
            <a:rPr lang="en-US" sz="1200" dirty="0"/>
            <a:t>Business strategy and business processes</a:t>
          </a:r>
        </a:p>
      </dgm:t>
    </dgm:pt>
    <dgm:pt modelId="{36E8FCD2-93B6-4E2F-8E0A-A678FF08AE43}" type="parTrans" cxnId="{D14FC787-219C-492D-89D5-842DE8C3F4FC}">
      <dgm:prSet/>
      <dgm:spPr/>
      <dgm:t>
        <a:bodyPr/>
        <a:lstStyle/>
        <a:p>
          <a:endParaRPr lang="en-US"/>
        </a:p>
      </dgm:t>
    </dgm:pt>
    <dgm:pt modelId="{61DC4531-03A6-4080-8E52-85BBCDC28049}" type="sibTrans" cxnId="{D14FC787-219C-492D-89D5-842DE8C3F4FC}">
      <dgm:prSet/>
      <dgm:spPr/>
      <dgm:t>
        <a:bodyPr/>
        <a:lstStyle/>
        <a:p>
          <a:endParaRPr lang="en-US"/>
        </a:p>
      </dgm:t>
    </dgm:pt>
    <dgm:pt modelId="{FED90508-2D4F-4D05-AE30-7E5DB0E0C232}">
      <dgm:prSet phldrT="[Text]"/>
      <dgm:spPr/>
      <dgm:t>
        <a:bodyPr/>
        <a:lstStyle/>
        <a:p>
          <a:r>
            <a:rPr lang="en-US" dirty="0"/>
            <a:t>ESG risks supervision</a:t>
          </a:r>
        </a:p>
      </dgm:t>
    </dgm:pt>
    <dgm:pt modelId="{AF37EBCB-3581-4C8B-83CC-49850A3A7379}" type="parTrans" cxnId="{88332F7D-87F5-4A41-9BFF-406484F5D7A4}">
      <dgm:prSet/>
      <dgm:spPr/>
      <dgm:t>
        <a:bodyPr/>
        <a:lstStyle/>
        <a:p>
          <a:endParaRPr lang="en-US"/>
        </a:p>
      </dgm:t>
    </dgm:pt>
    <dgm:pt modelId="{6B77D943-B420-4725-90AD-11292E5CC810}" type="sibTrans" cxnId="{88332F7D-87F5-4A41-9BFF-406484F5D7A4}">
      <dgm:prSet/>
      <dgm:spPr/>
      <dgm:t>
        <a:bodyPr/>
        <a:lstStyle/>
        <a:p>
          <a:endParaRPr lang="en-US"/>
        </a:p>
      </dgm:t>
    </dgm:pt>
    <dgm:pt modelId="{0B939F5D-F292-4AC1-BA25-F198E5DC1CC1}">
      <dgm:prSet phldrT="[Text]" custT="1"/>
      <dgm:spPr/>
      <dgm:t>
        <a:bodyPr anchor="b"/>
        <a:lstStyle/>
        <a:p>
          <a:r>
            <a:rPr lang="en-US" sz="1200" dirty="0"/>
            <a:t> ESG factors as drivers of financial risks</a:t>
          </a:r>
        </a:p>
      </dgm:t>
    </dgm:pt>
    <dgm:pt modelId="{9960A4B4-0150-4D89-8D97-65FCF7C827FA}" type="parTrans" cxnId="{F9D32A20-A74E-4338-BD94-68EF5AA7AB21}">
      <dgm:prSet/>
      <dgm:spPr/>
      <dgm:t>
        <a:bodyPr/>
        <a:lstStyle/>
        <a:p>
          <a:endParaRPr lang="en-US"/>
        </a:p>
      </dgm:t>
    </dgm:pt>
    <dgm:pt modelId="{0698D643-21D1-49DD-A7B9-71D44F5C76E4}" type="sibTrans" cxnId="{F9D32A20-A74E-4338-BD94-68EF5AA7AB21}">
      <dgm:prSet/>
      <dgm:spPr/>
      <dgm:t>
        <a:bodyPr/>
        <a:lstStyle/>
        <a:p>
          <a:endParaRPr lang="en-US"/>
        </a:p>
      </dgm:t>
    </dgm:pt>
    <dgm:pt modelId="{C9F1DA3C-1CCF-49D8-B388-853BCE5C117A}">
      <dgm:prSet phldrT="[Text]" custT="1"/>
      <dgm:spPr/>
      <dgm:t>
        <a:bodyPr/>
        <a:lstStyle/>
        <a:p>
          <a:r>
            <a:rPr lang="en-US" sz="1200" dirty="0"/>
            <a:t>ESG risks</a:t>
          </a:r>
        </a:p>
      </dgm:t>
    </dgm:pt>
    <dgm:pt modelId="{3CCD8545-1430-40EA-8BB8-A888E23A6A9F}" type="parTrans" cxnId="{32146E16-A71A-4CF7-8EAB-95CB7A2CB96F}">
      <dgm:prSet/>
      <dgm:spPr/>
      <dgm:t>
        <a:bodyPr/>
        <a:lstStyle/>
        <a:p>
          <a:endParaRPr lang="en-US"/>
        </a:p>
      </dgm:t>
    </dgm:pt>
    <dgm:pt modelId="{C652C3D0-5425-4D56-91F6-C3F94A08DCFD}" type="sibTrans" cxnId="{32146E16-A71A-4CF7-8EAB-95CB7A2CB96F}">
      <dgm:prSet/>
      <dgm:spPr/>
      <dgm:t>
        <a:bodyPr/>
        <a:lstStyle/>
        <a:p>
          <a:endParaRPr lang="en-US"/>
        </a:p>
      </dgm:t>
    </dgm:pt>
    <dgm:pt modelId="{095B5F53-499F-4ED2-BB20-C6992AAD4DA0}">
      <dgm:prSet phldrT="[Text]" custT="1"/>
      <dgm:spPr/>
      <dgm:t>
        <a:bodyPr/>
        <a:lstStyle/>
        <a:p>
          <a:r>
            <a:rPr lang="en-US" sz="1200" dirty="0"/>
            <a:t>Tools and methods to evaluate, estimate and incorporate ESG risks</a:t>
          </a:r>
        </a:p>
      </dgm:t>
    </dgm:pt>
    <dgm:pt modelId="{94964078-A8ED-4932-8A73-7CE4BB172F95}" type="parTrans" cxnId="{9973CEC0-0B87-4399-A795-E8681C53614C}">
      <dgm:prSet/>
      <dgm:spPr/>
      <dgm:t>
        <a:bodyPr/>
        <a:lstStyle/>
        <a:p>
          <a:endParaRPr lang="en-US"/>
        </a:p>
      </dgm:t>
    </dgm:pt>
    <dgm:pt modelId="{358879D3-3AC9-4630-8843-1182A576C9F1}" type="sibTrans" cxnId="{9973CEC0-0B87-4399-A795-E8681C53614C}">
      <dgm:prSet/>
      <dgm:spPr/>
      <dgm:t>
        <a:bodyPr/>
        <a:lstStyle/>
        <a:p>
          <a:endParaRPr lang="en-US"/>
        </a:p>
      </dgm:t>
    </dgm:pt>
    <dgm:pt modelId="{0EE95462-0891-44F2-833F-F6C5556ED6C0}">
      <dgm:prSet phldrT="[Text]" custT="1"/>
      <dgm:spPr/>
      <dgm:t>
        <a:bodyPr anchor="b"/>
        <a:lstStyle/>
        <a:p>
          <a:r>
            <a:rPr lang="en-US" sz="1200" dirty="0"/>
            <a:t>Governance and risk management</a:t>
          </a:r>
        </a:p>
      </dgm:t>
    </dgm:pt>
    <dgm:pt modelId="{37680566-05B5-4617-BA0E-AB43A819A7AE}" type="parTrans" cxnId="{C0E2B26D-9F62-402D-8205-B81AB6CCEACB}">
      <dgm:prSet/>
      <dgm:spPr/>
      <dgm:t>
        <a:bodyPr/>
        <a:lstStyle/>
        <a:p>
          <a:endParaRPr lang="en-US"/>
        </a:p>
      </dgm:t>
    </dgm:pt>
    <dgm:pt modelId="{EB3A6378-79B8-48B9-8CF8-42E68E6C05F9}" type="sibTrans" cxnId="{C0E2B26D-9F62-402D-8205-B81AB6CCEACB}">
      <dgm:prSet/>
      <dgm:spPr/>
      <dgm:t>
        <a:bodyPr/>
        <a:lstStyle/>
        <a:p>
          <a:endParaRPr lang="en-US"/>
        </a:p>
      </dgm:t>
    </dgm:pt>
    <dgm:pt modelId="{A1D86CFD-6E10-4AAA-962B-D9C8191CF756}">
      <dgm:prSet phldrT="[Text]" custT="1"/>
      <dgm:spPr/>
      <dgm:t>
        <a:bodyPr anchor="b"/>
        <a:lstStyle/>
        <a:p>
          <a:r>
            <a:rPr lang="en-US" sz="1200" dirty="0"/>
            <a:t>Policy recommendations</a:t>
          </a:r>
        </a:p>
      </dgm:t>
    </dgm:pt>
    <dgm:pt modelId="{0ED169A6-8EBC-46E8-B527-168DF3926A58}" type="parTrans" cxnId="{384C4F4D-7EB6-494E-AF8B-8BF2AB186E6F}">
      <dgm:prSet/>
      <dgm:spPr/>
      <dgm:t>
        <a:bodyPr/>
        <a:lstStyle/>
        <a:p>
          <a:endParaRPr lang="en-US"/>
        </a:p>
      </dgm:t>
    </dgm:pt>
    <dgm:pt modelId="{81EFB6C9-7BFE-463C-8834-80B862B2D753}" type="sibTrans" cxnId="{384C4F4D-7EB6-494E-AF8B-8BF2AB186E6F}">
      <dgm:prSet/>
      <dgm:spPr/>
      <dgm:t>
        <a:bodyPr/>
        <a:lstStyle/>
        <a:p>
          <a:endParaRPr lang="en-US"/>
        </a:p>
      </dgm:t>
    </dgm:pt>
    <dgm:pt modelId="{4BD5FEA5-4EDD-4DB1-A97D-8FC22D343136}">
      <dgm:prSet phldrT="[Text]" custT="1"/>
      <dgm:spPr/>
      <dgm:t>
        <a:bodyPr/>
        <a:lstStyle/>
        <a:p>
          <a:r>
            <a:rPr lang="en-US" sz="1200" dirty="0"/>
            <a:t>Transmission channels (physical, transition and liability risks)</a:t>
          </a:r>
        </a:p>
      </dgm:t>
    </dgm:pt>
    <dgm:pt modelId="{C908D7E8-3B52-4E82-B6FD-944F8710ECE6}" type="parTrans" cxnId="{BD1AD977-F57E-4E79-AE51-CE6D3145306D}">
      <dgm:prSet/>
      <dgm:spPr/>
      <dgm:t>
        <a:bodyPr/>
        <a:lstStyle/>
        <a:p>
          <a:endParaRPr lang="en-US"/>
        </a:p>
      </dgm:t>
    </dgm:pt>
    <dgm:pt modelId="{CB52C5FD-CFEA-4736-A580-966F6DC69851}" type="sibTrans" cxnId="{BD1AD977-F57E-4E79-AE51-CE6D3145306D}">
      <dgm:prSet/>
      <dgm:spPr/>
      <dgm:t>
        <a:bodyPr/>
        <a:lstStyle/>
        <a:p>
          <a:endParaRPr lang="en-US"/>
        </a:p>
      </dgm:t>
    </dgm:pt>
    <dgm:pt modelId="{9DD2D2AB-0371-4501-A8FD-325641C60914}">
      <dgm:prSet phldrT="[Text]" custT="1"/>
      <dgm:spPr/>
      <dgm:t>
        <a:bodyPr anchor="b"/>
        <a:lstStyle/>
        <a:p>
          <a:r>
            <a:rPr lang="en-US" sz="1200" dirty="0"/>
            <a:t>Extension of time horizon in supervisory assessment (via scenario analysis/stress test)</a:t>
          </a:r>
        </a:p>
      </dgm:t>
    </dgm:pt>
    <dgm:pt modelId="{A7A1D087-2971-44A2-AB7C-E7BB10F07D37}" type="parTrans" cxnId="{C5D1ECE7-1BA7-4263-AB73-CD810181986C}">
      <dgm:prSet/>
      <dgm:spPr/>
      <dgm:t>
        <a:bodyPr/>
        <a:lstStyle/>
        <a:p>
          <a:endParaRPr lang="en-US"/>
        </a:p>
      </dgm:t>
    </dgm:pt>
    <dgm:pt modelId="{FEFB04DC-FD76-4844-AE95-6AC91EFFCF66}" type="sibTrans" cxnId="{C5D1ECE7-1BA7-4263-AB73-CD810181986C}">
      <dgm:prSet/>
      <dgm:spPr/>
      <dgm:t>
        <a:bodyPr/>
        <a:lstStyle/>
        <a:p>
          <a:endParaRPr lang="en-US"/>
        </a:p>
      </dgm:t>
    </dgm:pt>
    <dgm:pt modelId="{BEA1BA10-D980-46C5-BDD5-9108CA33D0D0}">
      <dgm:prSet phldrT="[Text]" custT="1"/>
      <dgm:spPr/>
      <dgm:t>
        <a:bodyPr anchor="b"/>
        <a:lstStyle/>
        <a:p>
          <a:r>
            <a:rPr lang="en-US" sz="1200" dirty="0"/>
            <a:t>Policy recommendations</a:t>
          </a:r>
        </a:p>
      </dgm:t>
    </dgm:pt>
    <dgm:pt modelId="{8B033B0A-1E3E-4EBA-A3B1-994DBEE559F5}" type="parTrans" cxnId="{C6966114-601D-4572-825C-91CFB779EA3D}">
      <dgm:prSet/>
      <dgm:spPr/>
      <dgm:t>
        <a:bodyPr/>
        <a:lstStyle/>
        <a:p>
          <a:endParaRPr lang="en-US"/>
        </a:p>
      </dgm:t>
    </dgm:pt>
    <dgm:pt modelId="{9B4266DA-672B-485E-ACAF-3ED4D8BE68B8}" type="sibTrans" cxnId="{C6966114-601D-4572-825C-91CFB779EA3D}">
      <dgm:prSet/>
      <dgm:spPr/>
      <dgm:t>
        <a:bodyPr/>
        <a:lstStyle/>
        <a:p>
          <a:endParaRPr lang="en-US"/>
        </a:p>
      </dgm:t>
    </dgm:pt>
    <dgm:pt modelId="{1FED99B8-9EC6-4FE8-9188-60168F9DB356}" type="pres">
      <dgm:prSet presAssocID="{9A49A184-6B22-4A83-BF71-2428D024A3C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A142FB5-CDCC-4653-B644-F5C99DE86111}" type="pres">
      <dgm:prSet presAssocID="{9A49A184-6B22-4A83-BF71-2428D024A3CC}" presName="children" presStyleCnt="0"/>
      <dgm:spPr/>
    </dgm:pt>
    <dgm:pt modelId="{A2FF37E1-9003-4E27-BFAC-041A3BA3A496}" type="pres">
      <dgm:prSet presAssocID="{9A49A184-6B22-4A83-BF71-2428D024A3CC}" presName="child1group" presStyleCnt="0"/>
      <dgm:spPr/>
    </dgm:pt>
    <dgm:pt modelId="{30A5B4D8-B01B-4CC1-A95A-430270CC7A50}" type="pres">
      <dgm:prSet presAssocID="{9A49A184-6B22-4A83-BF71-2428D024A3CC}" presName="child1" presStyleLbl="bgAcc1" presStyleIdx="0" presStyleCnt="4" custScaleX="108479" custScaleY="86071" custLinFactNeighborX="-21290"/>
      <dgm:spPr/>
    </dgm:pt>
    <dgm:pt modelId="{03FF9F2B-A3F9-45C4-A401-11E94D726391}" type="pres">
      <dgm:prSet presAssocID="{9A49A184-6B22-4A83-BF71-2428D024A3CC}" presName="child1Text" presStyleLbl="bgAcc1" presStyleIdx="0" presStyleCnt="4">
        <dgm:presLayoutVars>
          <dgm:bulletEnabled val="1"/>
        </dgm:presLayoutVars>
      </dgm:prSet>
      <dgm:spPr/>
    </dgm:pt>
    <dgm:pt modelId="{06554C19-BE29-4A77-BC2C-D407ECF93D81}" type="pres">
      <dgm:prSet presAssocID="{9A49A184-6B22-4A83-BF71-2428D024A3CC}" presName="child2group" presStyleCnt="0"/>
      <dgm:spPr/>
    </dgm:pt>
    <dgm:pt modelId="{0330296B-C68B-4469-B413-EB34D4B9F20E}" type="pres">
      <dgm:prSet presAssocID="{9A49A184-6B22-4A83-BF71-2428D024A3CC}" presName="child2" presStyleLbl="bgAcc1" presStyleIdx="1" presStyleCnt="4" custScaleX="126739" custScaleY="84018" custLinFactNeighborX="26029"/>
      <dgm:spPr/>
    </dgm:pt>
    <dgm:pt modelId="{EF7F4A89-3641-4842-A4AA-E6C3BA5F8C9F}" type="pres">
      <dgm:prSet presAssocID="{9A49A184-6B22-4A83-BF71-2428D024A3CC}" presName="child2Text" presStyleLbl="bgAcc1" presStyleIdx="1" presStyleCnt="4">
        <dgm:presLayoutVars>
          <dgm:bulletEnabled val="1"/>
        </dgm:presLayoutVars>
      </dgm:prSet>
      <dgm:spPr/>
    </dgm:pt>
    <dgm:pt modelId="{897F64D7-C4BD-4ADB-9751-9AA40C848581}" type="pres">
      <dgm:prSet presAssocID="{9A49A184-6B22-4A83-BF71-2428D024A3CC}" presName="child3group" presStyleCnt="0"/>
      <dgm:spPr/>
    </dgm:pt>
    <dgm:pt modelId="{485BE426-B3EB-46DC-B474-B23C1658B5D3}" type="pres">
      <dgm:prSet presAssocID="{9A49A184-6B22-4A83-BF71-2428D024A3CC}" presName="child3" presStyleLbl="bgAcc1" presStyleIdx="2" presStyleCnt="4" custLinFactNeighborX="22327" custLinFactNeighborY="0"/>
      <dgm:spPr/>
    </dgm:pt>
    <dgm:pt modelId="{046FA1D2-3653-4338-87F2-3468C24A004C}" type="pres">
      <dgm:prSet presAssocID="{9A49A184-6B22-4A83-BF71-2428D024A3CC}" presName="child3Text" presStyleLbl="bgAcc1" presStyleIdx="2" presStyleCnt="4">
        <dgm:presLayoutVars>
          <dgm:bulletEnabled val="1"/>
        </dgm:presLayoutVars>
      </dgm:prSet>
      <dgm:spPr/>
    </dgm:pt>
    <dgm:pt modelId="{634BD552-C979-4CF9-9A85-9D51D261BA62}" type="pres">
      <dgm:prSet presAssocID="{9A49A184-6B22-4A83-BF71-2428D024A3CC}" presName="child4group" presStyleCnt="0"/>
      <dgm:spPr/>
    </dgm:pt>
    <dgm:pt modelId="{C41D6DAA-B093-485F-876E-7C738E657312}" type="pres">
      <dgm:prSet presAssocID="{9A49A184-6B22-4A83-BF71-2428D024A3CC}" presName="child4" presStyleLbl="bgAcc1" presStyleIdx="3" presStyleCnt="4" custScaleY="146136" custLinFactNeighborX="-21289" custLinFactNeighborY="0"/>
      <dgm:spPr/>
    </dgm:pt>
    <dgm:pt modelId="{40665F7C-F373-47CD-82FF-0720696D086F}" type="pres">
      <dgm:prSet presAssocID="{9A49A184-6B22-4A83-BF71-2428D024A3CC}" presName="child4Text" presStyleLbl="bgAcc1" presStyleIdx="3" presStyleCnt="4">
        <dgm:presLayoutVars>
          <dgm:bulletEnabled val="1"/>
        </dgm:presLayoutVars>
      </dgm:prSet>
      <dgm:spPr/>
    </dgm:pt>
    <dgm:pt modelId="{1B9F8871-6B1F-43D5-87CB-F1FBF549D2D8}" type="pres">
      <dgm:prSet presAssocID="{9A49A184-6B22-4A83-BF71-2428D024A3CC}" presName="childPlaceholder" presStyleCnt="0"/>
      <dgm:spPr/>
    </dgm:pt>
    <dgm:pt modelId="{3E9AFDD3-51E6-4DC5-9629-9CA1E75DAC29}" type="pres">
      <dgm:prSet presAssocID="{9A49A184-6B22-4A83-BF71-2428D024A3CC}" presName="circle" presStyleCnt="0"/>
      <dgm:spPr/>
    </dgm:pt>
    <dgm:pt modelId="{78BA1CD5-343F-455C-8D6F-8E23357E24F5}" type="pres">
      <dgm:prSet presAssocID="{9A49A184-6B22-4A83-BF71-2428D024A3CC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4C3AA52-B1F0-4357-96D6-1386AD404ADA}" type="pres">
      <dgm:prSet presAssocID="{9A49A184-6B22-4A83-BF71-2428D024A3CC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41562FF3-FA64-43FA-B349-368894972AA2}" type="pres">
      <dgm:prSet presAssocID="{9A49A184-6B22-4A83-BF71-2428D024A3CC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8B37C3F5-4F01-4F0D-AD7E-8444A0E56C8C}" type="pres">
      <dgm:prSet presAssocID="{9A49A184-6B22-4A83-BF71-2428D024A3CC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7877988-489F-41C3-AC93-9DE274836071}" type="pres">
      <dgm:prSet presAssocID="{9A49A184-6B22-4A83-BF71-2428D024A3CC}" presName="quadrantPlaceholder" presStyleCnt="0"/>
      <dgm:spPr/>
    </dgm:pt>
    <dgm:pt modelId="{47400455-0485-4E5E-9BB1-F446D419C5FB}" type="pres">
      <dgm:prSet presAssocID="{9A49A184-6B22-4A83-BF71-2428D024A3CC}" presName="center1" presStyleLbl="fgShp" presStyleIdx="0" presStyleCnt="2"/>
      <dgm:spPr/>
    </dgm:pt>
    <dgm:pt modelId="{111A98C8-B6DD-48A4-AC79-09BA35287206}" type="pres">
      <dgm:prSet presAssocID="{9A49A184-6B22-4A83-BF71-2428D024A3CC}" presName="center2" presStyleLbl="fgShp" presStyleIdx="1" presStyleCnt="2"/>
      <dgm:spPr/>
    </dgm:pt>
  </dgm:ptLst>
  <dgm:cxnLst>
    <dgm:cxn modelId="{889FAC02-383E-4035-8E4F-627F0080C85F}" type="presOf" srcId="{DE6606C8-E3A9-4968-B884-E76826328878}" destId="{30A5B4D8-B01B-4CC1-A95A-430270CC7A50}" srcOrd="0" destOrd="0" presId="urn:microsoft.com/office/officeart/2005/8/layout/cycle4"/>
    <dgm:cxn modelId="{4CA0D30B-5D4D-41EA-9B55-4360DE22A1C5}" type="presOf" srcId="{0B939F5D-F292-4AC1-BA25-F198E5DC1CC1}" destId="{40665F7C-F373-47CD-82FF-0720696D086F}" srcOrd="1" destOrd="0" presId="urn:microsoft.com/office/officeart/2005/8/layout/cycle4"/>
    <dgm:cxn modelId="{B2110013-E8D2-4DDB-91E8-4D0DA3CC325B}" type="presOf" srcId="{DE6606C8-E3A9-4968-B884-E76826328878}" destId="{03FF9F2B-A3F9-45C4-A401-11E94D726391}" srcOrd="1" destOrd="0" presId="urn:microsoft.com/office/officeart/2005/8/layout/cycle4"/>
    <dgm:cxn modelId="{C6966114-601D-4572-825C-91CFB779EA3D}" srcId="{9DDB9584-5D01-4AA8-8DAC-491225BA8067}" destId="{BEA1BA10-D980-46C5-BDD5-9108CA33D0D0}" srcOrd="2" destOrd="0" parTransId="{8B033B0A-1E3E-4EBA-A3B1-994DBEE559F5}" sibTransId="{9B4266DA-672B-485E-ACAF-3ED4D8BE68B8}"/>
    <dgm:cxn modelId="{EE56C714-6468-4E0A-A7B7-1B47F4427269}" srcId="{39E7FA12-8B73-44ED-B929-B49968823F9D}" destId="{DE6606C8-E3A9-4968-B884-E76826328878}" srcOrd="0" destOrd="0" parTransId="{A84F359B-AEDD-4984-84F9-B4ACB77413DC}" sibTransId="{D2C520FF-5B51-4A90-B968-B7F690260108}"/>
    <dgm:cxn modelId="{32146E16-A71A-4CF7-8EAB-95CB7A2CB96F}" srcId="{39E7FA12-8B73-44ED-B929-B49968823F9D}" destId="{C9F1DA3C-1CCF-49D8-B388-853BCE5C117A}" srcOrd="1" destOrd="0" parTransId="{3CCD8545-1430-40EA-8BB8-A888E23A6A9F}" sibTransId="{C652C3D0-5425-4D56-91F6-C3F94A08DCFD}"/>
    <dgm:cxn modelId="{F9D32A20-A74E-4338-BD94-68EF5AA7AB21}" srcId="{FED90508-2D4F-4D05-AE30-7E5DB0E0C232}" destId="{0B939F5D-F292-4AC1-BA25-F198E5DC1CC1}" srcOrd="0" destOrd="0" parTransId="{9960A4B4-0150-4D89-8D97-65FCF7C827FA}" sibTransId="{0698D643-21D1-49DD-A7B9-71D44F5C76E4}"/>
    <dgm:cxn modelId="{E0B96720-4946-4B8B-A6FA-EB123B60F543}" type="presOf" srcId="{C9F1DA3C-1CCF-49D8-B388-853BCE5C117A}" destId="{30A5B4D8-B01B-4CC1-A95A-430270CC7A50}" srcOrd="0" destOrd="1" presId="urn:microsoft.com/office/officeart/2005/8/layout/cycle4"/>
    <dgm:cxn modelId="{D3869022-672C-4F16-B1DA-787CED7FCA1F}" type="presOf" srcId="{C9F1DA3C-1CCF-49D8-B388-853BCE5C117A}" destId="{03FF9F2B-A3F9-45C4-A401-11E94D726391}" srcOrd="1" destOrd="1" presId="urn:microsoft.com/office/officeart/2005/8/layout/cycle4"/>
    <dgm:cxn modelId="{882D3F2C-3DBE-4F27-AD9D-84DDA70AF371}" srcId="{1219AD30-75A1-46C2-ADA0-92821BC8042F}" destId="{98D308BD-38A9-428B-A150-B9B2F86DE3F1}" srcOrd="0" destOrd="0" parTransId="{903E5EEE-745B-4F66-B534-B62C410F321F}" sibTransId="{19305658-87D0-4838-9532-D372B7D2364C}"/>
    <dgm:cxn modelId="{5F4FF93A-EF26-4930-BD1E-07290B13CF8B}" type="presOf" srcId="{9DD2D2AB-0371-4501-A8FD-325641C60914}" destId="{C41D6DAA-B093-485F-876E-7C738E657312}" srcOrd="0" destOrd="1" presId="urn:microsoft.com/office/officeart/2005/8/layout/cycle4"/>
    <dgm:cxn modelId="{8C743F3D-690E-439B-ABF8-D7D0930A7148}" type="presOf" srcId="{0EE95462-0891-44F2-833F-F6C5556ED6C0}" destId="{485BE426-B3EB-46DC-B474-B23C1658B5D3}" srcOrd="0" destOrd="1" presId="urn:microsoft.com/office/officeart/2005/8/layout/cycle4"/>
    <dgm:cxn modelId="{C0093564-9A1D-47F7-8389-F43FC44CD23B}" type="presOf" srcId="{9DD2D2AB-0371-4501-A8FD-325641C60914}" destId="{40665F7C-F373-47CD-82FF-0720696D086F}" srcOrd="1" destOrd="1" presId="urn:microsoft.com/office/officeart/2005/8/layout/cycle4"/>
    <dgm:cxn modelId="{4F6A0049-9B75-4857-95A5-C0A9E3F3260C}" type="presOf" srcId="{1219AD30-75A1-46C2-ADA0-92821BC8042F}" destId="{04C3AA52-B1F0-4357-96D6-1386AD404ADA}" srcOrd="0" destOrd="0" presId="urn:microsoft.com/office/officeart/2005/8/layout/cycle4"/>
    <dgm:cxn modelId="{384C4F4D-7EB6-494E-AF8B-8BF2AB186E6F}" srcId="{FED90508-2D4F-4D05-AE30-7E5DB0E0C232}" destId="{A1D86CFD-6E10-4AAA-962B-D9C8191CF756}" srcOrd="2" destOrd="0" parTransId="{0ED169A6-8EBC-46E8-B527-168DF3926A58}" sibTransId="{81EFB6C9-7BFE-463C-8834-80B862B2D753}"/>
    <dgm:cxn modelId="{C0E2B26D-9F62-402D-8205-B81AB6CCEACB}" srcId="{9DDB9584-5D01-4AA8-8DAC-491225BA8067}" destId="{0EE95462-0891-44F2-833F-F6C5556ED6C0}" srcOrd="1" destOrd="0" parTransId="{37680566-05B5-4617-BA0E-AB43A819A7AE}" sibTransId="{EB3A6378-79B8-48B9-8CF8-42E68E6C05F9}"/>
    <dgm:cxn modelId="{8ABC8277-CFFB-4FBE-B6A8-165E586F11D7}" srcId="{9A49A184-6B22-4A83-BF71-2428D024A3CC}" destId="{9DDB9584-5D01-4AA8-8DAC-491225BA8067}" srcOrd="2" destOrd="0" parTransId="{3631820D-A8F1-4466-AE68-E8CA1DA570AC}" sibTransId="{3BD2C5EB-848A-4E5D-B268-C1C5280BE888}"/>
    <dgm:cxn modelId="{BD1AD977-F57E-4E79-AE51-CE6D3145306D}" srcId="{39E7FA12-8B73-44ED-B929-B49968823F9D}" destId="{4BD5FEA5-4EDD-4DB1-A97D-8FC22D343136}" srcOrd="2" destOrd="0" parTransId="{C908D7E8-3B52-4E82-B6FD-944F8710ECE6}" sibTransId="{CB52C5FD-CFEA-4736-A580-966F6DC69851}"/>
    <dgm:cxn modelId="{88332F7D-87F5-4A41-9BFF-406484F5D7A4}" srcId="{9A49A184-6B22-4A83-BF71-2428D024A3CC}" destId="{FED90508-2D4F-4D05-AE30-7E5DB0E0C232}" srcOrd="3" destOrd="0" parTransId="{AF37EBCB-3581-4C8B-83CC-49850A3A7379}" sibTransId="{6B77D943-B420-4725-90AD-11292E5CC810}"/>
    <dgm:cxn modelId="{4BE04983-4619-45F7-A830-D515E451DC15}" type="presOf" srcId="{095B5F53-499F-4ED2-BB20-C6992AAD4DA0}" destId="{0330296B-C68B-4469-B413-EB34D4B9F20E}" srcOrd="0" destOrd="1" presId="urn:microsoft.com/office/officeart/2005/8/layout/cycle4"/>
    <dgm:cxn modelId="{5C2B1185-7796-4251-A9FE-246ECD1EACAE}" type="presOf" srcId="{095B5F53-499F-4ED2-BB20-C6992AAD4DA0}" destId="{EF7F4A89-3641-4842-A4AA-E6C3BA5F8C9F}" srcOrd="1" destOrd="1" presId="urn:microsoft.com/office/officeart/2005/8/layout/cycle4"/>
    <dgm:cxn modelId="{CD328087-33D6-4DF3-91AB-897A1F2DAB7C}" type="presOf" srcId="{BEA1BA10-D980-46C5-BDD5-9108CA33D0D0}" destId="{046FA1D2-3653-4338-87F2-3468C24A004C}" srcOrd="1" destOrd="2" presId="urn:microsoft.com/office/officeart/2005/8/layout/cycle4"/>
    <dgm:cxn modelId="{D14FC787-219C-492D-89D5-842DE8C3F4FC}" srcId="{9DDB9584-5D01-4AA8-8DAC-491225BA8067}" destId="{ABED7798-68D4-49B7-B0BA-C5FDDF8052A3}" srcOrd="0" destOrd="0" parTransId="{36E8FCD2-93B6-4E2F-8E0A-A678FF08AE43}" sibTransId="{61DC4531-03A6-4080-8E52-85BBCDC28049}"/>
    <dgm:cxn modelId="{CCF54B95-28AB-4F18-B62A-15CADD2464E5}" type="presOf" srcId="{4BD5FEA5-4EDD-4DB1-A97D-8FC22D343136}" destId="{30A5B4D8-B01B-4CC1-A95A-430270CC7A50}" srcOrd="0" destOrd="2" presId="urn:microsoft.com/office/officeart/2005/8/layout/cycle4"/>
    <dgm:cxn modelId="{79937095-E29B-4542-AF49-0718242781F8}" type="presOf" srcId="{FED90508-2D4F-4D05-AE30-7E5DB0E0C232}" destId="{8B37C3F5-4F01-4F0D-AD7E-8444A0E56C8C}" srcOrd="0" destOrd="0" presId="urn:microsoft.com/office/officeart/2005/8/layout/cycle4"/>
    <dgm:cxn modelId="{1EAEBF9E-EF3B-4CEB-96A4-DE0147BC2251}" srcId="{9A49A184-6B22-4A83-BF71-2428D024A3CC}" destId="{39E7FA12-8B73-44ED-B929-B49968823F9D}" srcOrd="0" destOrd="0" parTransId="{203F27FC-4702-4986-B72B-BC795BF17CF9}" sibTransId="{31997D49-4175-4210-AA9A-ED273BE6B2D0}"/>
    <dgm:cxn modelId="{17429DA9-6273-4640-A614-4C0F8BF830F8}" type="presOf" srcId="{0B939F5D-F292-4AC1-BA25-F198E5DC1CC1}" destId="{C41D6DAA-B093-485F-876E-7C738E657312}" srcOrd="0" destOrd="0" presId="urn:microsoft.com/office/officeart/2005/8/layout/cycle4"/>
    <dgm:cxn modelId="{C9B1DDBF-67BE-4034-BE1F-89CBE99B566C}" type="presOf" srcId="{A1D86CFD-6E10-4AAA-962B-D9C8191CF756}" destId="{C41D6DAA-B093-485F-876E-7C738E657312}" srcOrd="0" destOrd="2" presId="urn:microsoft.com/office/officeart/2005/8/layout/cycle4"/>
    <dgm:cxn modelId="{9973CEC0-0B87-4399-A795-E8681C53614C}" srcId="{1219AD30-75A1-46C2-ADA0-92821BC8042F}" destId="{095B5F53-499F-4ED2-BB20-C6992AAD4DA0}" srcOrd="1" destOrd="0" parTransId="{94964078-A8ED-4932-8A73-7CE4BB172F95}" sibTransId="{358879D3-3AC9-4630-8843-1182A576C9F1}"/>
    <dgm:cxn modelId="{7AFB9DC1-767A-432F-A8CC-8C5BA31927B7}" type="presOf" srcId="{9DDB9584-5D01-4AA8-8DAC-491225BA8067}" destId="{41562FF3-FA64-43FA-B349-368894972AA2}" srcOrd="0" destOrd="0" presId="urn:microsoft.com/office/officeart/2005/8/layout/cycle4"/>
    <dgm:cxn modelId="{CA89BAC2-50B8-4132-973D-E9789D05D334}" type="presOf" srcId="{39E7FA12-8B73-44ED-B929-B49968823F9D}" destId="{78BA1CD5-343F-455C-8D6F-8E23357E24F5}" srcOrd="0" destOrd="0" presId="urn:microsoft.com/office/officeart/2005/8/layout/cycle4"/>
    <dgm:cxn modelId="{149166C6-A64C-42E8-AA17-60A58395E0FF}" type="presOf" srcId="{4BD5FEA5-4EDD-4DB1-A97D-8FC22D343136}" destId="{03FF9F2B-A3F9-45C4-A401-11E94D726391}" srcOrd="1" destOrd="2" presId="urn:microsoft.com/office/officeart/2005/8/layout/cycle4"/>
    <dgm:cxn modelId="{85DCBFC7-6CD1-4507-90D2-BAE2C3C07F97}" type="presOf" srcId="{9A49A184-6B22-4A83-BF71-2428D024A3CC}" destId="{1FED99B8-9EC6-4FE8-9188-60168F9DB356}" srcOrd="0" destOrd="0" presId="urn:microsoft.com/office/officeart/2005/8/layout/cycle4"/>
    <dgm:cxn modelId="{A69BDFCB-A8B8-4DA8-A9DF-298A618BBC85}" type="presOf" srcId="{0EE95462-0891-44F2-833F-F6C5556ED6C0}" destId="{046FA1D2-3653-4338-87F2-3468C24A004C}" srcOrd="1" destOrd="1" presId="urn:microsoft.com/office/officeart/2005/8/layout/cycle4"/>
    <dgm:cxn modelId="{67C42CD1-1CD7-4EE6-B900-F50941ED4E04}" type="presOf" srcId="{ABED7798-68D4-49B7-B0BA-C5FDDF8052A3}" destId="{485BE426-B3EB-46DC-B474-B23C1658B5D3}" srcOrd="0" destOrd="0" presId="urn:microsoft.com/office/officeart/2005/8/layout/cycle4"/>
    <dgm:cxn modelId="{51554FD6-7382-4BCC-A39D-919699E5A449}" type="presOf" srcId="{A1D86CFD-6E10-4AAA-962B-D9C8191CF756}" destId="{40665F7C-F373-47CD-82FF-0720696D086F}" srcOrd="1" destOrd="2" presId="urn:microsoft.com/office/officeart/2005/8/layout/cycle4"/>
    <dgm:cxn modelId="{0A46CFDF-9EE0-4E89-8FB0-8606B4B1D1F6}" type="presOf" srcId="{ABED7798-68D4-49B7-B0BA-C5FDDF8052A3}" destId="{046FA1D2-3653-4338-87F2-3468C24A004C}" srcOrd="1" destOrd="0" presId="urn:microsoft.com/office/officeart/2005/8/layout/cycle4"/>
    <dgm:cxn modelId="{1A538FE0-058D-47DA-86B0-F5FA07447439}" type="presOf" srcId="{BEA1BA10-D980-46C5-BDD5-9108CA33D0D0}" destId="{485BE426-B3EB-46DC-B474-B23C1658B5D3}" srcOrd="0" destOrd="2" presId="urn:microsoft.com/office/officeart/2005/8/layout/cycle4"/>
    <dgm:cxn modelId="{C5D1ECE7-1BA7-4263-AB73-CD810181986C}" srcId="{FED90508-2D4F-4D05-AE30-7E5DB0E0C232}" destId="{9DD2D2AB-0371-4501-A8FD-325641C60914}" srcOrd="1" destOrd="0" parTransId="{A7A1D087-2971-44A2-AB7C-E7BB10F07D37}" sibTransId="{FEFB04DC-FD76-4844-AE95-6AC91EFFCF66}"/>
    <dgm:cxn modelId="{CE15D5EE-8AAE-4C0A-9E22-FA359E6F2D53}" srcId="{9A49A184-6B22-4A83-BF71-2428D024A3CC}" destId="{1219AD30-75A1-46C2-ADA0-92821BC8042F}" srcOrd="1" destOrd="0" parTransId="{3200B767-218D-431F-BB1F-BDD6EBBAEB39}" sibTransId="{B4109DB9-1E72-49C6-9E3D-C463052B72AD}"/>
    <dgm:cxn modelId="{5FAFDEF1-8C6A-4BBC-93E5-FA06A06A3917}" type="presOf" srcId="{98D308BD-38A9-428B-A150-B9B2F86DE3F1}" destId="{EF7F4A89-3641-4842-A4AA-E6C3BA5F8C9F}" srcOrd="1" destOrd="0" presId="urn:microsoft.com/office/officeart/2005/8/layout/cycle4"/>
    <dgm:cxn modelId="{90A7E6F8-9CA0-4DDA-8330-3659F196CAE5}" type="presOf" srcId="{98D308BD-38A9-428B-A150-B9B2F86DE3F1}" destId="{0330296B-C68B-4469-B413-EB34D4B9F20E}" srcOrd="0" destOrd="0" presId="urn:microsoft.com/office/officeart/2005/8/layout/cycle4"/>
    <dgm:cxn modelId="{D46C4045-BAAC-4E33-9A5B-C84CC560AE2F}" type="presParOf" srcId="{1FED99B8-9EC6-4FE8-9188-60168F9DB356}" destId="{9A142FB5-CDCC-4653-B644-F5C99DE86111}" srcOrd="0" destOrd="0" presId="urn:microsoft.com/office/officeart/2005/8/layout/cycle4"/>
    <dgm:cxn modelId="{8D916A76-0FDC-4228-A3AC-C9DB7C3A0241}" type="presParOf" srcId="{9A142FB5-CDCC-4653-B644-F5C99DE86111}" destId="{A2FF37E1-9003-4E27-BFAC-041A3BA3A496}" srcOrd="0" destOrd="0" presId="urn:microsoft.com/office/officeart/2005/8/layout/cycle4"/>
    <dgm:cxn modelId="{E48A52B6-8F23-4052-96AC-31DCEA9BC011}" type="presParOf" srcId="{A2FF37E1-9003-4E27-BFAC-041A3BA3A496}" destId="{30A5B4D8-B01B-4CC1-A95A-430270CC7A50}" srcOrd="0" destOrd="0" presId="urn:microsoft.com/office/officeart/2005/8/layout/cycle4"/>
    <dgm:cxn modelId="{FCEED3A8-3EE9-4380-A200-899D4C14A198}" type="presParOf" srcId="{A2FF37E1-9003-4E27-BFAC-041A3BA3A496}" destId="{03FF9F2B-A3F9-45C4-A401-11E94D726391}" srcOrd="1" destOrd="0" presId="urn:microsoft.com/office/officeart/2005/8/layout/cycle4"/>
    <dgm:cxn modelId="{36991447-1471-4A71-8867-53C1E3ED87F8}" type="presParOf" srcId="{9A142FB5-CDCC-4653-B644-F5C99DE86111}" destId="{06554C19-BE29-4A77-BC2C-D407ECF93D81}" srcOrd="1" destOrd="0" presId="urn:microsoft.com/office/officeart/2005/8/layout/cycle4"/>
    <dgm:cxn modelId="{5577834E-A2CC-4B42-9FA7-E6CCA68027ED}" type="presParOf" srcId="{06554C19-BE29-4A77-BC2C-D407ECF93D81}" destId="{0330296B-C68B-4469-B413-EB34D4B9F20E}" srcOrd="0" destOrd="0" presId="urn:microsoft.com/office/officeart/2005/8/layout/cycle4"/>
    <dgm:cxn modelId="{7233E95B-10A5-46DC-9C49-DEED9E826AA2}" type="presParOf" srcId="{06554C19-BE29-4A77-BC2C-D407ECF93D81}" destId="{EF7F4A89-3641-4842-A4AA-E6C3BA5F8C9F}" srcOrd="1" destOrd="0" presId="urn:microsoft.com/office/officeart/2005/8/layout/cycle4"/>
    <dgm:cxn modelId="{49594C45-9B22-443B-9961-2522329B8CA8}" type="presParOf" srcId="{9A142FB5-CDCC-4653-B644-F5C99DE86111}" destId="{897F64D7-C4BD-4ADB-9751-9AA40C848581}" srcOrd="2" destOrd="0" presId="urn:microsoft.com/office/officeart/2005/8/layout/cycle4"/>
    <dgm:cxn modelId="{51A8CC80-8520-412D-9AA8-80D01A7D3E08}" type="presParOf" srcId="{897F64D7-C4BD-4ADB-9751-9AA40C848581}" destId="{485BE426-B3EB-46DC-B474-B23C1658B5D3}" srcOrd="0" destOrd="0" presId="urn:microsoft.com/office/officeart/2005/8/layout/cycle4"/>
    <dgm:cxn modelId="{25F57A45-5716-4A22-B341-2CF7170CFAE9}" type="presParOf" srcId="{897F64D7-C4BD-4ADB-9751-9AA40C848581}" destId="{046FA1D2-3653-4338-87F2-3468C24A004C}" srcOrd="1" destOrd="0" presId="urn:microsoft.com/office/officeart/2005/8/layout/cycle4"/>
    <dgm:cxn modelId="{178C5335-7752-4C08-9B94-3EACDCE5E3EB}" type="presParOf" srcId="{9A142FB5-CDCC-4653-B644-F5C99DE86111}" destId="{634BD552-C979-4CF9-9A85-9D51D261BA62}" srcOrd="3" destOrd="0" presId="urn:microsoft.com/office/officeart/2005/8/layout/cycle4"/>
    <dgm:cxn modelId="{730AA3F5-F280-45DA-88EB-E810CAF353FA}" type="presParOf" srcId="{634BD552-C979-4CF9-9A85-9D51D261BA62}" destId="{C41D6DAA-B093-485F-876E-7C738E657312}" srcOrd="0" destOrd="0" presId="urn:microsoft.com/office/officeart/2005/8/layout/cycle4"/>
    <dgm:cxn modelId="{1E03F28F-D1F8-4AE0-BE3E-DED7C3D08AE1}" type="presParOf" srcId="{634BD552-C979-4CF9-9A85-9D51D261BA62}" destId="{40665F7C-F373-47CD-82FF-0720696D086F}" srcOrd="1" destOrd="0" presId="urn:microsoft.com/office/officeart/2005/8/layout/cycle4"/>
    <dgm:cxn modelId="{5BEE4A77-37A9-4B6A-AEAF-361982C31E97}" type="presParOf" srcId="{9A142FB5-CDCC-4653-B644-F5C99DE86111}" destId="{1B9F8871-6B1F-43D5-87CB-F1FBF549D2D8}" srcOrd="4" destOrd="0" presId="urn:microsoft.com/office/officeart/2005/8/layout/cycle4"/>
    <dgm:cxn modelId="{32A88FEB-0556-4AC4-8C0F-A6D5976763E9}" type="presParOf" srcId="{1FED99B8-9EC6-4FE8-9188-60168F9DB356}" destId="{3E9AFDD3-51E6-4DC5-9629-9CA1E75DAC29}" srcOrd="1" destOrd="0" presId="urn:microsoft.com/office/officeart/2005/8/layout/cycle4"/>
    <dgm:cxn modelId="{3311377C-A01A-4292-AD27-85E5E4B95016}" type="presParOf" srcId="{3E9AFDD3-51E6-4DC5-9629-9CA1E75DAC29}" destId="{78BA1CD5-343F-455C-8D6F-8E23357E24F5}" srcOrd="0" destOrd="0" presId="urn:microsoft.com/office/officeart/2005/8/layout/cycle4"/>
    <dgm:cxn modelId="{15E01F1A-B9EC-41F4-837F-67999F8EB9C2}" type="presParOf" srcId="{3E9AFDD3-51E6-4DC5-9629-9CA1E75DAC29}" destId="{04C3AA52-B1F0-4357-96D6-1386AD404ADA}" srcOrd="1" destOrd="0" presId="urn:microsoft.com/office/officeart/2005/8/layout/cycle4"/>
    <dgm:cxn modelId="{F6CDDF78-8236-4187-88FC-A75B47C00B04}" type="presParOf" srcId="{3E9AFDD3-51E6-4DC5-9629-9CA1E75DAC29}" destId="{41562FF3-FA64-43FA-B349-368894972AA2}" srcOrd="2" destOrd="0" presId="urn:microsoft.com/office/officeart/2005/8/layout/cycle4"/>
    <dgm:cxn modelId="{0B510342-BC71-46EB-84BB-68BEB51FAE43}" type="presParOf" srcId="{3E9AFDD3-51E6-4DC5-9629-9CA1E75DAC29}" destId="{8B37C3F5-4F01-4F0D-AD7E-8444A0E56C8C}" srcOrd="3" destOrd="0" presId="urn:microsoft.com/office/officeart/2005/8/layout/cycle4"/>
    <dgm:cxn modelId="{65A1E87F-262F-4271-9FDC-03D29BC36FE9}" type="presParOf" srcId="{3E9AFDD3-51E6-4DC5-9629-9CA1E75DAC29}" destId="{D7877988-489F-41C3-AC93-9DE274836071}" srcOrd="4" destOrd="0" presId="urn:microsoft.com/office/officeart/2005/8/layout/cycle4"/>
    <dgm:cxn modelId="{6877A59B-0216-4DDE-9DA5-A42A469A9B25}" type="presParOf" srcId="{1FED99B8-9EC6-4FE8-9188-60168F9DB356}" destId="{47400455-0485-4E5E-9BB1-F446D419C5FB}" srcOrd="2" destOrd="0" presId="urn:microsoft.com/office/officeart/2005/8/layout/cycle4"/>
    <dgm:cxn modelId="{A8DF97F9-A103-4E1D-8CE0-3868E342547C}" type="presParOf" srcId="{1FED99B8-9EC6-4FE8-9188-60168F9DB356}" destId="{111A98C8-B6DD-48A4-AC79-09BA3528720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BE426-B3EB-46DC-B474-B23C1658B5D3}">
      <dsp:nvSpPr>
        <dsp:cNvPr id="0" name=""/>
        <dsp:cNvSpPr/>
      </dsp:nvSpPr>
      <dsp:spPr>
        <a:xfrm>
          <a:off x="5196486" y="2936912"/>
          <a:ext cx="2192269" cy="1420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Business strategy and business processes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Governance and risk management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Policy recommendations</a:t>
          </a:r>
        </a:p>
      </dsp:txBody>
      <dsp:txXfrm>
        <a:off x="5885362" y="3323130"/>
        <a:ext cx="1472198" cy="1002680"/>
      </dsp:txXfrm>
    </dsp:sp>
    <dsp:sp modelId="{C41D6DAA-B093-485F-876E-7C738E657312}">
      <dsp:nvSpPr>
        <dsp:cNvPr id="0" name=""/>
        <dsp:cNvSpPr/>
      </dsp:nvSpPr>
      <dsp:spPr>
        <a:xfrm>
          <a:off x="663444" y="2609324"/>
          <a:ext cx="2192269" cy="2075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ESG factors as drivers of financial risks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Extension of time horizon in supervisory assessment (via scenario analysis/stress test)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Policy recommendations</a:t>
          </a:r>
        </a:p>
      </dsp:txBody>
      <dsp:txXfrm>
        <a:off x="708391" y="3173089"/>
        <a:ext cx="1444694" cy="1466557"/>
      </dsp:txXfrm>
    </dsp:sp>
    <dsp:sp modelId="{0330296B-C68B-4469-B413-EB34D4B9F20E}">
      <dsp:nvSpPr>
        <dsp:cNvPr id="0" name=""/>
        <dsp:cNvSpPr/>
      </dsp:nvSpPr>
      <dsp:spPr>
        <a:xfrm>
          <a:off x="4984549" y="32692"/>
          <a:ext cx="2778461" cy="1193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E, S and G indicators and metrics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Tools and methods to evaluate, estimate and incorporate ESG risks</a:t>
          </a:r>
        </a:p>
      </dsp:txBody>
      <dsp:txXfrm>
        <a:off x="5844296" y="58901"/>
        <a:ext cx="1892504" cy="842432"/>
      </dsp:txXfrm>
    </dsp:sp>
    <dsp:sp modelId="{30A5B4D8-B01B-4CC1-A95A-430270CC7A50}">
      <dsp:nvSpPr>
        <dsp:cNvPr id="0" name=""/>
        <dsp:cNvSpPr/>
      </dsp:nvSpPr>
      <dsp:spPr>
        <a:xfrm>
          <a:off x="570481" y="18115"/>
          <a:ext cx="2378152" cy="12222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ESG factors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ESG risks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Transmission channels (physical, transition and liability risks)</a:t>
          </a:r>
        </a:p>
      </dsp:txBody>
      <dsp:txXfrm>
        <a:off x="597331" y="44965"/>
        <a:ext cx="1611006" cy="863016"/>
      </dsp:txXfrm>
    </dsp:sp>
    <dsp:sp modelId="{78BA1CD5-343F-455C-8D6F-8E23357E24F5}">
      <dsp:nvSpPr>
        <dsp:cNvPr id="0" name=""/>
        <dsp:cNvSpPr/>
      </dsp:nvSpPr>
      <dsp:spPr>
        <a:xfrm>
          <a:off x="2148857" y="335960"/>
          <a:ext cx="1921564" cy="1921564"/>
        </a:xfrm>
        <a:prstGeom prst="pieWedge">
          <a:avLst/>
        </a:prstGeom>
        <a:solidFill>
          <a:srgbClr val="009A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Common definitions</a:t>
          </a:r>
        </a:p>
      </dsp:txBody>
      <dsp:txXfrm>
        <a:off x="2711670" y="898773"/>
        <a:ext cx="1358751" cy="1358751"/>
      </dsp:txXfrm>
    </dsp:sp>
    <dsp:sp modelId="{04C3AA52-B1F0-4357-96D6-1386AD404ADA}">
      <dsp:nvSpPr>
        <dsp:cNvPr id="0" name=""/>
        <dsp:cNvSpPr/>
      </dsp:nvSpPr>
      <dsp:spPr>
        <a:xfrm rot="5400000">
          <a:off x="4159177" y="335960"/>
          <a:ext cx="1921564" cy="1921564"/>
        </a:xfrm>
        <a:prstGeom prst="pieWedge">
          <a:avLst/>
        </a:prstGeom>
        <a:solidFill>
          <a:srgbClr val="009A46">
            <a:alpha val="7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Indicators, metrics and methods to evaluate ESG risks</a:t>
          </a:r>
        </a:p>
      </dsp:txBody>
      <dsp:txXfrm rot="-5400000">
        <a:off x="4159177" y="898773"/>
        <a:ext cx="1358751" cy="1358751"/>
      </dsp:txXfrm>
    </dsp:sp>
    <dsp:sp modelId="{41562FF3-FA64-43FA-B349-368894972AA2}">
      <dsp:nvSpPr>
        <dsp:cNvPr id="0" name=""/>
        <dsp:cNvSpPr/>
      </dsp:nvSpPr>
      <dsp:spPr>
        <a:xfrm rot="10800000">
          <a:off x="4159177" y="2346280"/>
          <a:ext cx="1921564" cy="1921564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ESG risks management</a:t>
          </a:r>
        </a:p>
      </dsp:txBody>
      <dsp:txXfrm rot="10800000">
        <a:off x="4159177" y="2346280"/>
        <a:ext cx="1358751" cy="1358751"/>
      </dsp:txXfrm>
    </dsp:sp>
    <dsp:sp modelId="{8B37C3F5-4F01-4F0D-AD7E-8444A0E56C8C}">
      <dsp:nvSpPr>
        <dsp:cNvPr id="0" name=""/>
        <dsp:cNvSpPr/>
      </dsp:nvSpPr>
      <dsp:spPr>
        <a:xfrm rot="16200000">
          <a:off x="2148857" y="2346280"/>
          <a:ext cx="1921564" cy="1921564"/>
        </a:xfrm>
        <a:prstGeom prst="pieWedg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ESG risks supervision</a:t>
          </a:r>
        </a:p>
      </dsp:txBody>
      <dsp:txXfrm rot="5400000">
        <a:off x="2711670" y="2346280"/>
        <a:ext cx="1358751" cy="1358751"/>
      </dsp:txXfrm>
    </dsp:sp>
    <dsp:sp modelId="{47400455-0485-4E5E-9BB1-F446D419C5FB}">
      <dsp:nvSpPr>
        <dsp:cNvPr id="0" name=""/>
        <dsp:cNvSpPr/>
      </dsp:nvSpPr>
      <dsp:spPr>
        <a:xfrm>
          <a:off x="3783074" y="1902501"/>
          <a:ext cx="663450" cy="57691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A98C8-B6DD-48A4-AC79-09BA35287206}">
      <dsp:nvSpPr>
        <dsp:cNvPr id="0" name=""/>
        <dsp:cNvSpPr/>
      </dsp:nvSpPr>
      <dsp:spPr>
        <a:xfrm rot="10800000">
          <a:off x="3783074" y="2124391"/>
          <a:ext cx="663450" cy="57691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18.03.2021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124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3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200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852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EB767-81C4-2B41-AC6B-7B72DAF6DCF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1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title"/>
          </p:nvPr>
        </p:nvSpPr>
        <p:spPr>
          <a:xfrm>
            <a:off x="1792288" y="1470991"/>
            <a:ext cx="5486400" cy="389634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200" dirty="0"/>
              <a:t>Incorporation of ESG into the risk management of credit institutions </a:t>
            </a: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endParaRPr lang="en-GB" sz="3200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9212CBD7-CCA7-46E6-B10B-A570C2C9F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/>
              <a:t>Max Lesemann, VdPB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/>
              <a:t>19 March 2021 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DCA9268-0326-4DF1-AB5F-BF162C05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1A79AB41-C4DA-4516-9EAF-38822315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7F64F92-2C2F-41E2-A216-D422BF616F51}" type="slidenum">
              <a:rPr lang="de-DE" smtClean="0"/>
              <a:pPr>
                <a:spcAft>
                  <a:spcPts val="600"/>
                </a:spcAft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B2B53877-EF5F-45A1-9D58-B8C5A46C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EBA discussion paper</a:t>
            </a:r>
            <a:r>
              <a:rPr lang="en-GB" dirty="0"/>
              <a:t> on the incorporation of ESG into the risk management of credit institutions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b="1" dirty="0"/>
              <a:t>EBA opinion</a:t>
            </a:r>
            <a:r>
              <a:rPr lang="en-US" dirty="0"/>
              <a:t> on the key performance indicators for non-financial reporting &amp; a green asset ratio</a:t>
            </a:r>
          </a:p>
          <a:p>
            <a:endParaRPr lang="en-US" dirty="0"/>
          </a:p>
          <a:p>
            <a:r>
              <a:rPr lang="en-US" b="1" dirty="0"/>
              <a:t>EBA consultation paper</a:t>
            </a:r>
            <a:r>
              <a:rPr lang="en-US" dirty="0"/>
              <a:t> regarding ITS on disclosure requirements of the CRR (for SIs)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68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ESG </a:t>
            </a:r>
            <a:r>
              <a:rPr lang="de-DE" dirty="0" err="1"/>
              <a:t>disclosure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EU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40679FB7-26B5-49D9-BEE9-B2D91C1E09B6}"/>
              </a:ext>
            </a:extLst>
          </p:cNvPr>
          <p:cNvCxnSpPr>
            <a:cxnSpLocks/>
          </p:cNvCxnSpPr>
          <p:nvPr/>
        </p:nvCxnSpPr>
        <p:spPr>
          <a:xfrm>
            <a:off x="1293584" y="2429932"/>
            <a:ext cx="0" cy="347256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DC3F932F-DF48-4EB7-89A8-32888CE316A8}"/>
              </a:ext>
            </a:extLst>
          </p:cNvPr>
          <p:cNvCxnSpPr>
            <a:cxnSpLocks/>
          </p:cNvCxnSpPr>
          <p:nvPr/>
        </p:nvCxnSpPr>
        <p:spPr>
          <a:xfrm>
            <a:off x="3454400" y="2429932"/>
            <a:ext cx="0" cy="347256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6B687C91-E921-4E26-B843-4C6694850A11}"/>
              </a:ext>
            </a:extLst>
          </p:cNvPr>
          <p:cNvCxnSpPr>
            <a:cxnSpLocks/>
          </p:cNvCxnSpPr>
          <p:nvPr/>
        </p:nvCxnSpPr>
        <p:spPr>
          <a:xfrm>
            <a:off x="1293584" y="4123267"/>
            <a:ext cx="0" cy="3556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F18F1F3-A43D-4431-B5F7-35C10F49DEC6}"/>
              </a:ext>
            </a:extLst>
          </p:cNvPr>
          <p:cNvCxnSpPr>
            <a:cxnSpLocks/>
          </p:cNvCxnSpPr>
          <p:nvPr/>
        </p:nvCxnSpPr>
        <p:spPr>
          <a:xfrm flipH="1">
            <a:off x="7311899" y="2421058"/>
            <a:ext cx="8467" cy="365003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5F74BB9B-CF96-456C-BE1D-D1D1C834CCDC}"/>
              </a:ext>
            </a:extLst>
          </p:cNvPr>
          <p:cNvCxnSpPr>
            <a:cxnSpLocks/>
            <a:endCxn id="54" idx="0"/>
          </p:cNvCxnSpPr>
          <p:nvPr/>
        </p:nvCxnSpPr>
        <p:spPr>
          <a:xfrm flipH="1">
            <a:off x="5347635" y="2429932"/>
            <a:ext cx="2" cy="347256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C7E20346-7354-42BC-8EC7-E963F57BB58B}"/>
              </a:ext>
            </a:extLst>
          </p:cNvPr>
          <p:cNvSpPr/>
          <p:nvPr/>
        </p:nvSpPr>
        <p:spPr>
          <a:xfrm>
            <a:off x="467544" y="1514047"/>
            <a:ext cx="1869254" cy="915885"/>
          </a:xfrm>
          <a:prstGeom prst="rect">
            <a:avLst/>
          </a:prstGeom>
          <a:solidFill>
            <a:srgbClr val="009A46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TAXONOMY</a:t>
            </a:r>
          </a:p>
          <a:p>
            <a:pPr algn="ctr"/>
            <a:r>
              <a:rPr lang="de-DE" b="1" dirty="0"/>
              <a:t>DISCLOSURES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568B307-7F9F-45A6-A102-2BDCAAF78620}"/>
              </a:ext>
            </a:extLst>
          </p:cNvPr>
          <p:cNvSpPr/>
          <p:nvPr/>
        </p:nvSpPr>
        <p:spPr>
          <a:xfrm>
            <a:off x="2440277" y="1503780"/>
            <a:ext cx="1869254" cy="926152"/>
          </a:xfrm>
          <a:prstGeom prst="rect">
            <a:avLst/>
          </a:prstGeom>
          <a:solidFill>
            <a:srgbClr val="009A46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NON-FINANCIAL</a:t>
            </a:r>
          </a:p>
          <a:p>
            <a:pPr algn="ctr"/>
            <a:r>
              <a:rPr lang="de-DE" b="1" dirty="0"/>
              <a:t>STATEMENT</a:t>
            </a:r>
          </a:p>
          <a:p>
            <a:pPr algn="ctr"/>
            <a:r>
              <a:rPr lang="de-DE" b="1" dirty="0"/>
              <a:t>(NFRD)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A4991AB0-1D4D-4554-A097-5AAEDC67E252}"/>
              </a:ext>
            </a:extLst>
          </p:cNvPr>
          <p:cNvSpPr/>
          <p:nvPr/>
        </p:nvSpPr>
        <p:spPr>
          <a:xfrm>
            <a:off x="4413010" y="1503780"/>
            <a:ext cx="1869254" cy="926152"/>
          </a:xfrm>
          <a:prstGeom prst="rect">
            <a:avLst/>
          </a:prstGeom>
          <a:solidFill>
            <a:srgbClr val="009A46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EBA PRUDENTIAL DISCLOSURES</a:t>
            </a:r>
          </a:p>
          <a:p>
            <a:pPr algn="ctr"/>
            <a:r>
              <a:rPr lang="de-DE" b="1" dirty="0"/>
              <a:t>(CRR)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5C456EB9-32AD-4DBA-A111-243F0A3306B5}"/>
              </a:ext>
            </a:extLst>
          </p:cNvPr>
          <p:cNvSpPr/>
          <p:nvPr/>
        </p:nvSpPr>
        <p:spPr>
          <a:xfrm>
            <a:off x="6385743" y="1512492"/>
            <a:ext cx="1869254" cy="917440"/>
          </a:xfrm>
          <a:prstGeom prst="rect">
            <a:avLst/>
          </a:prstGeom>
          <a:solidFill>
            <a:srgbClr val="009A46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DISCLOSURE REGULATION</a:t>
            </a:r>
          </a:p>
          <a:p>
            <a:pPr algn="ctr"/>
            <a:r>
              <a:rPr lang="de-DE" b="1" dirty="0"/>
              <a:t>(SFDR)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0BF75897-3D04-4E17-99D6-40ABCF742DEB}"/>
              </a:ext>
            </a:extLst>
          </p:cNvPr>
          <p:cNvSpPr/>
          <p:nvPr/>
        </p:nvSpPr>
        <p:spPr>
          <a:xfrm>
            <a:off x="457200" y="2777188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Defines</a:t>
            </a:r>
            <a:r>
              <a:rPr lang="de-DE" dirty="0"/>
              <a:t> </a:t>
            </a:r>
            <a:r>
              <a:rPr lang="de-DE" dirty="0" err="1"/>
              <a:t>environmentally</a:t>
            </a:r>
            <a:r>
              <a:rPr lang="de-DE" dirty="0"/>
              <a:t> </a:t>
            </a:r>
            <a:r>
              <a:rPr lang="de-DE" dirty="0" err="1"/>
              <a:t>sustainable</a:t>
            </a:r>
            <a:r>
              <a:rPr lang="de-DE" dirty="0"/>
              <a:t> </a:t>
            </a:r>
            <a:r>
              <a:rPr lang="de-DE" dirty="0" err="1"/>
              <a:t>activities</a:t>
            </a:r>
            <a:endParaRPr lang="de-DE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24C9F1D-7C4D-49A8-BBD2-E86B4F14969B}"/>
              </a:ext>
            </a:extLst>
          </p:cNvPr>
          <p:cNvSpPr/>
          <p:nvPr/>
        </p:nvSpPr>
        <p:spPr>
          <a:xfrm>
            <a:off x="2440277" y="2777188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Corporates</a:t>
            </a:r>
            <a:r>
              <a:rPr lang="de-DE" dirty="0"/>
              <a:t>´ ESG and </a:t>
            </a:r>
            <a:r>
              <a:rPr lang="de-DE" dirty="0" err="1"/>
              <a:t>diversity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3CDD3CCC-724F-4783-A3B7-4514271E5AFF}"/>
              </a:ext>
            </a:extLst>
          </p:cNvPr>
          <p:cNvSpPr/>
          <p:nvPr/>
        </p:nvSpPr>
        <p:spPr>
          <a:xfrm>
            <a:off x="4413008" y="2777188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ESG </a:t>
            </a:r>
            <a:r>
              <a:rPr lang="de-DE" dirty="0" err="1"/>
              <a:t>risks</a:t>
            </a:r>
            <a:r>
              <a:rPr lang="de-DE" dirty="0"/>
              <a:t> and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mitigating</a:t>
            </a:r>
            <a:r>
              <a:rPr lang="de-DE" dirty="0"/>
              <a:t> </a:t>
            </a:r>
            <a:r>
              <a:rPr lang="de-DE" dirty="0" err="1"/>
              <a:t>actions</a:t>
            </a:r>
            <a:endParaRPr lang="de-DE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6EFC8FD-0316-4F0C-A241-82568C7E6964}"/>
              </a:ext>
            </a:extLst>
          </p:cNvPr>
          <p:cNvSpPr/>
          <p:nvPr/>
        </p:nvSpPr>
        <p:spPr>
          <a:xfrm>
            <a:off x="6385739" y="2777188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Investment </a:t>
            </a:r>
            <a:r>
              <a:rPr lang="de-DE" dirty="0" err="1"/>
              <a:t>products</a:t>
            </a:r>
            <a:r>
              <a:rPr lang="de-DE" dirty="0"/>
              <a:t> and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advice</a:t>
            </a:r>
            <a:endParaRPr lang="de-DE" dirty="0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78B11D5-3971-4B8E-8E67-60F415C6562A}"/>
              </a:ext>
            </a:extLst>
          </p:cNvPr>
          <p:cNvSpPr/>
          <p:nvPr/>
        </p:nvSpPr>
        <p:spPr>
          <a:xfrm>
            <a:off x="457200" y="4478867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NFRD </a:t>
            </a:r>
            <a:r>
              <a:rPr lang="de-DE" dirty="0" err="1"/>
              <a:t>corporates</a:t>
            </a:r>
            <a:r>
              <a:rPr lang="de-DE" dirty="0"/>
              <a:t>*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A927FCD9-A46C-4D07-985C-37725C3B714A}"/>
              </a:ext>
            </a:extLst>
          </p:cNvPr>
          <p:cNvSpPr/>
          <p:nvPr/>
        </p:nvSpPr>
        <p:spPr>
          <a:xfrm>
            <a:off x="2440277" y="4470522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Public-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500 </a:t>
            </a:r>
            <a:r>
              <a:rPr lang="de-DE" dirty="0" err="1"/>
              <a:t>employees</a:t>
            </a:r>
            <a:endParaRPr lang="de-DE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1DB6621-AB03-43B5-93F2-28CAE8BCA9E8}"/>
              </a:ext>
            </a:extLst>
          </p:cNvPr>
          <p:cNvSpPr/>
          <p:nvPr/>
        </p:nvSpPr>
        <p:spPr>
          <a:xfrm>
            <a:off x="4413008" y="4478867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Large </a:t>
            </a:r>
            <a:r>
              <a:rPr lang="de-DE" dirty="0" err="1"/>
              <a:t>listed</a:t>
            </a:r>
            <a:r>
              <a:rPr lang="de-DE" dirty="0"/>
              <a:t> </a:t>
            </a:r>
            <a:r>
              <a:rPr lang="de-DE" dirty="0" err="1"/>
              <a:t>banks</a:t>
            </a:r>
            <a:r>
              <a:rPr lang="de-DE" dirty="0"/>
              <a:t> (CRR) and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firms</a:t>
            </a:r>
            <a:r>
              <a:rPr lang="de-DE" dirty="0"/>
              <a:t> (IFR)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5434AA0-F19F-4D7F-BB6B-E5E52BA8DAF2}"/>
              </a:ext>
            </a:extLst>
          </p:cNvPr>
          <p:cNvSpPr/>
          <p:nvPr/>
        </p:nvSpPr>
        <p:spPr>
          <a:xfrm>
            <a:off x="6385739" y="4470523"/>
            <a:ext cx="1869254" cy="1346079"/>
          </a:xfrm>
          <a:prstGeom prst="rect">
            <a:avLst/>
          </a:prstGeom>
          <a:solidFill>
            <a:srgbClr val="009A46">
              <a:alpha val="7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Financial </a:t>
            </a:r>
            <a:r>
              <a:rPr lang="de-DE" dirty="0" err="1"/>
              <a:t>firms</a:t>
            </a:r>
            <a:r>
              <a:rPr lang="de-DE" dirty="0"/>
              <a:t>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and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advisers</a:t>
            </a:r>
            <a:endParaRPr lang="de-DE" dirty="0"/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451E84D6-E1A5-486C-948E-FD1D8EA957FD}"/>
              </a:ext>
            </a:extLst>
          </p:cNvPr>
          <p:cNvCxnSpPr>
            <a:cxnSpLocks/>
          </p:cNvCxnSpPr>
          <p:nvPr/>
        </p:nvCxnSpPr>
        <p:spPr>
          <a:xfrm>
            <a:off x="5347635" y="4123267"/>
            <a:ext cx="0" cy="3556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A0FB8F4B-32FE-4C51-B856-05313E78E183}"/>
              </a:ext>
            </a:extLst>
          </p:cNvPr>
          <p:cNvCxnSpPr>
            <a:cxnSpLocks/>
          </p:cNvCxnSpPr>
          <p:nvPr/>
        </p:nvCxnSpPr>
        <p:spPr>
          <a:xfrm>
            <a:off x="7320366" y="4123267"/>
            <a:ext cx="0" cy="3556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6345EB2E-F595-4F60-8228-480890344B95}"/>
              </a:ext>
            </a:extLst>
          </p:cNvPr>
          <p:cNvCxnSpPr>
            <a:cxnSpLocks/>
          </p:cNvCxnSpPr>
          <p:nvPr/>
        </p:nvCxnSpPr>
        <p:spPr>
          <a:xfrm>
            <a:off x="3454400" y="4114922"/>
            <a:ext cx="0" cy="3556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96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Background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B2B53877-EF5F-45A1-9D58-B8C5A46C5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01" y="1232771"/>
            <a:ext cx="6977267" cy="1849095"/>
          </a:xfrm>
        </p:spPr>
        <p:txBody>
          <a:bodyPr>
            <a:normAutofit/>
          </a:bodyPr>
          <a:lstStyle/>
          <a:p>
            <a:r>
              <a:rPr lang="en-GB" dirty="0"/>
              <a:t>EBA</a:t>
            </a:r>
            <a:r>
              <a:rPr lang="de-DE" dirty="0"/>
              <a:t>`s </a:t>
            </a:r>
            <a:r>
              <a:rPr lang="de-DE" dirty="0" err="1"/>
              <a:t>action</a:t>
            </a:r>
            <a:r>
              <a:rPr lang="de-DE" dirty="0"/>
              <a:t> plan on </a:t>
            </a:r>
            <a:r>
              <a:rPr lang="de-DE" dirty="0" err="1"/>
              <a:t>sustainable</a:t>
            </a:r>
            <a:r>
              <a:rPr lang="de-DE" dirty="0"/>
              <a:t> </a:t>
            </a:r>
            <a:r>
              <a:rPr lang="de-DE" dirty="0" err="1"/>
              <a:t>finance</a:t>
            </a:r>
            <a:r>
              <a:rPr lang="de-DE" dirty="0"/>
              <a:t> </a:t>
            </a:r>
            <a:r>
              <a:rPr lang="de-DE" dirty="0" err="1"/>
              <a:t>shows</a:t>
            </a:r>
            <a:r>
              <a:rPr lang="de-DE" dirty="0"/>
              <a:t> </a:t>
            </a:r>
            <a:r>
              <a:rPr lang="de-DE" dirty="0" err="1"/>
              <a:t>deliverables</a:t>
            </a:r>
            <a:r>
              <a:rPr lang="de-DE" dirty="0"/>
              <a:t> and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environmental, social and </a:t>
            </a:r>
            <a:r>
              <a:rPr lang="de-DE" dirty="0" err="1"/>
              <a:t>governance</a:t>
            </a:r>
            <a:r>
              <a:rPr lang="de-DE" dirty="0"/>
              <a:t> (ESG) </a:t>
            </a:r>
            <a:r>
              <a:rPr lang="de-DE" dirty="0" err="1"/>
              <a:t>factors</a:t>
            </a:r>
            <a:r>
              <a:rPr lang="de-DE" dirty="0"/>
              <a:t> and </a:t>
            </a:r>
            <a:r>
              <a:rPr lang="de-DE" dirty="0" err="1"/>
              <a:t>risks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B37311-352E-47C4-8652-61FDA179A0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524" y="3607614"/>
            <a:ext cx="1392906" cy="1773609"/>
          </a:xfrm>
          <a:prstGeom prst="rect">
            <a:avLst/>
          </a:prstGeom>
          <a:ln w="31750">
            <a:solidFill>
              <a:srgbClr val="009A46"/>
            </a:solidFill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7EC3ED6-415F-43D9-8EDE-9622A6826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1401" y="3589868"/>
            <a:ext cx="1352899" cy="1791356"/>
          </a:xfrm>
          <a:prstGeom prst="rect">
            <a:avLst/>
          </a:prstGeom>
          <a:ln w="31750">
            <a:solidFill>
              <a:srgbClr val="009A46"/>
            </a:solidFill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007B460-5FA1-4779-B8BB-C58D8AD72A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915" y="3607614"/>
            <a:ext cx="1392907" cy="1773609"/>
          </a:xfrm>
          <a:prstGeom prst="rect">
            <a:avLst/>
          </a:prstGeom>
          <a:ln w="31750">
            <a:solidFill>
              <a:srgbClr val="009A46"/>
            </a:solidFill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F7EC5F0-3709-435F-A4C4-EADB025FEC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432" y="1247851"/>
            <a:ext cx="1275001" cy="1806985"/>
          </a:xfrm>
          <a:prstGeom prst="rect">
            <a:avLst/>
          </a:prstGeom>
          <a:ln w="31750">
            <a:solidFill>
              <a:srgbClr val="009A46"/>
            </a:solidFill>
          </a:ln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359680F3-DE9C-4222-80A2-D3ADA645C3E7}"/>
              </a:ext>
            </a:extLst>
          </p:cNvPr>
          <p:cNvSpPr/>
          <p:nvPr/>
        </p:nvSpPr>
        <p:spPr>
          <a:xfrm>
            <a:off x="5522035" y="3589867"/>
            <a:ext cx="1352899" cy="1821312"/>
          </a:xfrm>
          <a:prstGeom prst="rect">
            <a:avLst/>
          </a:prstGeom>
          <a:noFill/>
          <a:ln w="31750">
            <a:solidFill>
              <a:srgbClr val="009A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6AB686BB-858F-4C13-9B5A-96055763870B}"/>
              </a:ext>
            </a:extLst>
          </p:cNvPr>
          <p:cNvGrpSpPr/>
          <p:nvPr/>
        </p:nvGrpSpPr>
        <p:grpSpPr>
          <a:xfrm>
            <a:off x="7256879" y="3607614"/>
            <a:ext cx="1319851" cy="1879723"/>
            <a:chOff x="7760468" y="4021544"/>
            <a:chExt cx="946727" cy="1879723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85C8B2DC-9F3D-4884-A93F-75A1F7DB0699}"/>
                </a:ext>
              </a:extLst>
            </p:cNvPr>
            <p:cNvCxnSpPr/>
            <p:nvPr/>
          </p:nvCxnSpPr>
          <p:spPr>
            <a:xfrm>
              <a:off x="7780867" y="4021544"/>
              <a:ext cx="0" cy="1879723"/>
            </a:xfrm>
            <a:prstGeom prst="line">
              <a:avLst/>
            </a:prstGeom>
            <a:ln w="31750">
              <a:solidFill>
                <a:srgbClr val="009A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7DD26D32-ABB8-4276-917F-1A1D38E257C9}"/>
                </a:ext>
              </a:extLst>
            </p:cNvPr>
            <p:cNvCxnSpPr>
              <a:cxnSpLocks/>
            </p:cNvCxnSpPr>
            <p:nvPr/>
          </p:nvCxnSpPr>
          <p:spPr>
            <a:xfrm>
              <a:off x="7760468" y="4021544"/>
              <a:ext cx="946727" cy="0"/>
            </a:xfrm>
            <a:prstGeom prst="line">
              <a:avLst/>
            </a:prstGeom>
            <a:ln w="31750">
              <a:solidFill>
                <a:srgbClr val="009A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40679FB7-26B5-49D9-BEE9-B2D91C1E09B6}"/>
              </a:ext>
            </a:extLst>
          </p:cNvPr>
          <p:cNvCxnSpPr>
            <a:cxnSpLocks/>
          </p:cNvCxnSpPr>
          <p:nvPr/>
        </p:nvCxnSpPr>
        <p:spPr>
          <a:xfrm>
            <a:off x="1032933" y="3081867"/>
            <a:ext cx="0" cy="5080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1DF10E2B-72FA-4918-B0A0-780F86C7713D}"/>
              </a:ext>
            </a:extLst>
          </p:cNvPr>
          <p:cNvCxnSpPr>
            <a:cxnSpLocks/>
          </p:cNvCxnSpPr>
          <p:nvPr/>
        </p:nvCxnSpPr>
        <p:spPr>
          <a:xfrm>
            <a:off x="1032933" y="3234267"/>
            <a:ext cx="7543800" cy="8344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DC3F932F-DF48-4EB7-89A8-32888CE316A8}"/>
              </a:ext>
            </a:extLst>
          </p:cNvPr>
          <p:cNvCxnSpPr>
            <a:cxnSpLocks/>
          </p:cNvCxnSpPr>
          <p:nvPr/>
        </p:nvCxnSpPr>
        <p:spPr>
          <a:xfrm>
            <a:off x="2810933" y="3234267"/>
            <a:ext cx="0" cy="347256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6B687C91-E921-4E26-B843-4C6694850A11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198485" y="3234267"/>
            <a:ext cx="0" cy="355600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F18F1F3-A43D-4431-B5F7-35C10F49DEC6}"/>
              </a:ext>
            </a:extLst>
          </p:cNvPr>
          <p:cNvCxnSpPr>
            <a:cxnSpLocks/>
          </p:cNvCxnSpPr>
          <p:nvPr/>
        </p:nvCxnSpPr>
        <p:spPr>
          <a:xfrm flipH="1">
            <a:off x="8040407" y="3242611"/>
            <a:ext cx="8467" cy="365003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5F74BB9B-CF96-456C-BE1D-D1D1C834CCDC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517851" y="3268133"/>
            <a:ext cx="2" cy="321735"/>
          </a:xfrm>
          <a:prstGeom prst="line">
            <a:avLst/>
          </a:prstGeom>
          <a:ln w="31750">
            <a:solidFill>
              <a:srgbClr val="009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FED94133-6BD1-4AD7-B15A-8AC29D1EFB34}"/>
              </a:ext>
            </a:extLst>
          </p:cNvPr>
          <p:cNvSpPr txBox="1"/>
          <p:nvPr/>
        </p:nvSpPr>
        <p:spPr>
          <a:xfrm>
            <a:off x="5948645" y="3977714"/>
            <a:ext cx="5815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>
                <a:solidFill>
                  <a:srgbClr val="009A46"/>
                </a:solidFill>
              </a:rPr>
              <a:t>?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F48AFB9-7603-4688-AB4C-9C54FBB1C7F2}"/>
              </a:ext>
            </a:extLst>
          </p:cNvPr>
          <p:cNvSpPr txBox="1"/>
          <p:nvPr/>
        </p:nvSpPr>
        <p:spPr>
          <a:xfrm>
            <a:off x="7749614" y="3986586"/>
            <a:ext cx="5815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>
                <a:solidFill>
                  <a:srgbClr val="009A46"/>
                </a:solidFill>
              </a:rPr>
              <a:t>?</a:t>
            </a:r>
          </a:p>
        </p:txBody>
      </p:sp>
      <p:sp>
        <p:nvSpPr>
          <p:cNvPr id="41" name="Inhaltsplatzhalter 6">
            <a:extLst>
              <a:ext uri="{FF2B5EF4-FFF2-40B4-BE49-F238E27FC236}">
                <a16:creationId xmlns:a16="http://schemas.microsoft.com/office/drawing/2014/main" id="{D44D690E-D0ED-4875-B99C-C38E4AE8228E}"/>
              </a:ext>
            </a:extLst>
          </p:cNvPr>
          <p:cNvSpPr txBox="1">
            <a:spLocks/>
          </p:cNvSpPr>
          <p:nvPr/>
        </p:nvSpPr>
        <p:spPr>
          <a:xfrm>
            <a:off x="283702" y="5574503"/>
            <a:ext cx="8297118" cy="926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9A46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9A4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9A4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9A4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9A46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facing</a:t>
            </a:r>
            <a:r>
              <a:rPr lang="de-DE" dirty="0"/>
              <a:t> a </a:t>
            </a:r>
            <a:r>
              <a:rPr lang="de-DE" dirty="0" err="1"/>
              <a:t>wave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authorities</a:t>
            </a:r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7E20346-7354-42BC-8EC7-E963F57BB58B}"/>
              </a:ext>
            </a:extLst>
          </p:cNvPr>
          <p:cNvSpPr/>
          <p:nvPr/>
        </p:nvSpPr>
        <p:spPr>
          <a:xfrm>
            <a:off x="352047" y="5616835"/>
            <a:ext cx="7149418" cy="450649"/>
          </a:xfrm>
          <a:prstGeom prst="rect">
            <a:avLst/>
          </a:prstGeom>
          <a:solidFill>
            <a:srgbClr val="009A46">
              <a:alpha val="2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7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31" y="423270"/>
            <a:ext cx="8179724" cy="777377"/>
          </a:xfrm>
        </p:spPr>
        <p:txBody>
          <a:bodyPr>
            <a:noAutofit/>
          </a:bodyPr>
          <a:lstStyle/>
          <a:p>
            <a:br>
              <a:rPr lang="en-US" sz="2800" dirty="0"/>
            </a:br>
            <a:r>
              <a:rPr lang="en-US" sz="2800" dirty="0"/>
              <a:t>Discussion paper on ESG risks management and supervision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>
                <a:solidFill>
                  <a:srgbClr val="2F5773"/>
                </a:solidFill>
              </a:rPr>
              <a:pPr/>
              <a:t>5</a:t>
            </a:fld>
            <a:endParaRPr lang="en-US">
              <a:solidFill>
                <a:srgbClr val="2F5773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067740"/>
              </p:ext>
            </p:extLst>
          </p:nvPr>
        </p:nvGraphicFramePr>
        <p:xfrm>
          <a:off x="548640" y="1288111"/>
          <a:ext cx="8229600" cy="4603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</a:srgbClr>
                </a:solidFill>
              </a:rPr>
              <a:t>ESG risk mangement and supervision</a:t>
            </a:r>
          </a:p>
        </p:txBody>
      </p:sp>
    </p:spTree>
    <p:extLst>
      <p:ext uri="{BB962C8B-B14F-4D97-AF65-F5344CB8AC3E}">
        <p14:creationId xmlns:p14="http://schemas.microsoft.com/office/powerpoint/2010/main" val="24851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F7940-3FC5-4BA2-BA9A-9EC300056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Discussion paper on ESG risks management and supervision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3D63E0-8E42-4899-993C-2C6415F35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Published 3 November 2020, consultation open till 3 February 2021</a:t>
            </a:r>
          </a:p>
          <a:p>
            <a:r>
              <a:rPr lang="en-GB" dirty="0"/>
              <a:t>EFBS feedback focused on the specificities of the retail business: </a:t>
            </a:r>
          </a:p>
          <a:p>
            <a:pPr lvl="1"/>
            <a:r>
              <a:rPr lang="en-GB" dirty="0"/>
              <a:t>t</a:t>
            </a:r>
            <a:r>
              <a:rPr lang="en-US" dirty="0"/>
              <a:t>he nature of retail business rather points to a product rather than a client-based approach and will heavily depend on availability and standardization of suitable data.</a:t>
            </a:r>
          </a:p>
          <a:p>
            <a:pPr lvl="1"/>
            <a:r>
              <a:rPr lang="en-US" dirty="0"/>
              <a:t>key driver in retail should be around private housing and mortgages apart from private investments and to a lesser extent consumption</a:t>
            </a:r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E53DD8E-4712-4B5B-9298-B9D55550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B16CF6-E8BC-49E9-9FD4-B3275ACA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70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DF06C-B0A6-4344-82E4-3826B4A4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KPIs and Green Asset Ratio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8AE3D7-E09C-486D-ACD8-723F8649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US" dirty="0"/>
              <a:t>1 March 2021: Opinion by EBA in response to the Commission’s call for advice on KPIs and related methodology (scope and methodology ) for the disclosure by credit institutions. </a:t>
            </a:r>
            <a:endParaRPr lang="en-GB" dirty="0"/>
          </a:p>
          <a:p>
            <a:pPr lvl="1"/>
            <a:r>
              <a:rPr lang="en-GB" dirty="0"/>
              <a:t>GAR: </a:t>
            </a:r>
            <a:r>
              <a:rPr lang="en-US" b="0" i="0" dirty="0">
                <a:solidFill>
                  <a:srgbClr val="133850"/>
                </a:solidFill>
                <a:effectLst/>
                <a:latin typeface="Open Sans"/>
              </a:rPr>
              <a:t> </a:t>
            </a:r>
            <a:r>
              <a:rPr lang="en-US" dirty="0"/>
              <a:t>identifies the institutions’ assets financing activities that are environmentally sustainable according to the EU taxonomy, that can be used to identify whether banks are financing sustainable activities. </a:t>
            </a:r>
          </a:p>
          <a:p>
            <a:pPr lvl="2"/>
            <a:r>
              <a:rPr lang="en-US" dirty="0"/>
              <a:t>Mortgages and renovation loans are included in the GAR (Taxonomy criteria are to be applied).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24CBDF-6EA8-4FCD-A053-7F7CB246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68B2F7-5CB2-492A-B045-AA587B8F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47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66790-D0BB-4A37-83D7-799D3E3D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 on disclosure requirements of the CRR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16FFD4-48D2-4279-A7B3-D0437B72A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Consultation paper published on 1 March 2021- feedback open until June 2021 </a:t>
            </a:r>
          </a:p>
          <a:p>
            <a:pPr lvl="1"/>
            <a:r>
              <a:rPr lang="en-US" dirty="0"/>
              <a:t>DP on i.a. </a:t>
            </a:r>
            <a:r>
              <a:rPr lang="en-US" b="0" i="0" dirty="0">
                <a:effectLst/>
              </a:rPr>
              <a:t>comparable quantitative disclosures on climate-change related transition and physical risks, including information on exposures towards carbon related assets and assets subject to chronic and acute climate change events.</a:t>
            </a:r>
          </a:p>
          <a:p>
            <a:pPr lvl="1"/>
            <a:r>
              <a:rPr lang="en-US" dirty="0"/>
              <a:t>The ITS include qualitative information on how institutions are embedding ESG considerations in their governance, business model and strategy and risk management framework</a:t>
            </a:r>
            <a:endParaRPr lang="en-US" b="0" i="0" dirty="0">
              <a:effectLst/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0D62C5-47FE-4F44-8B62-D658724B3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E3AC9D2-D6A2-4B87-9F87-D1AA3C50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10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EB251-C1F4-4B2E-BCF0-948A7956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Timeline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277E6-19C1-4EC8-862E-A0300D294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Final EBA </a:t>
            </a:r>
            <a:r>
              <a:rPr lang="de-DE" dirty="0" err="1"/>
              <a:t>paper</a:t>
            </a:r>
            <a:r>
              <a:rPr lang="de-DE" dirty="0"/>
              <a:t> on </a:t>
            </a:r>
            <a:r>
              <a:rPr lang="en-US" dirty="0"/>
              <a:t>ESG risks management and supervision to be published in June 2021</a:t>
            </a:r>
          </a:p>
          <a:p>
            <a:r>
              <a:rPr lang="en-US" dirty="0"/>
              <a:t>Commission set to adopt KPIs and GAR by June 2021 </a:t>
            </a:r>
          </a:p>
          <a:p>
            <a:r>
              <a:rPr lang="en-US" dirty="0"/>
              <a:t>Consultation on ITS closes on 1 June 2021 </a:t>
            </a:r>
          </a:p>
          <a:p>
            <a:pPr marL="914400" lvl="2" indent="0">
              <a:buNone/>
            </a:pPr>
            <a:r>
              <a:rPr lang="en-US" dirty="0"/>
              <a:t>There is sufficient time for Bausparkassen to gather input and provide the EBA with concrete feedback.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de-DE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BC76F5-F3CB-41EE-B91E-16567E7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7F764C-84C2-4FB2-BD08-334171CE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9</a:t>
            </a:fld>
            <a:endParaRPr lang="de-DE" dirty="0"/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194C4A47-2848-40B8-8B1F-DAF37ED3125F}"/>
              </a:ext>
            </a:extLst>
          </p:cNvPr>
          <p:cNvSpPr/>
          <p:nvPr/>
        </p:nvSpPr>
        <p:spPr>
          <a:xfrm>
            <a:off x="667909" y="3429000"/>
            <a:ext cx="700111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07808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9" ma:contentTypeDescription="Ein neues Dokument erstellen." ma:contentTypeScope="" ma:versionID="68531eb00a730d1e488cfea964010b05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f5f34f8766cccede7cfcdb9024913ff6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F8514-A60E-4609-B8F3-9FE85B7F0A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DDF92C1-D3AF-4BA8-A537-104535CD33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96896-76d8-490a-a2ba-1aff426e4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EuBV_Master_Vorschlag3</Template>
  <TotalTime>0</TotalTime>
  <Words>638</Words>
  <Application>Microsoft Office PowerPoint</Application>
  <PresentationFormat>Bildschirmpräsentation (4:3)</PresentationFormat>
  <Paragraphs>93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Open Sans</vt:lpstr>
      <vt:lpstr>Wingdings</vt:lpstr>
      <vt:lpstr>EuBV_Master_Vorschlag3</vt:lpstr>
      <vt:lpstr>Incorporation of ESG into the risk management of credit institutions     </vt:lpstr>
      <vt:lpstr>Agenda </vt:lpstr>
      <vt:lpstr>ESG disclosure requirements in the EU</vt:lpstr>
      <vt:lpstr>Background </vt:lpstr>
      <vt:lpstr> Discussion paper on ESG risks management and supervision </vt:lpstr>
      <vt:lpstr>Discussion paper on ESG risks management and supervision</vt:lpstr>
      <vt:lpstr>KPIs and Green Asset Ratio</vt:lpstr>
      <vt:lpstr>ITS on disclosure requirements of the CRR</vt:lpstr>
      <vt:lpstr>Timeline </vt:lpstr>
    </vt:vector>
  </TitlesOfParts>
  <Company>VdPB / Domus-VS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Pfeiffer, Sigrid</dc:creator>
  <cp:lastModifiedBy>Lisa Keuper</cp:lastModifiedBy>
  <cp:revision>15</cp:revision>
  <dcterms:created xsi:type="dcterms:W3CDTF">2018-03-05T10:26:47Z</dcterms:created>
  <dcterms:modified xsi:type="dcterms:W3CDTF">2021-03-18T16:38:17Z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  <property fmtid="{D5CDD505-2E9C-101B-9397-08002B2CF9AE}" pid="3" name="AuthorIds_UIVersion_2048">
    <vt:lpwstr>20</vt:lpwstr>
  </property>
</Properties>
</file>