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  <p:sldMasterId id="2147483707" r:id="rId3"/>
  </p:sldMasterIdLst>
  <p:notesMasterIdLst>
    <p:notesMasterId r:id="rId11"/>
  </p:notesMasterIdLst>
  <p:handoutMasterIdLst>
    <p:handoutMasterId r:id="rId12"/>
  </p:handoutMasterIdLst>
  <p:sldIdLst>
    <p:sldId id="374" r:id="rId4"/>
    <p:sldId id="326" r:id="rId5"/>
    <p:sldId id="375" r:id="rId6"/>
    <p:sldId id="376" r:id="rId7"/>
    <p:sldId id="378" r:id="rId8"/>
    <p:sldId id="379" r:id="rId9"/>
    <p:sldId id="373" r:id="rId10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rko Pons" initials="MP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  <a:srgbClr val="00843D"/>
    <a:srgbClr val="717B7F"/>
    <a:srgbClr val="008415"/>
    <a:srgbClr val="EEEEE8"/>
    <a:srgbClr val="ADAD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0" autoAdjust="0"/>
    <p:restoredTop sz="99257" autoAdjust="0"/>
  </p:normalViewPr>
  <p:slideViewPr>
    <p:cSldViewPr snapToGrid="0">
      <p:cViewPr varScale="1">
        <p:scale>
          <a:sx n="85" d="100"/>
          <a:sy n="85" d="100"/>
        </p:scale>
        <p:origin x="756" y="64"/>
      </p:cViewPr>
      <p:guideLst>
        <p:guide orient="horz" pos="2160"/>
        <p:guide pos="2880"/>
        <p:guide pos="38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-3582" y="-114"/>
      </p:cViewPr>
      <p:guideLst>
        <p:guide orient="horz" pos="3127"/>
        <p:guide pos="2141"/>
      </p:guideLst>
    </p:cSldViewPr>
  </p:notes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48A19DCB-AEBD-4EED-82AF-D1F261784AAF}" type="datetimeFigureOut">
              <a:rPr lang="de-DE" smtClean="0"/>
              <a:pPr/>
              <a:t>19.03.2021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0F11F9BC-533B-45D1-ADEA-80DE3C08A00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23623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04C5ADF6-4A5E-4F33-B475-8D3E2FD3C06C}" type="datetimeFigureOut">
              <a:rPr lang="de-DE" smtClean="0"/>
              <a:pPr/>
              <a:t>19.03.2021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1" tIns="47786" rIns="95571" bIns="4778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71" tIns="47786" rIns="95571" bIns="4778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3A68768D-48BB-4329-8D71-ABC7B2D852B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49452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art: Aufzähl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4">
            <a:extLst>
              <a:ext uri="{FF2B5EF4-FFF2-40B4-BE49-F238E27FC236}">
                <a16:creationId xmlns:a16="http://schemas.microsoft.com/office/drawing/2014/main" id="{E9437BB5-CBA2-42AC-A9CD-2E5DFBD5E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580" y="372384"/>
            <a:ext cx="6546172" cy="638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53705232"/>
      </p:ext>
    </p:extLst>
  </p:cSld>
  <p:clrMapOvr>
    <a:masterClrMapping/>
  </p:clrMapOvr>
  <p:transition/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544369" y="1727201"/>
            <a:ext cx="8171460" cy="3327404"/>
          </a:xfrm>
          <a:prstGeom prst="rect">
            <a:avLst/>
          </a:prstGeom>
        </p:spPr>
        <p:txBody>
          <a:bodyPr anchor="b"/>
          <a:lstStyle>
            <a:lvl1pPr>
              <a:defRPr sz="3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558878" y="5660243"/>
            <a:ext cx="8156951" cy="48471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2pPr>
            <a:lvl3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3pPr>
            <a:lvl4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9pPr>
          </a:lstStyle>
          <a:p>
            <a:pPr lvl="0"/>
            <a:r>
              <a:rPr lang="de-DE" noProof="0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53261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544369" y="3584579"/>
            <a:ext cx="8069919" cy="1470025"/>
          </a:xfrm>
          <a:prstGeom prst="rect">
            <a:avLst/>
          </a:prstGeo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558878" y="5253843"/>
            <a:ext cx="8055409" cy="48471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2pPr>
            <a:lvl3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3pPr>
            <a:lvl4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9pPr>
          </a:lstStyle>
          <a:p>
            <a:pPr lvl="0"/>
            <a:r>
              <a:rPr lang="de-DE" noProof="0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6652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4422C-0E60-44DE-B84C-5DB4C649F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234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544369" y="1727201"/>
            <a:ext cx="8171460" cy="3327404"/>
          </a:xfrm>
          <a:prstGeom prst="rect">
            <a:avLst/>
          </a:prstGeom>
        </p:spPr>
        <p:txBody>
          <a:bodyPr anchor="b"/>
          <a:lstStyle>
            <a:lvl1pPr>
              <a:defRPr sz="3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558878" y="5660243"/>
            <a:ext cx="8156951" cy="484718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2pPr>
            <a:lvl3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3pPr>
            <a:lvl4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4pPr>
            <a:lvl5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1477">
                <a:solidFill>
                  <a:schemeClr val="tx1"/>
                </a:solidFill>
              </a:defRPr>
            </a:lvl9pPr>
          </a:lstStyle>
          <a:p>
            <a:pPr lvl="0"/>
            <a:r>
              <a:rPr lang="de-DE" noProof="0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27063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01E2FE39-C362-474F-BB04-16103AC5747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76" y="303071"/>
            <a:ext cx="1495606" cy="737999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04EBED3E-D68F-4F79-B1EB-A18450D31732}"/>
              </a:ext>
            </a:extLst>
          </p:cNvPr>
          <p:cNvCxnSpPr>
            <a:cxnSpLocks/>
          </p:cNvCxnSpPr>
          <p:nvPr userDrawn="1"/>
        </p:nvCxnSpPr>
        <p:spPr>
          <a:xfrm>
            <a:off x="713570" y="1010999"/>
            <a:ext cx="6446182" cy="0"/>
          </a:xfrm>
          <a:prstGeom prst="line">
            <a:avLst/>
          </a:prstGeom>
          <a:ln w="12700">
            <a:solidFill>
              <a:srgbClr val="0084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C0ECA2A7-A8F1-41B0-80F2-6A822FCC1C2A}"/>
              </a:ext>
            </a:extLst>
          </p:cNvPr>
          <p:cNvSpPr txBox="1"/>
          <p:nvPr userDrawn="1"/>
        </p:nvSpPr>
        <p:spPr>
          <a:xfrm>
            <a:off x="749393" y="6527013"/>
            <a:ext cx="2402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900" dirty="0">
                <a:solidFill>
                  <a:srgbClr val="000000"/>
                </a:solidFill>
              </a:rPr>
              <a:t>bausparkassenverband </a:t>
            </a:r>
            <a:r>
              <a:rPr lang="de-DE" sz="900" dirty="0" err="1">
                <a:solidFill>
                  <a:srgbClr val="000000"/>
                </a:solidFill>
              </a:rPr>
              <a:t>österreich</a:t>
            </a:r>
            <a:endParaRPr lang="de-DE" sz="900" dirty="0">
              <a:solidFill>
                <a:srgbClr val="000000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9FFC074-3023-4712-B9B0-B0C81DA1EAB9}"/>
              </a:ext>
            </a:extLst>
          </p:cNvPr>
          <p:cNvSpPr txBox="1"/>
          <p:nvPr userDrawn="1"/>
        </p:nvSpPr>
        <p:spPr>
          <a:xfrm>
            <a:off x="3672000" y="6528937"/>
            <a:ext cx="1800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648C8AFC-955A-40E0-91E1-D908E66E803B}" type="slidenum">
              <a:rPr lang="de-DE" sz="900" b="1" smtClean="0">
                <a:solidFill>
                  <a:srgbClr val="000000"/>
                </a:solidFill>
              </a:rPr>
              <a:pPr algn="ctr"/>
              <a:t>‹Nr.›</a:t>
            </a:fld>
            <a:endParaRPr lang="de-DE" sz="900" b="1" dirty="0">
              <a:solidFill>
                <a:srgbClr val="000000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AA36CC3-6035-437D-836A-AC734A5E426E}"/>
              </a:ext>
            </a:extLst>
          </p:cNvPr>
          <p:cNvSpPr txBox="1"/>
          <p:nvPr userDrawn="1"/>
        </p:nvSpPr>
        <p:spPr>
          <a:xfrm>
            <a:off x="7081313" y="6528937"/>
            <a:ext cx="116502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CF0487D8-D4A7-4C60-90C0-F1443F8262DF}" type="datetime4">
              <a:rPr lang="de-DE" sz="900" smtClean="0">
                <a:solidFill>
                  <a:srgbClr val="000000"/>
                </a:solidFill>
              </a:rPr>
              <a:pPr algn="r"/>
              <a:t>19. März 2021</a:t>
            </a:fld>
            <a:endParaRPr lang="de-DE" sz="900" dirty="0">
              <a:solidFill>
                <a:srgbClr val="000000"/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8B0F36DA-57DA-4ED3-8135-CD0866B5E65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17" y="6429977"/>
            <a:ext cx="7559026" cy="1980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843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843D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843D"/>
        </a:buClr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843D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843D"/>
        </a:buClr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843D"/>
        </a:buClr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rafik 68">
            <a:extLst>
              <a:ext uri="{FF2B5EF4-FFF2-40B4-BE49-F238E27FC236}">
                <a16:creationId xmlns:a16="http://schemas.microsoft.com/office/drawing/2014/main" id="{26ACBF10-3290-48AB-BEA4-27B3EB77E9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15"/>
          <a:stretch/>
        </p:blipFill>
        <p:spPr>
          <a:xfrm>
            <a:off x="-24321" y="0"/>
            <a:ext cx="9168322" cy="6858000"/>
          </a:xfrm>
          <a:prstGeom prst="rect">
            <a:avLst/>
          </a:prstGeom>
        </p:spPr>
      </p:pic>
      <p:grpSp>
        <p:nvGrpSpPr>
          <p:cNvPr id="7" name="Gruppieren 6"/>
          <p:cNvGrpSpPr/>
          <p:nvPr userDrawn="1"/>
        </p:nvGrpSpPr>
        <p:grpSpPr bwMode="gray">
          <a:xfrm>
            <a:off x="-485604" y="-219075"/>
            <a:ext cx="10117842" cy="6517435"/>
            <a:chOff x="-525987" y="-219075"/>
            <a:chExt cx="10959240" cy="6517435"/>
          </a:xfrm>
        </p:grpSpPr>
        <p:grpSp>
          <p:nvGrpSpPr>
            <p:cNvPr id="29" name="Gruppieren 28"/>
            <p:cNvGrpSpPr/>
            <p:nvPr userDrawn="1"/>
          </p:nvGrpSpPr>
          <p:grpSpPr bwMode="gray">
            <a:xfrm>
              <a:off x="4762373" y="-219075"/>
              <a:ext cx="374904" cy="141046"/>
              <a:chOff x="3175816" y="-219075"/>
              <a:chExt cx="374904" cy="141046"/>
            </a:xfrm>
          </p:grpSpPr>
          <p:cxnSp>
            <p:nvCxnSpPr>
              <p:cNvPr id="30" name="Gerade Verbindung 29"/>
              <p:cNvCxnSpPr/>
              <p:nvPr/>
            </p:nvCxnSpPr>
            <p:spPr bwMode="gray">
              <a:xfrm flipV="1">
                <a:off x="3550720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 Verbindung 30"/>
              <p:cNvCxnSpPr/>
              <p:nvPr/>
            </p:nvCxnSpPr>
            <p:spPr bwMode="gray">
              <a:xfrm flipV="1">
                <a:off x="3175816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uppieren 31"/>
            <p:cNvGrpSpPr/>
            <p:nvPr userDrawn="1"/>
          </p:nvGrpSpPr>
          <p:grpSpPr bwMode="gray">
            <a:xfrm>
              <a:off x="3171054" y="-219075"/>
              <a:ext cx="384428" cy="141046"/>
              <a:chOff x="3168673" y="-219075"/>
              <a:chExt cx="384428" cy="141046"/>
            </a:xfrm>
          </p:grpSpPr>
          <p:cxnSp>
            <p:nvCxnSpPr>
              <p:cNvPr id="33" name="Gerade Verbindung 32"/>
              <p:cNvCxnSpPr/>
              <p:nvPr/>
            </p:nvCxnSpPr>
            <p:spPr bwMode="gray">
              <a:xfrm flipV="1">
                <a:off x="3553101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 Verbindung 33"/>
              <p:cNvCxnSpPr/>
              <p:nvPr/>
            </p:nvCxnSpPr>
            <p:spPr bwMode="gray">
              <a:xfrm flipV="1">
                <a:off x="3168673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ieren 34"/>
            <p:cNvGrpSpPr/>
            <p:nvPr userDrawn="1"/>
          </p:nvGrpSpPr>
          <p:grpSpPr bwMode="gray">
            <a:xfrm>
              <a:off x="6344168" y="-219075"/>
              <a:ext cx="379666" cy="141046"/>
              <a:chOff x="3171054" y="-219075"/>
              <a:chExt cx="379666" cy="141046"/>
            </a:xfrm>
          </p:grpSpPr>
          <p:cxnSp>
            <p:nvCxnSpPr>
              <p:cNvPr id="36" name="Gerade Verbindung 35"/>
              <p:cNvCxnSpPr/>
              <p:nvPr/>
            </p:nvCxnSpPr>
            <p:spPr bwMode="gray">
              <a:xfrm flipV="1">
                <a:off x="3550720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 Verbindung 36"/>
              <p:cNvCxnSpPr/>
              <p:nvPr/>
            </p:nvCxnSpPr>
            <p:spPr bwMode="gray">
              <a:xfrm flipV="1">
                <a:off x="3171054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Gerade Verbindung 37"/>
            <p:cNvCxnSpPr/>
            <p:nvPr userDrawn="1"/>
          </p:nvCxnSpPr>
          <p:spPr bwMode="gray">
            <a:xfrm flipV="1">
              <a:off x="9521032" y="-219075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 userDrawn="1"/>
          </p:nvCxnSpPr>
          <p:spPr bwMode="gray">
            <a:xfrm flipV="1">
              <a:off x="377032" y="-219075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40"/>
            <p:cNvCxnSpPr/>
            <p:nvPr/>
          </p:nvCxnSpPr>
          <p:spPr bwMode="gray">
            <a:xfrm rot="16200000" flipV="1">
              <a:off x="-153598" y="3695568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41"/>
            <p:cNvCxnSpPr/>
            <p:nvPr/>
          </p:nvCxnSpPr>
          <p:spPr bwMode="gray">
            <a:xfrm rot="16200000" flipV="1">
              <a:off x="-153598" y="4079996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ruppieren 42"/>
            <p:cNvGrpSpPr/>
            <p:nvPr userDrawn="1"/>
          </p:nvGrpSpPr>
          <p:grpSpPr bwMode="gray">
            <a:xfrm rot="16200000">
              <a:off x="9848590" y="3887782"/>
              <a:ext cx="384428" cy="141046"/>
              <a:chOff x="3171054" y="-219075"/>
              <a:chExt cx="384428" cy="141046"/>
            </a:xfrm>
          </p:grpSpPr>
          <p:cxnSp>
            <p:nvCxnSpPr>
              <p:cNvPr id="44" name="Gerade Verbindung 43"/>
              <p:cNvCxnSpPr/>
              <p:nvPr/>
            </p:nvCxnSpPr>
            <p:spPr bwMode="gray">
              <a:xfrm flipV="1">
                <a:off x="3555482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 Verbindung 44"/>
              <p:cNvCxnSpPr/>
              <p:nvPr/>
            </p:nvCxnSpPr>
            <p:spPr bwMode="gray">
              <a:xfrm flipV="1">
                <a:off x="3171054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Gerade Verbindung 45"/>
            <p:cNvCxnSpPr/>
            <p:nvPr userDrawn="1"/>
          </p:nvCxnSpPr>
          <p:spPr bwMode="gray">
            <a:xfrm rot="16200000" flipV="1">
              <a:off x="-153598" y="1568571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46"/>
            <p:cNvCxnSpPr/>
            <p:nvPr userDrawn="1"/>
          </p:nvCxnSpPr>
          <p:spPr bwMode="gray">
            <a:xfrm rot="16200000" flipV="1">
              <a:off x="-153598" y="6195782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feld 17"/>
            <p:cNvSpPr txBox="1"/>
            <p:nvPr userDrawn="1"/>
          </p:nvSpPr>
          <p:spPr bwMode="gray">
            <a:xfrm>
              <a:off x="-525987" y="6236805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7,89</a:t>
              </a:r>
            </a:p>
          </p:txBody>
        </p:sp>
        <p:sp>
          <p:nvSpPr>
            <p:cNvPr id="48" name="Textfeld 47"/>
            <p:cNvSpPr txBox="1"/>
            <p:nvPr userDrawn="1"/>
          </p:nvSpPr>
          <p:spPr bwMode="gray">
            <a:xfrm>
              <a:off x="-525987" y="4119740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2,01</a:t>
              </a:r>
            </a:p>
          </p:txBody>
        </p:sp>
        <p:sp>
          <p:nvSpPr>
            <p:cNvPr id="49" name="Textfeld 48"/>
            <p:cNvSpPr txBox="1"/>
            <p:nvPr userDrawn="1"/>
          </p:nvSpPr>
          <p:spPr bwMode="gray">
            <a:xfrm>
              <a:off x="-525987" y="3736080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0,95</a:t>
              </a:r>
            </a:p>
          </p:txBody>
        </p:sp>
        <p:sp>
          <p:nvSpPr>
            <p:cNvPr id="50" name="Textfeld 49"/>
            <p:cNvSpPr txBox="1"/>
            <p:nvPr userDrawn="1"/>
          </p:nvSpPr>
          <p:spPr bwMode="gray">
            <a:xfrm>
              <a:off x="-525987" y="1610697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4,96</a:t>
              </a:r>
            </a:p>
          </p:txBody>
        </p:sp>
        <p:cxnSp>
          <p:nvCxnSpPr>
            <p:cNvPr id="51" name="Gerade Verbindung 50"/>
            <p:cNvCxnSpPr/>
            <p:nvPr userDrawn="1"/>
          </p:nvCxnSpPr>
          <p:spPr bwMode="gray">
            <a:xfrm rot="16200000" flipV="1">
              <a:off x="10040804" y="1568571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 userDrawn="1"/>
          </p:nvCxnSpPr>
          <p:spPr bwMode="gray">
            <a:xfrm rot="16200000" flipV="1">
              <a:off x="10040804" y="6195782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feld 52"/>
            <p:cNvSpPr txBox="1"/>
            <p:nvPr userDrawn="1"/>
          </p:nvSpPr>
          <p:spPr bwMode="gray">
            <a:xfrm>
              <a:off x="10171315" y="6236805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7,89</a:t>
              </a:r>
            </a:p>
          </p:txBody>
        </p:sp>
        <p:sp>
          <p:nvSpPr>
            <p:cNvPr id="54" name="Textfeld 53"/>
            <p:cNvSpPr txBox="1"/>
            <p:nvPr userDrawn="1"/>
          </p:nvSpPr>
          <p:spPr bwMode="gray">
            <a:xfrm>
              <a:off x="10171315" y="4119740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2,01</a:t>
              </a:r>
            </a:p>
          </p:txBody>
        </p:sp>
        <p:sp>
          <p:nvSpPr>
            <p:cNvPr id="55" name="Textfeld 54"/>
            <p:cNvSpPr txBox="1"/>
            <p:nvPr userDrawn="1"/>
          </p:nvSpPr>
          <p:spPr bwMode="gray">
            <a:xfrm>
              <a:off x="10171315" y="3736080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0,95</a:t>
              </a:r>
            </a:p>
          </p:txBody>
        </p:sp>
        <p:sp>
          <p:nvSpPr>
            <p:cNvPr id="56" name="Textfeld 55"/>
            <p:cNvSpPr txBox="1"/>
            <p:nvPr userDrawn="1"/>
          </p:nvSpPr>
          <p:spPr bwMode="gray">
            <a:xfrm>
              <a:off x="10171315" y="1610697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4,96</a:t>
              </a:r>
            </a:p>
          </p:txBody>
        </p:sp>
        <p:sp>
          <p:nvSpPr>
            <p:cNvPr id="57" name="Textfeld 56"/>
            <p:cNvSpPr txBox="1"/>
            <p:nvPr userDrawn="1"/>
          </p:nvSpPr>
          <p:spPr bwMode="gray">
            <a:xfrm>
              <a:off x="429420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12,70</a:t>
              </a:r>
            </a:p>
          </p:txBody>
        </p:sp>
        <p:sp>
          <p:nvSpPr>
            <p:cNvPr id="58" name="Textfeld 57"/>
            <p:cNvSpPr txBox="1"/>
            <p:nvPr userDrawn="1"/>
          </p:nvSpPr>
          <p:spPr bwMode="gray">
            <a:xfrm>
              <a:off x="2974281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4,93</a:t>
              </a:r>
            </a:p>
          </p:txBody>
        </p:sp>
        <p:sp>
          <p:nvSpPr>
            <p:cNvPr id="59" name="Textfeld 58"/>
            <p:cNvSpPr txBox="1"/>
            <p:nvPr userDrawn="1"/>
          </p:nvSpPr>
          <p:spPr bwMode="gray">
            <a:xfrm>
              <a:off x="3581673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3,87</a:t>
              </a:r>
            </a:p>
          </p:txBody>
        </p:sp>
        <p:sp>
          <p:nvSpPr>
            <p:cNvPr id="60" name="Textfeld 59"/>
            <p:cNvSpPr txBox="1"/>
            <p:nvPr userDrawn="1"/>
          </p:nvSpPr>
          <p:spPr bwMode="gray">
            <a:xfrm>
              <a:off x="4575124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 dirty="0">
                  <a:solidFill>
                    <a:srgbClr val="FFFFFF"/>
                  </a:solidFill>
                </a:rPr>
                <a:t>0,52</a:t>
              </a:r>
            </a:p>
          </p:txBody>
        </p:sp>
        <p:sp>
          <p:nvSpPr>
            <p:cNvPr id="61" name="Textfeld 60"/>
            <p:cNvSpPr txBox="1"/>
            <p:nvPr userDrawn="1"/>
          </p:nvSpPr>
          <p:spPr bwMode="gray">
            <a:xfrm>
              <a:off x="5172992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0,52</a:t>
              </a:r>
            </a:p>
          </p:txBody>
        </p:sp>
        <p:sp>
          <p:nvSpPr>
            <p:cNvPr id="62" name="Textfeld 61"/>
            <p:cNvSpPr txBox="1"/>
            <p:nvPr userDrawn="1"/>
          </p:nvSpPr>
          <p:spPr bwMode="gray">
            <a:xfrm>
              <a:off x="6158360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3,87</a:t>
              </a:r>
            </a:p>
          </p:txBody>
        </p:sp>
        <p:sp>
          <p:nvSpPr>
            <p:cNvPr id="63" name="Textfeld 62"/>
            <p:cNvSpPr txBox="1"/>
            <p:nvPr userDrawn="1"/>
          </p:nvSpPr>
          <p:spPr bwMode="gray">
            <a:xfrm>
              <a:off x="6760990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4,93</a:t>
              </a:r>
            </a:p>
          </p:txBody>
        </p:sp>
        <p:sp>
          <p:nvSpPr>
            <p:cNvPr id="64" name="Textfeld 63"/>
            <p:cNvSpPr txBox="1"/>
            <p:nvPr userDrawn="1"/>
          </p:nvSpPr>
          <p:spPr bwMode="gray">
            <a:xfrm>
              <a:off x="9328943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12,70</a:t>
              </a:r>
            </a:p>
          </p:txBody>
        </p:sp>
      </p:grpSp>
      <p:pic>
        <p:nvPicPr>
          <p:cNvPr id="68" name="Grafik 67">
            <a:extLst>
              <a:ext uri="{FF2B5EF4-FFF2-40B4-BE49-F238E27FC236}">
                <a16:creationId xmlns:a16="http://schemas.microsoft.com/office/drawing/2014/main" id="{20A70C6A-8B63-4247-B79D-F386A132478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176" y="303071"/>
            <a:ext cx="1495606" cy="73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5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06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844174" rtl="0" eaLnBrk="1" latinLnBrk="0" hangingPunct="1">
        <a:spcBef>
          <a:spcPct val="0"/>
        </a:spcBef>
        <a:buNone/>
        <a:defRPr sz="2585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176" indent="-166176" algn="l" defTabSz="844174" rtl="0" eaLnBrk="1" latinLnBrk="0" hangingPunct="1">
        <a:spcBef>
          <a:spcPts val="1108"/>
        </a:spcBef>
        <a:buFont typeface="Arial" panose="020B0604020202020204" pitchFamily="34" charset="0"/>
        <a:buChar char="•"/>
        <a:defRPr sz="1292" kern="1200">
          <a:solidFill>
            <a:schemeClr val="tx1"/>
          </a:solidFill>
          <a:latin typeface="+mn-lt"/>
          <a:ea typeface="+mn-ea"/>
          <a:cs typeface="+mn-cs"/>
        </a:defRPr>
      </a:lvl1pPr>
      <a:lvl2pPr marL="332352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2pPr>
      <a:lvl3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3pPr>
      <a:lvl4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4pPr>
      <a:lvl5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5pPr>
      <a:lvl6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6pPr>
      <a:lvl7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7pPr>
      <a:lvl8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8pPr>
      <a:lvl9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87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174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261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348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435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522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609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696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 userDrawn="1"/>
        </p:nvGrpSpPr>
        <p:grpSpPr bwMode="gray">
          <a:xfrm>
            <a:off x="-485604" y="-219075"/>
            <a:ext cx="10117842" cy="6517435"/>
            <a:chOff x="-525987" y="-219075"/>
            <a:chExt cx="10959240" cy="6517435"/>
          </a:xfrm>
        </p:grpSpPr>
        <p:grpSp>
          <p:nvGrpSpPr>
            <p:cNvPr id="29" name="Gruppieren 28"/>
            <p:cNvGrpSpPr/>
            <p:nvPr userDrawn="1"/>
          </p:nvGrpSpPr>
          <p:grpSpPr bwMode="gray">
            <a:xfrm>
              <a:off x="4762373" y="-219075"/>
              <a:ext cx="374904" cy="141046"/>
              <a:chOff x="3175816" y="-219075"/>
              <a:chExt cx="374904" cy="141046"/>
            </a:xfrm>
          </p:grpSpPr>
          <p:cxnSp>
            <p:nvCxnSpPr>
              <p:cNvPr id="30" name="Gerade Verbindung 29"/>
              <p:cNvCxnSpPr/>
              <p:nvPr/>
            </p:nvCxnSpPr>
            <p:spPr bwMode="gray">
              <a:xfrm flipV="1">
                <a:off x="3550720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 Verbindung 30"/>
              <p:cNvCxnSpPr/>
              <p:nvPr/>
            </p:nvCxnSpPr>
            <p:spPr bwMode="gray">
              <a:xfrm flipV="1">
                <a:off x="3175816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uppieren 31"/>
            <p:cNvGrpSpPr/>
            <p:nvPr userDrawn="1"/>
          </p:nvGrpSpPr>
          <p:grpSpPr bwMode="gray">
            <a:xfrm>
              <a:off x="3171054" y="-219075"/>
              <a:ext cx="384428" cy="141046"/>
              <a:chOff x="3168673" y="-219075"/>
              <a:chExt cx="384428" cy="141046"/>
            </a:xfrm>
          </p:grpSpPr>
          <p:cxnSp>
            <p:nvCxnSpPr>
              <p:cNvPr id="33" name="Gerade Verbindung 32"/>
              <p:cNvCxnSpPr/>
              <p:nvPr/>
            </p:nvCxnSpPr>
            <p:spPr bwMode="gray">
              <a:xfrm flipV="1">
                <a:off x="3553101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 Verbindung 33"/>
              <p:cNvCxnSpPr/>
              <p:nvPr/>
            </p:nvCxnSpPr>
            <p:spPr bwMode="gray">
              <a:xfrm flipV="1">
                <a:off x="3168673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pieren 34"/>
            <p:cNvGrpSpPr/>
            <p:nvPr userDrawn="1"/>
          </p:nvGrpSpPr>
          <p:grpSpPr bwMode="gray">
            <a:xfrm>
              <a:off x="6344168" y="-219075"/>
              <a:ext cx="379666" cy="141046"/>
              <a:chOff x="3171054" y="-219075"/>
              <a:chExt cx="379666" cy="141046"/>
            </a:xfrm>
          </p:grpSpPr>
          <p:cxnSp>
            <p:nvCxnSpPr>
              <p:cNvPr id="36" name="Gerade Verbindung 35"/>
              <p:cNvCxnSpPr/>
              <p:nvPr/>
            </p:nvCxnSpPr>
            <p:spPr bwMode="gray">
              <a:xfrm flipV="1">
                <a:off x="3550720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 Verbindung 36"/>
              <p:cNvCxnSpPr/>
              <p:nvPr/>
            </p:nvCxnSpPr>
            <p:spPr bwMode="gray">
              <a:xfrm flipV="1">
                <a:off x="3171054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Gerade Verbindung 37"/>
            <p:cNvCxnSpPr/>
            <p:nvPr userDrawn="1"/>
          </p:nvCxnSpPr>
          <p:spPr bwMode="gray">
            <a:xfrm flipV="1">
              <a:off x="9521032" y="-219075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 userDrawn="1"/>
          </p:nvCxnSpPr>
          <p:spPr bwMode="gray">
            <a:xfrm flipV="1">
              <a:off x="377032" y="-219075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40"/>
            <p:cNvCxnSpPr/>
            <p:nvPr/>
          </p:nvCxnSpPr>
          <p:spPr bwMode="gray">
            <a:xfrm rot="16200000" flipV="1">
              <a:off x="-153598" y="3695568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41"/>
            <p:cNvCxnSpPr/>
            <p:nvPr/>
          </p:nvCxnSpPr>
          <p:spPr bwMode="gray">
            <a:xfrm rot="16200000" flipV="1">
              <a:off x="-153598" y="4079996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ruppieren 42"/>
            <p:cNvGrpSpPr/>
            <p:nvPr userDrawn="1"/>
          </p:nvGrpSpPr>
          <p:grpSpPr bwMode="gray">
            <a:xfrm rot="16200000">
              <a:off x="9848590" y="3887782"/>
              <a:ext cx="384428" cy="141046"/>
              <a:chOff x="3171054" y="-219075"/>
              <a:chExt cx="384428" cy="141046"/>
            </a:xfrm>
          </p:grpSpPr>
          <p:cxnSp>
            <p:nvCxnSpPr>
              <p:cNvPr id="44" name="Gerade Verbindung 43"/>
              <p:cNvCxnSpPr/>
              <p:nvPr/>
            </p:nvCxnSpPr>
            <p:spPr bwMode="gray">
              <a:xfrm flipV="1">
                <a:off x="3555482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 Verbindung 44"/>
              <p:cNvCxnSpPr/>
              <p:nvPr/>
            </p:nvCxnSpPr>
            <p:spPr bwMode="gray">
              <a:xfrm flipV="1">
                <a:off x="3171054" y="-219075"/>
                <a:ext cx="0" cy="141046"/>
              </a:xfrm>
              <a:prstGeom prst="line">
                <a:avLst/>
              </a:prstGeom>
              <a:ln w="6350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Gerade Verbindung 45"/>
            <p:cNvCxnSpPr/>
            <p:nvPr userDrawn="1"/>
          </p:nvCxnSpPr>
          <p:spPr bwMode="gray">
            <a:xfrm rot="16200000" flipV="1">
              <a:off x="-153598" y="1568571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46"/>
            <p:cNvCxnSpPr/>
            <p:nvPr userDrawn="1"/>
          </p:nvCxnSpPr>
          <p:spPr bwMode="gray">
            <a:xfrm rot="16200000" flipV="1">
              <a:off x="-153598" y="6195782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feld 17"/>
            <p:cNvSpPr txBox="1"/>
            <p:nvPr userDrawn="1"/>
          </p:nvSpPr>
          <p:spPr bwMode="gray">
            <a:xfrm>
              <a:off x="-525987" y="6236805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7,89</a:t>
              </a:r>
            </a:p>
          </p:txBody>
        </p:sp>
        <p:sp>
          <p:nvSpPr>
            <p:cNvPr id="48" name="Textfeld 47"/>
            <p:cNvSpPr txBox="1"/>
            <p:nvPr userDrawn="1"/>
          </p:nvSpPr>
          <p:spPr bwMode="gray">
            <a:xfrm>
              <a:off x="-525987" y="4119740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2,01</a:t>
              </a:r>
            </a:p>
          </p:txBody>
        </p:sp>
        <p:sp>
          <p:nvSpPr>
            <p:cNvPr id="49" name="Textfeld 48"/>
            <p:cNvSpPr txBox="1"/>
            <p:nvPr userDrawn="1"/>
          </p:nvSpPr>
          <p:spPr bwMode="gray">
            <a:xfrm>
              <a:off x="-525987" y="3736080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0,95</a:t>
              </a:r>
            </a:p>
          </p:txBody>
        </p:sp>
        <p:sp>
          <p:nvSpPr>
            <p:cNvPr id="50" name="Textfeld 49"/>
            <p:cNvSpPr txBox="1"/>
            <p:nvPr userDrawn="1"/>
          </p:nvSpPr>
          <p:spPr bwMode="gray">
            <a:xfrm>
              <a:off x="-525987" y="1610697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4,96</a:t>
              </a:r>
            </a:p>
          </p:txBody>
        </p:sp>
        <p:cxnSp>
          <p:nvCxnSpPr>
            <p:cNvPr id="51" name="Gerade Verbindung 50"/>
            <p:cNvCxnSpPr/>
            <p:nvPr userDrawn="1"/>
          </p:nvCxnSpPr>
          <p:spPr bwMode="gray">
            <a:xfrm rot="16200000" flipV="1">
              <a:off x="10040804" y="1568571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 userDrawn="1"/>
          </p:nvCxnSpPr>
          <p:spPr bwMode="gray">
            <a:xfrm rot="16200000" flipV="1">
              <a:off x="10040804" y="6195782"/>
              <a:ext cx="0" cy="141046"/>
            </a:xfrm>
            <a:prstGeom prst="line">
              <a:avLst/>
            </a:prstGeom>
            <a:ln w="6350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feld 52"/>
            <p:cNvSpPr txBox="1"/>
            <p:nvPr userDrawn="1"/>
          </p:nvSpPr>
          <p:spPr bwMode="gray">
            <a:xfrm>
              <a:off x="10171315" y="6236805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7,89</a:t>
              </a:r>
            </a:p>
          </p:txBody>
        </p:sp>
        <p:sp>
          <p:nvSpPr>
            <p:cNvPr id="54" name="Textfeld 53"/>
            <p:cNvSpPr txBox="1"/>
            <p:nvPr userDrawn="1"/>
          </p:nvSpPr>
          <p:spPr bwMode="gray">
            <a:xfrm>
              <a:off x="10171315" y="4119740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2,01</a:t>
              </a:r>
            </a:p>
          </p:txBody>
        </p:sp>
        <p:sp>
          <p:nvSpPr>
            <p:cNvPr id="55" name="Textfeld 54"/>
            <p:cNvSpPr txBox="1"/>
            <p:nvPr userDrawn="1"/>
          </p:nvSpPr>
          <p:spPr bwMode="gray">
            <a:xfrm>
              <a:off x="10171315" y="3736080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0,95</a:t>
              </a:r>
            </a:p>
          </p:txBody>
        </p:sp>
        <p:sp>
          <p:nvSpPr>
            <p:cNvPr id="56" name="Textfeld 55"/>
            <p:cNvSpPr txBox="1"/>
            <p:nvPr userDrawn="1"/>
          </p:nvSpPr>
          <p:spPr bwMode="gray">
            <a:xfrm>
              <a:off x="10171315" y="1610697"/>
              <a:ext cx="261938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4,96</a:t>
              </a:r>
            </a:p>
          </p:txBody>
        </p:sp>
        <p:sp>
          <p:nvSpPr>
            <p:cNvPr id="57" name="Textfeld 56"/>
            <p:cNvSpPr txBox="1"/>
            <p:nvPr userDrawn="1"/>
          </p:nvSpPr>
          <p:spPr bwMode="gray">
            <a:xfrm>
              <a:off x="429420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12,70</a:t>
              </a:r>
            </a:p>
          </p:txBody>
        </p:sp>
        <p:sp>
          <p:nvSpPr>
            <p:cNvPr id="58" name="Textfeld 57"/>
            <p:cNvSpPr txBox="1"/>
            <p:nvPr userDrawn="1"/>
          </p:nvSpPr>
          <p:spPr bwMode="gray">
            <a:xfrm>
              <a:off x="2974281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4,93</a:t>
              </a:r>
            </a:p>
          </p:txBody>
        </p:sp>
        <p:sp>
          <p:nvSpPr>
            <p:cNvPr id="59" name="Textfeld 58"/>
            <p:cNvSpPr txBox="1"/>
            <p:nvPr userDrawn="1"/>
          </p:nvSpPr>
          <p:spPr bwMode="gray">
            <a:xfrm>
              <a:off x="3581673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3,87</a:t>
              </a:r>
            </a:p>
          </p:txBody>
        </p:sp>
        <p:sp>
          <p:nvSpPr>
            <p:cNvPr id="60" name="Textfeld 59"/>
            <p:cNvSpPr txBox="1"/>
            <p:nvPr userDrawn="1"/>
          </p:nvSpPr>
          <p:spPr bwMode="gray">
            <a:xfrm>
              <a:off x="4575124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 dirty="0">
                  <a:solidFill>
                    <a:srgbClr val="FFFFFF"/>
                  </a:solidFill>
                </a:rPr>
                <a:t>0,52</a:t>
              </a:r>
            </a:p>
          </p:txBody>
        </p:sp>
        <p:sp>
          <p:nvSpPr>
            <p:cNvPr id="61" name="Textfeld 60"/>
            <p:cNvSpPr txBox="1"/>
            <p:nvPr userDrawn="1"/>
          </p:nvSpPr>
          <p:spPr bwMode="gray">
            <a:xfrm>
              <a:off x="5172992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0,52</a:t>
              </a:r>
            </a:p>
          </p:txBody>
        </p:sp>
        <p:sp>
          <p:nvSpPr>
            <p:cNvPr id="62" name="Textfeld 61"/>
            <p:cNvSpPr txBox="1"/>
            <p:nvPr userDrawn="1"/>
          </p:nvSpPr>
          <p:spPr bwMode="gray">
            <a:xfrm>
              <a:off x="6158360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3,87</a:t>
              </a:r>
            </a:p>
          </p:txBody>
        </p:sp>
        <p:sp>
          <p:nvSpPr>
            <p:cNvPr id="63" name="Textfeld 62"/>
            <p:cNvSpPr txBox="1"/>
            <p:nvPr userDrawn="1"/>
          </p:nvSpPr>
          <p:spPr bwMode="gray">
            <a:xfrm>
              <a:off x="6760990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4,93</a:t>
              </a:r>
            </a:p>
          </p:txBody>
        </p:sp>
        <p:sp>
          <p:nvSpPr>
            <p:cNvPr id="64" name="Textfeld 63"/>
            <p:cNvSpPr txBox="1"/>
            <p:nvPr userDrawn="1"/>
          </p:nvSpPr>
          <p:spPr bwMode="gray">
            <a:xfrm>
              <a:off x="9328943" y="-127679"/>
              <a:ext cx="158749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r">
                <a:spcBef>
                  <a:spcPts val="1662"/>
                </a:spcBef>
                <a:buFont typeface="Arial" panose="020B0604020202020204" pitchFamily="34" charset="0"/>
                <a:buNone/>
              </a:pPr>
              <a:r>
                <a:rPr lang="de-DE" sz="369">
                  <a:solidFill>
                    <a:srgbClr val="FFFFFF"/>
                  </a:solidFill>
                </a:rPr>
                <a:t>12,70</a:t>
              </a:r>
            </a:p>
          </p:txBody>
        </p:sp>
      </p:grpSp>
      <p:pic>
        <p:nvPicPr>
          <p:cNvPr id="68" name="Grafik 67">
            <a:extLst>
              <a:ext uri="{FF2B5EF4-FFF2-40B4-BE49-F238E27FC236}">
                <a16:creationId xmlns:a16="http://schemas.microsoft.com/office/drawing/2014/main" id="{20A70C6A-8B63-4247-B79D-F386A132478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971" y="332099"/>
            <a:ext cx="1897811" cy="936465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65317282-E79C-4D5A-81A7-CE36DFF08383}"/>
              </a:ext>
            </a:extLst>
          </p:cNvPr>
          <p:cNvSpPr/>
          <p:nvPr userDrawn="1"/>
        </p:nvSpPr>
        <p:spPr bwMode="gray">
          <a:xfrm>
            <a:off x="0" y="5471669"/>
            <a:ext cx="9144000" cy="1386331"/>
          </a:xfrm>
          <a:prstGeom prst="rect">
            <a:avLst/>
          </a:prstGeom>
          <a:solidFill>
            <a:srgbClr val="008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400" dirty="0" err="1"/>
          </a:p>
        </p:txBody>
      </p:sp>
    </p:spTree>
    <p:extLst>
      <p:ext uri="{BB962C8B-B14F-4D97-AF65-F5344CB8AC3E}">
        <p14:creationId xmlns:p14="http://schemas.microsoft.com/office/powerpoint/2010/main" val="64149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844174" rtl="0" eaLnBrk="1" latinLnBrk="0" hangingPunct="1">
        <a:spcBef>
          <a:spcPct val="0"/>
        </a:spcBef>
        <a:buNone/>
        <a:defRPr sz="2585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176" indent="-166176" algn="l" defTabSz="844174" rtl="0" eaLnBrk="1" latinLnBrk="0" hangingPunct="1">
        <a:spcBef>
          <a:spcPts val="1108"/>
        </a:spcBef>
        <a:buFont typeface="Arial" panose="020B0604020202020204" pitchFamily="34" charset="0"/>
        <a:buChar char="•"/>
        <a:defRPr sz="1292" kern="1200">
          <a:solidFill>
            <a:schemeClr val="tx1"/>
          </a:solidFill>
          <a:latin typeface="+mn-lt"/>
          <a:ea typeface="+mn-ea"/>
          <a:cs typeface="+mn-cs"/>
        </a:defRPr>
      </a:lvl1pPr>
      <a:lvl2pPr marL="332352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2pPr>
      <a:lvl3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3pPr>
      <a:lvl4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4pPr>
      <a:lvl5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5pPr>
      <a:lvl6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6pPr>
      <a:lvl7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7pPr>
      <a:lvl8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8pPr>
      <a:lvl9pPr marL="498528" indent="-166176" algn="l" defTabSz="844174" rtl="0" eaLnBrk="1" latinLnBrk="0" hangingPunct="1">
        <a:spcBef>
          <a:spcPts val="1108"/>
        </a:spcBef>
        <a:buFont typeface="Segoe UI" panose="020B0502040204020203" pitchFamily="34" charset="0"/>
        <a:buChar char="‒"/>
        <a:defRPr sz="12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87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174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261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348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435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522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609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696" algn="l" defTabSz="84417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MirkoP\Desktop\BVÖ PPT\Icons für PPT\bvoe-icons-4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7" t="16733" r="21924" b="15673"/>
          <a:stretch/>
        </p:blipFill>
        <p:spPr bwMode="auto">
          <a:xfrm>
            <a:off x="290784" y="1181887"/>
            <a:ext cx="2316949" cy="197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4">
            <a:extLst>
              <a:ext uri="{FF2B5EF4-FFF2-40B4-BE49-F238E27FC236}">
                <a16:creationId xmlns:a16="http://schemas.microsoft.com/office/drawing/2014/main" id="{B83CE738-3F47-43A6-B610-DCFDAFD14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082" y="1838280"/>
            <a:ext cx="8171460" cy="2901245"/>
          </a:xfrm>
        </p:spPr>
        <p:txBody>
          <a:bodyPr/>
          <a:lstStyle/>
          <a:p>
            <a:r>
              <a:rPr lang="en-US" dirty="0" err="1">
                <a:solidFill>
                  <a:srgbClr val="00843D"/>
                </a:solidFill>
              </a:rPr>
              <a:t>EuBV</a:t>
            </a:r>
            <a:r>
              <a:rPr lang="en-US" dirty="0">
                <a:solidFill>
                  <a:srgbClr val="00843D"/>
                </a:solidFill>
              </a:rPr>
              <a:t> – Spring meeting 19.03.2021</a:t>
            </a:r>
            <a:endParaRPr lang="de-AT" dirty="0">
              <a:solidFill>
                <a:srgbClr val="00843D"/>
              </a:solidFill>
            </a:endParaRPr>
          </a:p>
        </p:txBody>
      </p:sp>
      <p:sp>
        <p:nvSpPr>
          <p:cNvPr id="6" name="Untertitel 5">
            <a:extLst>
              <a:ext uri="{FF2B5EF4-FFF2-40B4-BE49-F238E27FC236}">
                <a16:creationId xmlns:a16="http://schemas.microsoft.com/office/drawing/2014/main" id="{CE110671-A82B-48CC-A1EF-D9273695E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AT" dirty="0" err="1"/>
              <a:t>EuBV</a:t>
            </a:r>
            <a:r>
              <a:rPr lang="de-AT" dirty="0"/>
              <a:t> - </a:t>
            </a:r>
            <a:r>
              <a:rPr lang="de-AT" dirty="0" err="1"/>
              <a:t>finance</a:t>
            </a:r>
            <a:r>
              <a:rPr lang="de-AT" dirty="0"/>
              <a:t> </a:t>
            </a:r>
            <a:r>
              <a:rPr lang="de-AT" dirty="0" err="1"/>
              <a:t>committee</a:t>
            </a:r>
            <a:r>
              <a:rPr lang="de-AT" dirty="0"/>
              <a:t> 19.03.2021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0DD1D3C-9CD8-4C4C-9B10-8D7EDAD2FD0E}"/>
              </a:ext>
            </a:extLst>
          </p:cNvPr>
          <p:cNvSpPr txBox="1">
            <a:spLocks/>
          </p:cNvSpPr>
          <p:nvPr/>
        </p:nvSpPr>
        <p:spPr bwMode="gray">
          <a:xfrm>
            <a:off x="530082" y="3589341"/>
            <a:ext cx="8069919" cy="1470025"/>
          </a:xfrm>
          <a:prstGeom prst="rect">
            <a:avLst/>
          </a:prstGeom>
        </p:spPr>
        <p:txBody>
          <a:bodyPr anchor="b"/>
          <a:lstStyle>
            <a:lvl1pPr algn="l" defTabSz="844174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84417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79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22AB51E-2B7A-4D5A-9961-54ECC0987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 Dealing with nonperforming loans in the COVID 19 pandemic</a:t>
            </a:r>
            <a:endParaRPr lang="de-AT" sz="2400" dirty="0"/>
          </a:p>
        </p:txBody>
      </p:sp>
      <p:sp>
        <p:nvSpPr>
          <p:cNvPr id="4" name="Textplatzhalter 5"/>
          <p:cNvSpPr txBox="1">
            <a:spLocks/>
          </p:cNvSpPr>
          <p:nvPr/>
        </p:nvSpPr>
        <p:spPr>
          <a:xfrm>
            <a:off x="250825" y="1152143"/>
            <a:ext cx="8642350" cy="510235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843D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00843D"/>
              </a:buClr>
              <a:buFont typeface="Courier New" panose="02070309020205020404" pitchFamily="49" charset="0"/>
              <a:buChar char="o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00843D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843D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843D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 sz="1400" b="1" dirty="0"/>
          </a:p>
          <a:p>
            <a:pPr marL="0" indent="0">
              <a:buNone/>
            </a:pPr>
            <a:r>
              <a:rPr lang="de-DE" sz="1400" b="1" dirty="0"/>
              <a:t>European </a:t>
            </a:r>
            <a:r>
              <a:rPr lang="de-DE" sz="1400" b="1" dirty="0" err="1"/>
              <a:t>Commission</a:t>
            </a:r>
            <a:r>
              <a:rPr lang="de-DE" sz="1400" b="1" dirty="0"/>
              <a:t> Action Plan</a:t>
            </a:r>
          </a:p>
          <a:p>
            <a:endParaRPr lang="de-DE" sz="1400" b="1" dirty="0"/>
          </a:p>
          <a:p>
            <a:r>
              <a:rPr lang="de-DE" sz="1400" b="1" dirty="0" err="1"/>
              <a:t>Strategy</a:t>
            </a:r>
            <a:r>
              <a:rPr lang="de-DE" sz="1400" b="1" dirty="0"/>
              <a:t> </a:t>
            </a:r>
            <a:r>
              <a:rPr lang="de-DE" sz="1400" b="1" dirty="0" err="1"/>
              <a:t>to</a:t>
            </a:r>
            <a:r>
              <a:rPr lang="de-DE" sz="1400" b="1" dirty="0"/>
              <a:t> </a:t>
            </a:r>
            <a:r>
              <a:rPr lang="de-DE" sz="1400" b="1" dirty="0" err="1"/>
              <a:t>prevent</a:t>
            </a:r>
            <a:r>
              <a:rPr lang="de-DE" sz="1400" b="1" dirty="0"/>
              <a:t> a </a:t>
            </a:r>
            <a:r>
              <a:rPr lang="de-DE" sz="1400" b="1" dirty="0" err="1"/>
              <a:t>future</a:t>
            </a:r>
            <a:r>
              <a:rPr lang="de-DE" sz="1400" b="1" dirty="0"/>
              <a:t> </a:t>
            </a:r>
            <a:r>
              <a:rPr lang="de-DE" sz="1400" b="1" dirty="0" err="1"/>
              <a:t>build-up</a:t>
            </a:r>
            <a:r>
              <a:rPr lang="de-DE" sz="1400" b="1" dirty="0"/>
              <a:t> </a:t>
            </a:r>
            <a:r>
              <a:rPr lang="de-DE" sz="1400" b="1" dirty="0" err="1"/>
              <a:t>of</a:t>
            </a:r>
            <a:r>
              <a:rPr lang="de-DE" sz="1400" b="1" dirty="0"/>
              <a:t> NPLs</a:t>
            </a:r>
            <a:r>
              <a:rPr lang="de-DE" sz="1400" dirty="0"/>
              <a:t> </a:t>
            </a:r>
            <a:r>
              <a:rPr lang="de-DE" sz="1400" dirty="0" err="1"/>
              <a:t>across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EU, </a:t>
            </a:r>
            <a:r>
              <a:rPr lang="de-DE" sz="1400" dirty="0" err="1"/>
              <a:t>as</a:t>
            </a:r>
            <a:r>
              <a:rPr lang="de-DE" sz="1400" dirty="0"/>
              <a:t> a </a:t>
            </a:r>
            <a:r>
              <a:rPr lang="de-DE" sz="1400" dirty="0" err="1"/>
              <a:t>result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coronavirus</a:t>
            </a:r>
            <a:r>
              <a:rPr lang="de-DE" sz="1400" dirty="0"/>
              <a:t> </a:t>
            </a:r>
            <a:r>
              <a:rPr lang="de-DE" sz="1400" dirty="0" err="1"/>
              <a:t>crisis</a:t>
            </a:r>
            <a:endParaRPr lang="de-DE" sz="1400" dirty="0"/>
          </a:p>
          <a:p>
            <a:endParaRPr lang="de-DE" sz="1400" dirty="0"/>
          </a:p>
          <a:p>
            <a:r>
              <a:rPr lang="de-DE" sz="1400" dirty="0"/>
              <a:t>EC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proposing</a:t>
            </a:r>
            <a:r>
              <a:rPr lang="de-DE" sz="1400" dirty="0"/>
              <a:t> a </a:t>
            </a:r>
            <a:r>
              <a:rPr lang="de-DE" sz="1400" dirty="0" err="1"/>
              <a:t>series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actions</a:t>
            </a:r>
            <a:r>
              <a:rPr lang="de-DE" sz="1400" dirty="0"/>
              <a:t> </a:t>
            </a:r>
            <a:r>
              <a:rPr lang="de-DE" sz="1400" dirty="0" err="1"/>
              <a:t>with</a:t>
            </a:r>
            <a:r>
              <a:rPr lang="de-DE" sz="1400" dirty="0"/>
              <a:t> </a:t>
            </a:r>
            <a:r>
              <a:rPr lang="de-DE" sz="1400" b="1" dirty="0" err="1"/>
              <a:t>four</a:t>
            </a:r>
            <a:r>
              <a:rPr lang="de-DE" sz="1400" b="1" dirty="0"/>
              <a:t> </a:t>
            </a:r>
            <a:r>
              <a:rPr lang="de-DE" sz="1400" b="1" dirty="0" err="1"/>
              <a:t>main</a:t>
            </a:r>
            <a:r>
              <a:rPr lang="de-DE" sz="1400" b="1" dirty="0"/>
              <a:t> </a:t>
            </a:r>
            <a:r>
              <a:rPr lang="de-DE" sz="1400" b="1" dirty="0" err="1"/>
              <a:t>goals</a:t>
            </a:r>
            <a:r>
              <a:rPr lang="de-DE" sz="1400" dirty="0"/>
              <a:t>:</a:t>
            </a:r>
          </a:p>
          <a:p>
            <a:pPr lvl="1"/>
            <a:r>
              <a:rPr lang="en-US" sz="1400" dirty="0"/>
              <a:t>further develop secondary markets for distressed assets, which will allow banks to move NPLs off their balance sheets, while ensuring further strengthened protection for debtors</a:t>
            </a:r>
          </a:p>
          <a:p>
            <a:pPr lvl="1"/>
            <a:r>
              <a:rPr lang="en-US" sz="1400" dirty="0"/>
              <a:t>reform the EU’s corporate insolvency and debt recovery legislation, which will help converge the various insolvency frameworks across the EU, while maintaining high standards of consumer protection</a:t>
            </a:r>
          </a:p>
          <a:p>
            <a:pPr lvl="1"/>
            <a:r>
              <a:rPr lang="en-US" sz="1400" dirty="0"/>
              <a:t>support the establishment and cooperation of national asset management companies (AMCs) at EU level</a:t>
            </a:r>
          </a:p>
          <a:p>
            <a:pPr lvl="1"/>
            <a:r>
              <a:rPr lang="en-US" sz="1400" dirty="0"/>
              <a:t>implement precautionary public support measures, where needed, to ensure the continued funding of the real economy under the EU’s Bank Recovery and Resolution Directive and State aid frameworks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Source: EC Press release, IP/20/2375, 16 December 2020</a:t>
            </a:r>
            <a:endParaRPr lang="de-DE" sz="1400" dirty="0"/>
          </a:p>
          <a:p>
            <a:pPr lvl="1"/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0272047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22AB51E-2B7A-4D5A-9961-54ECC0987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 Dealing with nonperforming loans in the COVID 19 pandemic</a:t>
            </a:r>
            <a:endParaRPr lang="de-AT" sz="2400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587972"/>
              </p:ext>
            </p:extLst>
          </p:nvPr>
        </p:nvGraphicFramePr>
        <p:xfrm>
          <a:off x="250824" y="1222995"/>
          <a:ext cx="8642350" cy="5509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86921">
                  <a:extLst>
                    <a:ext uri="{9D8B030D-6E8A-4147-A177-3AD203B41FA5}">
                      <a16:colId xmlns:a16="http://schemas.microsoft.com/office/drawing/2014/main" val="2805250078"/>
                    </a:ext>
                  </a:extLst>
                </a:gridCol>
                <a:gridCol w="2455429">
                  <a:extLst>
                    <a:ext uri="{9D8B030D-6E8A-4147-A177-3AD203B41FA5}">
                      <a16:colId xmlns:a16="http://schemas.microsoft.com/office/drawing/2014/main" val="2238912629"/>
                    </a:ext>
                  </a:extLst>
                </a:gridCol>
              </a:tblGrid>
              <a:tr h="55093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 performing loans in Austria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According to the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OeNB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Financial Stability Report 40, November 2020: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Payment moratoria as well as fiscal and monetary measures supported a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further improvement of loan quality ratios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 the first half of 2020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consolidated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NPL ratio of the Austrian banking sector came down to 2.0%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nearly 20 basis points lower than at end-2019. For the domestic loan book, the NPL ratio improved to 1.5%.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Share of loans assigned to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stage 2 according to IFRS 9 increased markedly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from 10% at end-2019 to 16% in June 2020. For corporate loans, this share even increased from 10% to 22%.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Consequently, Austrian banks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increased their loan loss provisioning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EUR 1.8 billion, after only EUR 1.0 billion for the entire year of 2019. The consolidated coverage ratio rose by 74 basis points to nearly 50%.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Recommendations by the </a:t>
                      </a: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OeNB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regarding NPLs: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Prepare for the time when public support measures in Austria and in CESEE expire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and ensure transparency regarding the credit quality of loan portfolios.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Apply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sustainable lending standards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 real estate lending, both in Austria and in CESEE, and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comply with the quantitative guidance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issued by the Financial Market Stability Board.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686670"/>
                  </a:ext>
                </a:extLst>
              </a:tr>
            </a:tbl>
          </a:graphicData>
        </a:graphic>
      </p:graphicFrame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9914" y="1935667"/>
            <a:ext cx="2353260" cy="2999492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6539914" y="4943200"/>
            <a:ext cx="2718263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sz="700" dirty="0">
                <a:solidFill>
                  <a:srgbClr val="7F7F7F"/>
                </a:solidFill>
              </a:rPr>
              <a:t>Source: </a:t>
            </a:r>
            <a:r>
              <a:rPr lang="en-US" sz="700" dirty="0" err="1">
                <a:solidFill>
                  <a:srgbClr val="7F7F7F"/>
                </a:solidFill>
              </a:rPr>
              <a:t>OeNB</a:t>
            </a:r>
            <a:r>
              <a:rPr lang="en-US" sz="700" dirty="0">
                <a:solidFill>
                  <a:srgbClr val="7F7F7F"/>
                </a:solidFill>
              </a:rPr>
              <a:t> Financial Stability Report 40, Nov 2020</a:t>
            </a:r>
            <a:endParaRPr lang="de-DE" sz="7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56770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22AB51E-2B7A-4D5A-9961-54ECC0987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 Use of payment moratoria in response to the COVID 19 pandemic</a:t>
            </a:r>
            <a:endParaRPr lang="de-AT" sz="2400" dirty="0"/>
          </a:p>
        </p:txBody>
      </p:sp>
      <p:sp>
        <p:nvSpPr>
          <p:cNvPr id="4" name="Textplatzhalter 5"/>
          <p:cNvSpPr txBox="1">
            <a:spLocks/>
          </p:cNvSpPr>
          <p:nvPr/>
        </p:nvSpPr>
        <p:spPr>
          <a:xfrm>
            <a:off x="250825" y="1152143"/>
            <a:ext cx="8642350" cy="510235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843D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00843D"/>
              </a:buClr>
              <a:buFont typeface="Courier New" panose="02070309020205020404" pitchFamily="49" charset="0"/>
              <a:buChar char="o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00843D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00843D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843D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sz="1400" b="1" dirty="0"/>
              <a:t>First evidence on the use of moratoria and public guarantees in the EU banking sector, EBA/Rep/2020/31</a:t>
            </a:r>
          </a:p>
          <a:p>
            <a:endParaRPr lang="en-US" sz="1400" dirty="0"/>
          </a:p>
          <a:p>
            <a:r>
              <a:rPr lang="en-US" sz="1400" dirty="0"/>
              <a:t>EBAs </a:t>
            </a:r>
            <a:r>
              <a:rPr lang="en-US" sz="1400" b="1" dirty="0"/>
              <a:t>first assessment</a:t>
            </a:r>
            <a:r>
              <a:rPr lang="en-US" sz="1400" dirty="0"/>
              <a:t> of the use of COVID-19 moratoria and public guarantees across the EU banking sector as of end June 2020 as reported by a sample of ca. 130 banks.</a:t>
            </a:r>
          </a:p>
          <a:p>
            <a:r>
              <a:rPr lang="en-US" sz="1400" dirty="0"/>
              <a:t>A nominal loan volume of EUR 871 billion was granted moratoria on loan repayments, comprising about </a:t>
            </a:r>
            <a:r>
              <a:rPr lang="en-US" sz="1400" b="1" dirty="0"/>
              <a:t>6% of banks’ total loans</a:t>
            </a:r>
            <a:r>
              <a:rPr lang="en-US" sz="1400" dirty="0"/>
              <a:t> and close to 7.5% of total loans to households (HHs) and NFCs. In total, 16% of SME loans were granted moratoria, followed by 12% of commercial real estate (CRE) loans and 7% of residential mortgage loans.</a:t>
            </a:r>
          </a:p>
          <a:p>
            <a:r>
              <a:rPr lang="en-US" sz="1400" dirty="0"/>
              <a:t>While the NPL ratio for loans subject to moratoria was 2.5% (slightly lower than the EU average of 2.9% for all loans), around </a:t>
            </a:r>
            <a:r>
              <a:rPr lang="en-US" sz="1400" b="1" dirty="0"/>
              <a:t>17% of loans under moratoria were classified as stage 2</a:t>
            </a:r>
            <a:r>
              <a:rPr lang="en-US" sz="1400" dirty="0"/>
              <a:t>.</a:t>
            </a:r>
          </a:p>
          <a:p>
            <a:r>
              <a:rPr lang="en-US" sz="1400" dirty="0"/>
              <a:t>Newly originated loans subject to PGSs amounted to EUR 181 billion, representing 1.2% of the total loans.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Source: EBA Press release, 20 November 2020</a:t>
            </a:r>
          </a:p>
          <a:p>
            <a:pPr lvl="1"/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61870976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22AB51E-2B7A-4D5A-9961-54ECC0987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5. Use of payment moratoria in response to the COVID 19 pandemic</a:t>
            </a:r>
            <a:endParaRPr lang="de-AT" sz="2400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604427"/>
              </p:ext>
            </p:extLst>
          </p:nvPr>
        </p:nvGraphicFramePr>
        <p:xfrm>
          <a:off x="250824" y="1222995"/>
          <a:ext cx="8642350" cy="548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28303">
                  <a:extLst>
                    <a:ext uri="{9D8B030D-6E8A-4147-A177-3AD203B41FA5}">
                      <a16:colId xmlns:a16="http://schemas.microsoft.com/office/drawing/2014/main" val="2805250078"/>
                    </a:ext>
                  </a:extLst>
                </a:gridCol>
                <a:gridCol w="2714047">
                  <a:extLst>
                    <a:ext uri="{9D8B030D-6E8A-4147-A177-3AD203B41FA5}">
                      <a16:colId xmlns:a16="http://schemas.microsoft.com/office/drawing/2014/main" val="2238912629"/>
                    </a:ext>
                  </a:extLst>
                </a:gridCol>
              </a:tblGrid>
              <a:tr h="4328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400" b="1" dirty="0"/>
                        <a:t>Austrian measures to support the economy during the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pandemic</a:t>
                      </a:r>
                    </a:p>
                    <a:p>
                      <a:endParaRPr lang="en-US" sz="1400" b="1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400" b="1" dirty="0"/>
                        <a:t>Legislative moratorium</a:t>
                      </a:r>
                      <a:r>
                        <a:rPr lang="en-US" sz="1400" dirty="0"/>
                        <a:t> on credit and interest payments due between 1 April 2020, and 31 January 2021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offers household or micro-business borrowers suffering from COVID-19-related income losses the option to defer payments for a period of ten months and to extend loan tenors by the duration of the moratorium.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/>
                        <a:t>Sector-wide </a:t>
                      </a:r>
                      <a:r>
                        <a:rPr lang="en-US" sz="1400" b="1" dirty="0" err="1"/>
                        <a:t>nonlegislative</a:t>
                      </a:r>
                      <a:r>
                        <a:rPr lang="en-US" sz="1400" b="1" dirty="0"/>
                        <a:t> moratorium</a:t>
                      </a:r>
                      <a:r>
                        <a:rPr lang="en-US" sz="1400" dirty="0"/>
                        <a:t>, including (retrospective) deferrals in the period from 15 March 2020 to 31 August 2020. In addition, banks and their customers agreed bilaterally on voluntary individual forbearance measures.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/>
                        <a:t>COVID-19-related </a:t>
                      </a:r>
                      <a:r>
                        <a:rPr lang="en-US" sz="1400" b="1" dirty="0"/>
                        <a:t>public guarantee scheme</a:t>
                      </a:r>
                      <a:r>
                        <a:rPr lang="en-US" sz="1400" dirty="0"/>
                        <a:t> for newly originated loans: Eligible nonfinancial corporations can use guarantees to obtain bridge financing.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/>
                        <a:t>By end-June 2020, Austrian banks had granted COVID-19-related payment extensions (including payment modifications from other countries) in the amount of EUR 46 billion (4.5% of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total outstanding credit to households and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nonfinancial corporations or 1.6% of unconsolidated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total assets on a consolidated level), around 20,200 loans subject to COVID-19-related public guarantees totaling EUR 6 billion had been requested in Austria.</a:t>
                      </a:r>
                    </a:p>
                    <a:p>
                      <a:pPr marL="0" indent="0">
                        <a:buNone/>
                      </a:pPr>
                      <a:endParaRPr lang="en-US" sz="1400" dirty="0"/>
                    </a:p>
                    <a:p>
                      <a:pPr marL="0" indent="0">
                        <a:buNone/>
                      </a:pPr>
                      <a:r>
                        <a:rPr lang="en-US" sz="1400" dirty="0"/>
                        <a:t>Source: </a:t>
                      </a:r>
                      <a:r>
                        <a:rPr lang="en-US" sz="1400" dirty="0" err="1"/>
                        <a:t>OeNB</a:t>
                      </a:r>
                      <a:r>
                        <a:rPr lang="en-US" sz="1400" dirty="0"/>
                        <a:t> Financial Stability Report 40, November 2020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686670"/>
                  </a:ext>
                </a:extLst>
              </a:tr>
            </a:tbl>
          </a:graphicData>
        </a:graphic>
      </p:graphicFrame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clrChange>
              <a:clrFrom>
                <a:srgbClr val="E3EAF5"/>
              </a:clrFrom>
              <a:clrTo>
                <a:srgbClr val="E3EA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51438" y="1913280"/>
            <a:ext cx="2641736" cy="3429176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6357034" y="5373453"/>
            <a:ext cx="2718263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sz="700" dirty="0">
                <a:solidFill>
                  <a:srgbClr val="7F7F7F"/>
                </a:solidFill>
              </a:rPr>
              <a:t>Source: </a:t>
            </a:r>
            <a:r>
              <a:rPr lang="en-US" sz="700" dirty="0" err="1">
                <a:solidFill>
                  <a:srgbClr val="7F7F7F"/>
                </a:solidFill>
              </a:rPr>
              <a:t>OeNB</a:t>
            </a:r>
            <a:r>
              <a:rPr lang="en-US" sz="700" dirty="0">
                <a:solidFill>
                  <a:srgbClr val="7F7F7F"/>
                </a:solidFill>
              </a:rPr>
              <a:t> Financial Stability Report 40, Nov 2020</a:t>
            </a:r>
            <a:endParaRPr lang="de-DE" sz="7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06038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22AB51E-2B7A-4D5A-9961-54ECC0987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Macro figures Austria</a:t>
            </a:r>
            <a:endParaRPr lang="de-AT" sz="2400" dirty="0"/>
          </a:p>
        </p:txBody>
      </p:sp>
      <p:sp>
        <p:nvSpPr>
          <p:cNvPr id="2" name="Abgerundetes Rechteck 1"/>
          <p:cNvSpPr/>
          <p:nvPr/>
        </p:nvSpPr>
        <p:spPr>
          <a:xfrm>
            <a:off x="613580" y="1345720"/>
            <a:ext cx="3906663" cy="2343341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Austria real GDP &amp; </a:t>
            </a:r>
            <a:r>
              <a:rPr kumimoji="0" lang="de-DE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unemployment</a:t>
            </a:r>
            <a:endParaRPr kumimoji="0" lang="de-DE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Source: WIFO Konjunkturprognose Dezember 2020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613580" y="4005700"/>
            <a:ext cx="3906663" cy="2343341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Source: </a:t>
            </a:r>
            <a:r>
              <a:rPr kumimoji="0" lang="en-US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OeNB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Financial Stability Report 40, Nov 2020</a:t>
            </a:r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849148" y="1345720"/>
            <a:ext cx="3906663" cy="2343341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NPL </a:t>
            </a:r>
            <a:r>
              <a:rPr kumimoji="0" lang="de-DE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ratio</a:t>
            </a: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Austrian </a:t>
            </a:r>
            <a:r>
              <a:rPr kumimoji="0" lang="de-DE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financial</a:t>
            </a: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intermediaries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Source: </a:t>
            </a:r>
            <a:r>
              <a:rPr kumimoji="0" lang="en-US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OeNB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Financial Stability Report 40, Nov 2020</a:t>
            </a:r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4849148" y="4005700"/>
            <a:ext cx="3906663" cy="2343341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Source: </a:t>
            </a:r>
            <a:r>
              <a:rPr kumimoji="0" lang="en-US" sz="800" b="0" i="0" u="none" strike="noStrike" kern="1200" cap="none" spc="0" normalizeH="0" baseline="0" noProof="0" dirty="0" err="1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OeNB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Financial Stability Report 40, Nov 2020</a:t>
            </a:r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845384" y="4158209"/>
            <a:ext cx="391042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Coverage </a:t>
            </a:r>
            <a:r>
              <a:rPr kumimoji="0" lang="de-DE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ratio</a:t>
            </a: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Austrian </a:t>
            </a:r>
            <a:r>
              <a:rPr kumimoji="0" lang="de-DE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financial</a:t>
            </a: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intermediaries</a:t>
            </a:r>
          </a:p>
        </p:txBody>
      </p:sp>
      <p:pic>
        <p:nvPicPr>
          <p:cNvPr id="18" name="Grafik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3497" y="1795050"/>
            <a:ext cx="3497963" cy="1578667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3616" y="4508200"/>
            <a:ext cx="3507844" cy="1578667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047" y="1708323"/>
            <a:ext cx="3517725" cy="1618133"/>
          </a:xfrm>
          <a:prstGeom prst="rect">
            <a:avLst/>
          </a:prstGeom>
        </p:spPr>
      </p:pic>
      <p:sp>
        <p:nvSpPr>
          <p:cNvPr id="13" name="Rechteck 12"/>
          <p:cNvSpPr/>
          <p:nvPr/>
        </p:nvSpPr>
        <p:spPr>
          <a:xfrm>
            <a:off x="613580" y="4158209"/>
            <a:ext cx="3902899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Risk</a:t>
            </a: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de-DE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provisioning</a:t>
            </a: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Austrian </a:t>
            </a:r>
            <a:r>
              <a:rPr kumimoji="0" lang="de-DE" sz="13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financial</a:t>
            </a: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intermediaries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353" y="4483533"/>
            <a:ext cx="3507844" cy="16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52793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 bwMode="gray">
          <a:xfrm>
            <a:off x="0" y="1728952"/>
            <a:ext cx="9144000" cy="5129048"/>
          </a:xfrm>
          <a:prstGeom prst="rect">
            <a:avLst/>
          </a:prstGeom>
          <a:solidFill>
            <a:srgbClr val="00843D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56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kern="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2050" name="Picture 2" descr="C:\Users\MirkoP\Desktop\BVÖ PPT\Icons für PPT\bvoe-icons-5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71" t="3492" b="9328"/>
          <a:stretch/>
        </p:blipFill>
        <p:spPr bwMode="auto">
          <a:xfrm>
            <a:off x="-1" y="1935020"/>
            <a:ext cx="4742121" cy="4827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3409381" y="4617906"/>
            <a:ext cx="5407572" cy="1625605"/>
          </a:xfrm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BAUSPARKASSEN – WICHTIGER DENN JE</a:t>
            </a:r>
          </a:p>
        </p:txBody>
      </p:sp>
    </p:spTree>
    <p:extLst>
      <p:ext uri="{BB962C8B-B14F-4D97-AF65-F5344CB8AC3E}">
        <p14:creationId xmlns:p14="http://schemas.microsoft.com/office/powerpoint/2010/main" val="9736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vo Masterfolie">
  <a:themeElements>
    <a:clrScheme name="start">
      <a:dk1>
        <a:srgbClr val="000000"/>
      </a:dk1>
      <a:lt1>
        <a:sysClr val="window" lastClr="FFFFFF"/>
      </a:lt1>
      <a:dk2>
        <a:srgbClr val="999888"/>
      </a:dk2>
      <a:lt2>
        <a:srgbClr val="EEEEE8"/>
      </a:lt2>
      <a:accent1>
        <a:srgbClr val="135192"/>
      </a:accent1>
      <a:accent2>
        <a:srgbClr val="366092"/>
      </a:accent2>
      <a:accent3>
        <a:srgbClr val="95B3D7"/>
      </a:accent3>
      <a:accent4>
        <a:srgbClr val="B8CCE4"/>
      </a:accent4>
      <a:accent5>
        <a:srgbClr val="DBE5F1"/>
      </a:accent5>
      <a:accent6>
        <a:srgbClr val="EEEEE8"/>
      </a:accent6>
      <a:hlink>
        <a:srgbClr val="135192"/>
      </a:hlink>
      <a:folHlink>
        <a:srgbClr val="135192"/>
      </a:folHlink>
    </a:clrScheme>
    <a:fontScheme name="sta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vo Titel Master">
  <a:themeElements>
    <a:clrScheme name="Benutzerdefiniert 32">
      <a:dk1>
        <a:srgbClr val="000000"/>
      </a:dk1>
      <a:lt1>
        <a:srgbClr val="FFFFFF"/>
      </a:lt1>
      <a:dk2>
        <a:srgbClr val="92C0D2"/>
      </a:dk2>
      <a:lt2>
        <a:srgbClr val="5D9AB3"/>
      </a:lt2>
      <a:accent1>
        <a:srgbClr val="990000"/>
      </a:accent1>
      <a:accent2>
        <a:srgbClr val="9F9F9F"/>
      </a:accent2>
      <a:accent3>
        <a:srgbClr val="6B6B6B"/>
      </a:accent3>
      <a:accent4>
        <a:srgbClr val="CECECE"/>
      </a:accent4>
      <a:accent5>
        <a:srgbClr val="000000"/>
      </a:accent5>
      <a:accent6>
        <a:srgbClr val="EAEAEA"/>
      </a:accent6>
      <a:hlink>
        <a:srgbClr val="6B6B6B"/>
      </a:hlink>
      <a:folHlink>
        <a:srgbClr val="9F9F9F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2"/>
        </a:solidFill>
        <a:ln>
          <a:noFill/>
        </a:ln>
      </a:spPr>
      <a:bodyPr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6350">
          <a:solidFill>
            <a:schemeClr val="tx1"/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noAutofit/>
      </a:bodyPr>
      <a:lstStyle>
        <a:defPPr marL="180000" indent="-180000">
          <a:spcBef>
            <a:spcPts val="1200"/>
          </a:spcBef>
          <a:buFont typeface="Arial" panose="020B0604020202020204" pitchFamily="34" charset="0"/>
          <a:buChar char="•"/>
          <a:defRPr sz="14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1_bvo Titel Master">
  <a:themeElements>
    <a:clrScheme name="Benutzerdefiniert 32">
      <a:dk1>
        <a:srgbClr val="000000"/>
      </a:dk1>
      <a:lt1>
        <a:srgbClr val="FFFFFF"/>
      </a:lt1>
      <a:dk2>
        <a:srgbClr val="92C0D2"/>
      </a:dk2>
      <a:lt2>
        <a:srgbClr val="5D9AB3"/>
      </a:lt2>
      <a:accent1>
        <a:srgbClr val="990000"/>
      </a:accent1>
      <a:accent2>
        <a:srgbClr val="9F9F9F"/>
      </a:accent2>
      <a:accent3>
        <a:srgbClr val="6B6B6B"/>
      </a:accent3>
      <a:accent4>
        <a:srgbClr val="CECECE"/>
      </a:accent4>
      <a:accent5>
        <a:srgbClr val="000000"/>
      </a:accent5>
      <a:accent6>
        <a:srgbClr val="EAEAEA"/>
      </a:accent6>
      <a:hlink>
        <a:srgbClr val="6B6B6B"/>
      </a:hlink>
      <a:folHlink>
        <a:srgbClr val="9F9F9F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2"/>
        </a:solidFill>
        <a:ln>
          <a:noFill/>
        </a:ln>
      </a:spPr>
      <a:bodyPr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6350">
          <a:solidFill>
            <a:schemeClr val="tx1"/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noAutofit/>
      </a:bodyPr>
      <a:lstStyle>
        <a:defPPr marL="180000" indent="-180000">
          <a:spcBef>
            <a:spcPts val="1200"/>
          </a:spcBef>
          <a:buFont typeface="Arial" panose="020B0604020202020204" pitchFamily="34" charset="0"/>
          <a:buChar char="•"/>
          <a:defRPr sz="1400"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205DD892F6ED54D88D9BE09EFDFDA9E" ma:contentTypeVersion="9" ma:contentTypeDescription="Ein neues Dokument erstellen." ma:contentTypeScope="" ma:versionID="68531eb00a730d1e488cfea964010b05">
  <xsd:schema xmlns:xsd="http://www.w3.org/2001/XMLSchema" xmlns:xs="http://www.w3.org/2001/XMLSchema" xmlns:p="http://schemas.microsoft.com/office/2006/metadata/properties" xmlns:ns2="fb996896-76d8-490a-a2ba-1aff426e43a8" targetNamespace="http://schemas.microsoft.com/office/2006/metadata/properties" ma:root="true" ma:fieldsID="f5f34f8766cccede7cfcdb9024913ff6" ns2:_="">
    <xsd:import namespace="fb996896-76d8-490a-a2ba-1aff426e43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96896-76d8-490a-a2ba-1aff426e43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546954-9BC5-4E45-8FCC-A659C680C09C}"/>
</file>

<file path=customXml/itemProps2.xml><?xml version="1.0" encoding="utf-8"?>
<ds:datastoreItem xmlns:ds="http://schemas.openxmlformats.org/officeDocument/2006/customXml" ds:itemID="{392A20FE-CAF1-4483-9611-31F5A879CC4C}"/>
</file>

<file path=customXml/itemProps3.xml><?xml version="1.0" encoding="utf-8"?>
<ds:datastoreItem xmlns:ds="http://schemas.openxmlformats.org/officeDocument/2006/customXml" ds:itemID="{0EE97F3B-69F8-47E7-9217-4F3B246BE809}"/>
</file>

<file path=docProps/app.xml><?xml version="1.0" encoding="utf-8"?>
<Properties xmlns="http://schemas.openxmlformats.org/officeDocument/2006/extended-properties" xmlns:vt="http://schemas.openxmlformats.org/officeDocument/2006/docPropsVTypes">
  <Template>start</Template>
  <TotalTime>0</TotalTime>
  <Words>898</Words>
  <Application>Microsoft Office PowerPoint</Application>
  <PresentationFormat>Bildschirmpräsentation (4:3)</PresentationFormat>
  <Paragraphs>90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7</vt:i4>
      </vt:variant>
    </vt:vector>
  </HeadingPairs>
  <TitlesOfParts>
    <vt:vector size="16" baseType="lpstr">
      <vt:lpstr>Arial</vt:lpstr>
      <vt:lpstr>Calibri</vt:lpstr>
      <vt:lpstr>Courier New</vt:lpstr>
      <vt:lpstr>Segoe UI</vt:lpstr>
      <vt:lpstr>Verdana</vt:lpstr>
      <vt:lpstr>Wingdings</vt:lpstr>
      <vt:lpstr>bvo Masterfolie</vt:lpstr>
      <vt:lpstr>bvo Titel Master</vt:lpstr>
      <vt:lpstr>1_bvo Titel Master</vt:lpstr>
      <vt:lpstr>EuBV – Spring meeting 19.03.2021</vt:lpstr>
      <vt:lpstr>4. Dealing with nonperforming loans in the COVID 19 pandemic</vt:lpstr>
      <vt:lpstr>4. Dealing with nonperforming loans in the COVID 19 pandemic</vt:lpstr>
      <vt:lpstr>5. Use of payment moratoria in response to the COVID 19 pandemic</vt:lpstr>
      <vt:lpstr>5. Use of payment moratoria in response to the COVID 19 pandemic</vt:lpstr>
      <vt:lpstr>Macro figures Austria</vt:lpstr>
      <vt:lpstr>BAUSPARKASSEN – WICHTIGER DENN JE</vt:lpstr>
    </vt:vector>
  </TitlesOfParts>
  <Company>ABV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mp</dc:creator>
  <cp:lastModifiedBy>Kathrin Holler</cp:lastModifiedBy>
  <cp:revision>645</cp:revision>
  <cp:lastPrinted>2019-08-05T13:34:22Z</cp:lastPrinted>
  <dcterms:created xsi:type="dcterms:W3CDTF">2014-06-18T11:45:31Z</dcterms:created>
  <dcterms:modified xsi:type="dcterms:W3CDTF">2021-03-19T07:56:32Z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ef7f2da-30d3-430a-a9a4-8103a74342a8_Enabled">
    <vt:lpwstr>True</vt:lpwstr>
  </property>
  <property fmtid="{D5CDD505-2E9C-101B-9397-08002B2CF9AE}" pid="3" name="MSIP_Label_cef7f2da-30d3-430a-a9a4-8103a74342a8_SiteId">
    <vt:lpwstr>9b511fda-f0b1-43a5-b06e-1e720f64520a</vt:lpwstr>
  </property>
  <property fmtid="{D5CDD505-2E9C-101B-9397-08002B2CF9AE}" pid="4" name="MSIP_Label_cef7f2da-30d3-430a-a9a4-8103a74342a8_Owner">
    <vt:lpwstr>martin.paar@rbinternational.com</vt:lpwstr>
  </property>
  <property fmtid="{D5CDD505-2E9C-101B-9397-08002B2CF9AE}" pid="5" name="MSIP_Label_cef7f2da-30d3-430a-a9a4-8103a74342a8_SetDate">
    <vt:lpwstr>2020-01-17T08:20:04.0250747Z</vt:lpwstr>
  </property>
  <property fmtid="{D5CDD505-2E9C-101B-9397-08002B2CF9AE}" pid="6" name="MSIP_Label_cef7f2da-30d3-430a-a9a4-8103a74342a8_Name">
    <vt:lpwstr>Public</vt:lpwstr>
  </property>
  <property fmtid="{D5CDD505-2E9C-101B-9397-08002B2CF9AE}" pid="7" name="MSIP_Label_cef7f2da-30d3-430a-a9a4-8103a74342a8_Application">
    <vt:lpwstr>Microsoft Azure Information Protection</vt:lpwstr>
  </property>
  <property fmtid="{D5CDD505-2E9C-101B-9397-08002B2CF9AE}" pid="8" name="MSIP_Label_cef7f2da-30d3-430a-a9a4-8103a74342a8_ActionId">
    <vt:lpwstr>7926b582-3a03-4b6b-aa72-ce1c18a63a22</vt:lpwstr>
  </property>
  <property fmtid="{D5CDD505-2E9C-101B-9397-08002B2CF9AE}" pid="9" name="MSIP_Label_cef7f2da-30d3-430a-a9a4-8103a74342a8_Extended_MSFT_Method">
    <vt:lpwstr>Manual</vt:lpwstr>
  </property>
  <property fmtid="{D5CDD505-2E9C-101B-9397-08002B2CF9AE}" pid="10" name="Sensitivity">
    <vt:lpwstr>Public</vt:lpwstr>
  </property>
  <property fmtid="{D5CDD505-2E9C-101B-9397-08002B2CF9AE}" pid="11" name="ContentTypeId">
    <vt:lpwstr>0x0101009205DD892F6ED54D88D9BE09EFDFDA9E</vt:lpwstr>
  </property>
</Properties>
</file>