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sldIdLst>
    <p:sldId id="256" r:id="rId5"/>
    <p:sldId id="297" r:id="rId6"/>
    <p:sldId id="296" r:id="rId7"/>
    <p:sldId id="264" r:id="rId8"/>
    <p:sldId id="295" r:id="rId9"/>
    <p:sldId id="299" r:id="rId10"/>
    <p:sldId id="304" r:id="rId11"/>
    <p:sldId id="300" r:id="rId12"/>
    <p:sldId id="301" r:id="rId13"/>
    <p:sldId id="303" r:id="rId14"/>
    <p:sldId id="302" r:id="rId15"/>
    <p:sldId id="305" r:id="rId1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A5"/>
    <a:srgbClr val="866E9E"/>
    <a:srgbClr val="00A249"/>
    <a:srgbClr val="FFFF99"/>
    <a:srgbClr val="FFFFCC"/>
    <a:srgbClr val="009A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CDE1EC-CA1E-4931-B82F-F8C19DAFEF13}" v="1" dt="2021-03-18T18:13:24.410"/>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0" d="100"/>
          <a:sy n="80" d="100"/>
        </p:scale>
        <p:origin x="880" y="56"/>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4084"/>
    </p:cViewPr>
  </p:sorterViewPr>
  <p:notesViewPr>
    <p:cSldViewPr>
      <p:cViewPr varScale="1">
        <p:scale>
          <a:sx n="64" d="100"/>
          <a:sy n="64" d="100"/>
        </p:scale>
        <p:origin x="2408"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rin Holler" userId="e3232068-9cca-436d-964e-ae2d110bb884" providerId="ADAL" clId="{6ACDE1EC-CA1E-4931-B82F-F8C19DAFEF13}"/>
    <pc:docChg chg="addSld delSld modSld">
      <pc:chgData name="Kathrin Holler" userId="e3232068-9cca-436d-964e-ae2d110bb884" providerId="ADAL" clId="{6ACDE1EC-CA1E-4931-B82F-F8C19DAFEF13}" dt="2021-03-18T18:14:16.899" v="5" actId="47"/>
      <pc:docMkLst>
        <pc:docMk/>
      </pc:docMkLst>
      <pc:sldChg chg="new del">
        <pc:chgData name="Kathrin Holler" userId="e3232068-9cca-436d-964e-ae2d110bb884" providerId="ADAL" clId="{6ACDE1EC-CA1E-4931-B82F-F8C19DAFEF13}" dt="2021-03-18T18:13:40.127" v="2" actId="47"/>
        <pc:sldMkLst>
          <pc:docMk/>
          <pc:sldMk cId="1276093923" sldId="306"/>
        </pc:sldMkLst>
      </pc:sldChg>
      <pc:sldChg chg="add del">
        <pc:chgData name="Kathrin Holler" userId="e3232068-9cca-436d-964e-ae2d110bb884" providerId="ADAL" clId="{6ACDE1EC-CA1E-4931-B82F-F8C19DAFEF13}" dt="2021-03-18T18:14:15.070" v="4" actId="47"/>
        <pc:sldMkLst>
          <pc:docMk/>
          <pc:sldMk cId="302720478" sldId="326"/>
        </pc:sldMkLst>
      </pc:sldChg>
      <pc:sldChg chg="add del">
        <pc:chgData name="Kathrin Holler" userId="e3232068-9cca-436d-964e-ae2d110bb884" providerId="ADAL" clId="{6ACDE1EC-CA1E-4931-B82F-F8C19DAFEF13}" dt="2021-03-18T18:14:16.899" v="5" actId="47"/>
        <pc:sldMkLst>
          <pc:docMk/>
          <pc:sldMk cId="97367668" sldId="373"/>
        </pc:sldMkLst>
      </pc:sldChg>
      <pc:sldChg chg="add del">
        <pc:chgData name="Kathrin Holler" userId="e3232068-9cca-436d-964e-ae2d110bb884" providerId="ADAL" clId="{6ACDE1EC-CA1E-4931-B82F-F8C19DAFEF13}" dt="2021-03-18T18:14:13.715" v="3" actId="47"/>
        <pc:sldMkLst>
          <pc:docMk/>
          <pc:sldMk cId="3042796552" sldId="374"/>
        </pc:sldMkLst>
      </pc:sldChg>
      <pc:sldMasterChg chg="delSldLayout">
        <pc:chgData name="Kathrin Holler" userId="e3232068-9cca-436d-964e-ae2d110bb884" providerId="ADAL" clId="{6ACDE1EC-CA1E-4931-B82F-F8C19DAFEF13}" dt="2021-03-18T18:14:15.070" v="4" actId="47"/>
        <pc:sldMasterMkLst>
          <pc:docMk/>
          <pc:sldMasterMk cId="3911235851" sldId="2147483648"/>
        </pc:sldMasterMkLst>
        <pc:sldLayoutChg chg="del">
          <pc:chgData name="Kathrin Holler" userId="e3232068-9cca-436d-964e-ae2d110bb884" providerId="ADAL" clId="{6ACDE1EC-CA1E-4931-B82F-F8C19DAFEF13}" dt="2021-03-18T18:14:15.070" v="4" actId="47"/>
          <pc:sldLayoutMkLst>
            <pc:docMk/>
            <pc:sldMasterMk cId="3911235851" sldId="2147483648"/>
            <pc:sldLayoutMk cId="788948061" sldId="2147483660"/>
          </pc:sldLayoutMkLst>
        </pc:sldLayoutChg>
      </pc:sldMasterChg>
    </pc:docChg>
  </pc:docChgLst>
  <pc:docChgLst>
    <pc:chgData name="Lisa Keuper" userId="b2c0d4c0-a435-413e-a66b-3568f626f3ed" providerId="ADAL" clId="{023ED26F-E113-405B-942C-B57C7CF3A271}"/>
    <pc:docChg chg="modSld">
      <pc:chgData name="Lisa Keuper" userId="b2c0d4c0-a435-413e-a66b-3568f626f3ed" providerId="ADAL" clId="{023ED26F-E113-405B-942C-B57C7CF3A271}" dt="2021-03-18T13:44:12.057" v="11" actId="20577"/>
      <pc:docMkLst>
        <pc:docMk/>
      </pc:docMkLst>
      <pc:sldChg chg="modSp mod">
        <pc:chgData name="Lisa Keuper" userId="b2c0d4c0-a435-413e-a66b-3568f626f3ed" providerId="ADAL" clId="{023ED26F-E113-405B-942C-B57C7CF3A271}" dt="2021-03-18T13:43:47.546" v="6" actId="20577"/>
        <pc:sldMkLst>
          <pc:docMk/>
          <pc:sldMk cId="3663849912" sldId="256"/>
        </pc:sldMkLst>
        <pc:spChg chg="mod">
          <ac:chgData name="Lisa Keuper" userId="b2c0d4c0-a435-413e-a66b-3568f626f3ed" providerId="ADAL" clId="{023ED26F-E113-405B-942C-B57C7CF3A271}" dt="2021-03-18T13:43:47.546" v="6" actId="20577"/>
          <ac:spMkLst>
            <pc:docMk/>
            <pc:sldMk cId="3663849912" sldId="256"/>
            <ac:spMk id="3" creationId="{00000000-0000-0000-0000-000000000000}"/>
          </ac:spMkLst>
        </pc:spChg>
      </pc:sldChg>
      <pc:sldChg chg="modSp mod">
        <pc:chgData name="Lisa Keuper" userId="b2c0d4c0-a435-413e-a66b-3568f626f3ed" providerId="ADAL" clId="{023ED26F-E113-405B-942C-B57C7CF3A271}" dt="2021-03-18T11:13:25.572" v="3" actId="20577"/>
        <pc:sldMkLst>
          <pc:docMk/>
          <pc:sldMk cId="758686785" sldId="264"/>
        </pc:sldMkLst>
        <pc:spChg chg="mod">
          <ac:chgData name="Lisa Keuper" userId="b2c0d4c0-a435-413e-a66b-3568f626f3ed" providerId="ADAL" clId="{023ED26F-E113-405B-942C-B57C7CF3A271}" dt="2021-03-18T11:13:25.572" v="3" actId="20577"/>
          <ac:spMkLst>
            <pc:docMk/>
            <pc:sldMk cId="758686785" sldId="264"/>
            <ac:spMk id="10" creationId="{00000000-0000-0000-0000-000000000000}"/>
          </ac:spMkLst>
        </pc:spChg>
      </pc:sldChg>
      <pc:sldChg chg="modSp mod">
        <pc:chgData name="Lisa Keuper" userId="b2c0d4c0-a435-413e-a66b-3568f626f3ed" providerId="ADAL" clId="{023ED26F-E113-405B-942C-B57C7CF3A271}" dt="2021-03-18T13:42:49.494" v="5" actId="20577"/>
        <pc:sldMkLst>
          <pc:docMk/>
          <pc:sldMk cId="2721955479" sldId="304"/>
        </pc:sldMkLst>
        <pc:spChg chg="mod">
          <ac:chgData name="Lisa Keuper" userId="b2c0d4c0-a435-413e-a66b-3568f626f3ed" providerId="ADAL" clId="{023ED26F-E113-405B-942C-B57C7CF3A271}" dt="2021-03-18T13:42:49.494" v="5" actId="20577"/>
          <ac:spMkLst>
            <pc:docMk/>
            <pc:sldMk cId="2721955479" sldId="304"/>
            <ac:spMk id="10" creationId="{00000000-0000-0000-0000-000000000000}"/>
          </ac:spMkLst>
        </pc:spChg>
      </pc:sldChg>
      <pc:sldChg chg="modSp mod">
        <pc:chgData name="Lisa Keuper" userId="b2c0d4c0-a435-413e-a66b-3568f626f3ed" providerId="ADAL" clId="{023ED26F-E113-405B-942C-B57C7CF3A271}" dt="2021-03-18T13:44:12.057" v="11" actId="20577"/>
        <pc:sldMkLst>
          <pc:docMk/>
          <pc:sldMk cId="2687867522" sldId="305"/>
        </pc:sldMkLst>
        <pc:spChg chg="mod">
          <ac:chgData name="Lisa Keuper" userId="b2c0d4c0-a435-413e-a66b-3568f626f3ed" providerId="ADAL" clId="{023ED26F-E113-405B-942C-B57C7CF3A271}" dt="2021-03-18T13:44:12.057" v="11" actId="20577"/>
          <ac:spMkLst>
            <pc:docMk/>
            <pc:sldMk cId="2687867522" sldId="305"/>
            <ac:spMk id="3" creationId="{BD16DFC6-75E4-4226-BC13-5FECA954A60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38EB34-BBCB-48B0-BD0D-D17D2EA3FF24}" type="datetimeFigureOut">
              <a:rPr lang="de-DE" smtClean="0"/>
              <a:t>18.03.2021</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26247D-9DA0-4F47-A2A9-A072008AFFEF}" type="slidenum">
              <a:rPr lang="de-DE" smtClean="0"/>
              <a:t>‹Nr.›</a:t>
            </a:fld>
            <a:endParaRPr lang="de-DE"/>
          </a:p>
        </p:txBody>
      </p:sp>
    </p:spTree>
    <p:extLst>
      <p:ext uri="{BB962C8B-B14F-4D97-AF65-F5344CB8AC3E}">
        <p14:creationId xmlns:p14="http://schemas.microsoft.com/office/powerpoint/2010/main" val="515896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855663"/>
            <a:ext cx="4572000" cy="3429000"/>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6726247D-9DA0-4F47-A2A9-A072008AFFEF}" type="slidenum">
              <a:rPr lang="de-DE" smtClean="0"/>
              <a:t>1</a:t>
            </a:fld>
            <a:endParaRPr lang="de-DE"/>
          </a:p>
        </p:txBody>
      </p:sp>
    </p:spTree>
    <p:extLst>
      <p:ext uri="{BB962C8B-B14F-4D97-AF65-F5344CB8AC3E}">
        <p14:creationId xmlns:p14="http://schemas.microsoft.com/office/powerpoint/2010/main" val="2648951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10"/>
          </p:nvPr>
        </p:nvSpPr>
        <p:spPr/>
        <p:txBody>
          <a:bodyPr/>
          <a:lstStyle/>
          <a:p>
            <a:fld id="{6726247D-9DA0-4F47-A2A9-A072008AFFEF}" type="slidenum">
              <a:rPr lang="de-DE" smtClean="0"/>
              <a:t>10</a:t>
            </a:fld>
            <a:endParaRPr lang="de-DE"/>
          </a:p>
        </p:txBody>
      </p:sp>
      <p:sp>
        <p:nvSpPr>
          <p:cNvPr id="6" name="Notizenplatzhalter 5">
            <a:extLst>
              <a:ext uri="{FF2B5EF4-FFF2-40B4-BE49-F238E27FC236}">
                <a16:creationId xmlns:a16="http://schemas.microsoft.com/office/drawing/2014/main" id="{C1AA3EB2-CFC5-4D2A-9907-6F794911AA9E}"/>
              </a:ext>
            </a:extLst>
          </p:cNvPr>
          <p:cNvSpPr>
            <a:spLocks noGrp="1"/>
          </p:cNvSpPr>
          <p:nvPr>
            <p:ph type="body" sz="quarter" idx="3"/>
          </p:nvPr>
        </p:nvSpPr>
        <p:spPr>
          <a:xfrm>
            <a:off x="685800" y="4139952"/>
            <a:ext cx="5486400" cy="4114800"/>
          </a:xfrm>
        </p:spPr>
        <p:txBody>
          <a:bodyPr/>
          <a:lstStyle/>
          <a:p>
            <a:endParaRPr lang="de-DE" dirty="0"/>
          </a:p>
        </p:txBody>
      </p:sp>
    </p:spTree>
    <p:extLst>
      <p:ext uri="{BB962C8B-B14F-4D97-AF65-F5344CB8AC3E}">
        <p14:creationId xmlns:p14="http://schemas.microsoft.com/office/powerpoint/2010/main" val="2217030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10"/>
          </p:nvPr>
        </p:nvSpPr>
        <p:spPr/>
        <p:txBody>
          <a:bodyPr/>
          <a:lstStyle/>
          <a:p>
            <a:fld id="{6726247D-9DA0-4F47-A2A9-A072008AFFEF}" type="slidenum">
              <a:rPr lang="de-DE" smtClean="0"/>
              <a:t>11</a:t>
            </a:fld>
            <a:endParaRPr lang="de-DE"/>
          </a:p>
        </p:txBody>
      </p:sp>
      <p:sp>
        <p:nvSpPr>
          <p:cNvPr id="6" name="Notizenplatzhalter 5">
            <a:extLst>
              <a:ext uri="{FF2B5EF4-FFF2-40B4-BE49-F238E27FC236}">
                <a16:creationId xmlns:a16="http://schemas.microsoft.com/office/drawing/2014/main" id="{C1AA3EB2-CFC5-4D2A-9907-6F794911AA9E}"/>
              </a:ext>
            </a:extLst>
          </p:cNvPr>
          <p:cNvSpPr>
            <a:spLocks noGrp="1"/>
          </p:cNvSpPr>
          <p:nvPr>
            <p:ph type="body" sz="quarter" idx="3"/>
          </p:nvPr>
        </p:nvSpPr>
        <p:spPr>
          <a:xfrm>
            <a:off x="685800" y="4139952"/>
            <a:ext cx="5486400" cy="4114800"/>
          </a:xfrm>
        </p:spPr>
        <p:txBody>
          <a:bodyPr/>
          <a:lstStyle/>
          <a:p>
            <a:endParaRPr lang="de-DE" dirty="0"/>
          </a:p>
        </p:txBody>
      </p:sp>
    </p:spTree>
    <p:extLst>
      <p:ext uri="{BB962C8B-B14F-4D97-AF65-F5344CB8AC3E}">
        <p14:creationId xmlns:p14="http://schemas.microsoft.com/office/powerpoint/2010/main" val="1511634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10"/>
          </p:nvPr>
        </p:nvSpPr>
        <p:spPr/>
        <p:txBody>
          <a:bodyPr/>
          <a:lstStyle/>
          <a:p>
            <a:fld id="{6726247D-9DA0-4F47-A2A9-A072008AFFEF}" type="slidenum">
              <a:rPr lang="de-DE" smtClean="0"/>
              <a:t>12</a:t>
            </a:fld>
            <a:endParaRPr lang="de-DE"/>
          </a:p>
        </p:txBody>
      </p:sp>
      <p:sp>
        <p:nvSpPr>
          <p:cNvPr id="6" name="Notizenplatzhalter 5">
            <a:extLst>
              <a:ext uri="{FF2B5EF4-FFF2-40B4-BE49-F238E27FC236}">
                <a16:creationId xmlns:a16="http://schemas.microsoft.com/office/drawing/2014/main" id="{C1AA3EB2-CFC5-4D2A-9907-6F794911AA9E}"/>
              </a:ext>
            </a:extLst>
          </p:cNvPr>
          <p:cNvSpPr>
            <a:spLocks noGrp="1"/>
          </p:cNvSpPr>
          <p:nvPr>
            <p:ph type="body" sz="quarter" idx="3"/>
          </p:nvPr>
        </p:nvSpPr>
        <p:spPr>
          <a:xfrm>
            <a:off x="685800" y="4139952"/>
            <a:ext cx="5486400" cy="4114800"/>
          </a:xfrm>
        </p:spPr>
        <p:txBody>
          <a:bodyPr/>
          <a:lstStyle/>
          <a:p>
            <a:endParaRPr lang="de-DE" dirty="0"/>
          </a:p>
        </p:txBody>
      </p:sp>
    </p:spTree>
    <p:extLst>
      <p:ext uri="{BB962C8B-B14F-4D97-AF65-F5344CB8AC3E}">
        <p14:creationId xmlns:p14="http://schemas.microsoft.com/office/powerpoint/2010/main" val="3445136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4213"/>
            <a:ext cx="4572000" cy="3429000"/>
          </a:xfrm>
        </p:spPr>
      </p:sp>
      <p:sp>
        <p:nvSpPr>
          <p:cNvPr id="4" name="Foliennummernplatzhalter 3"/>
          <p:cNvSpPr>
            <a:spLocks noGrp="1"/>
          </p:cNvSpPr>
          <p:nvPr>
            <p:ph type="sldNum" sz="quarter" idx="10"/>
          </p:nvPr>
        </p:nvSpPr>
        <p:spPr/>
        <p:txBody>
          <a:bodyPr/>
          <a:lstStyle/>
          <a:p>
            <a:fld id="{6726247D-9DA0-4F47-A2A9-A072008AFFEF}" type="slidenum">
              <a:rPr lang="de-DE" smtClean="0"/>
              <a:t>2</a:t>
            </a:fld>
            <a:endParaRPr lang="de-DE"/>
          </a:p>
        </p:txBody>
      </p:sp>
      <p:sp>
        <p:nvSpPr>
          <p:cNvPr id="6" name="Notizenplatzhalter 5">
            <a:extLst>
              <a:ext uri="{FF2B5EF4-FFF2-40B4-BE49-F238E27FC236}">
                <a16:creationId xmlns:a16="http://schemas.microsoft.com/office/drawing/2014/main" id="{C0A5ED02-5054-46F9-AFC3-D36C836B7538}"/>
              </a:ext>
            </a:extLst>
          </p:cNvPr>
          <p:cNvSpPr>
            <a:spLocks noGrp="1"/>
          </p:cNvSpPr>
          <p:nvPr>
            <p:ph type="body" sz="quarter" idx="3"/>
          </p:nvPr>
        </p:nvSpPr>
        <p:spPr>
          <a:xfrm>
            <a:off x="685800" y="4489648"/>
            <a:ext cx="5486400" cy="4114800"/>
          </a:xfrm>
        </p:spPr>
        <p:txBody>
          <a:bodyPr/>
          <a:lstStyle/>
          <a:p>
            <a:endParaRPr lang="de-DE" dirty="0"/>
          </a:p>
        </p:txBody>
      </p:sp>
    </p:spTree>
    <p:extLst>
      <p:ext uri="{BB962C8B-B14F-4D97-AF65-F5344CB8AC3E}">
        <p14:creationId xmlns:p14="http://schemas.microsoft.com/office/powerpoint/2010/main" val="3459881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10"/>
          </p:nvPr>
        </p:nvSpPr>
        <p:spPr/>
        <p:txBody>
          <a:bodyPr/>
          <a:lstStyle/>
          <a:p>
            <a:fld id="{6726247D-9DA0-4F47-A2A9-A072008AFFEF}" type="slidenum">
              <a:rPr lang="de-DE" smtClean="0"/>
              <a:t>3</a:t>
            </a:fld>
            <a:endParaRPr lang="de-DE"/>
          </a:p>
        </p:txBody>
      </p:sp>
      <p:sp>
        <p:nvSpPr>
          <p:cNvPr id="6" name="Notizenplatzhalter 5">
            <a:extLst>
              <a:ext uri="{FF2B5EF4-FFF2-40B4-BE49-F238E27FC236}">
                <a16:creationId xmlns:a16="http://schemas.microsoft.com/office/drawing/2014/main" id="{C0A5ED02-5054-46F9-AFC3-D36C836B7538}"/>
              </a:ext>
            </a:extLst>
          </p:cNvPr>
          <p:cNvSpPr>
            <a:spLocks noGrp="1"/>
          </p:cNvSpPr>
          <p:nvPr>
            <p:ph type="body" sz="quarter" idx="3"/>
          </p:nvPr>
        </p:nvSpPr>
        <p:spPr>
          <a:xfrm>
            <a:off x="685800" y="4417640"/>
            <a:ext cx="5486400" cy="4114800"/>
          </a:xfrm>
        </p:spPr>
        <p:txBody>
          <a:bodyPr/>
          <a:lstStyle/>
          <a:p>
            <a:endParaRPr lang="de-DE" dirty="0"/>
          </a:p>
        </p:txBody>
      </p:sp>
    </p:spTree>
    <p:extLst>
      <p:ext uri="{BB962C8B-B14F-4D97-AF65-F5344CB8AC3E}">
        <p14:creationId xmlns:p14="http://schemas.microsoft.com/office/powerpoint/2010/main" val="752654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10"/>
          </p:nvPr>
        </p:nvSpPr>
        <p:spPr/>
        <p:txBody>
          <a:bodyPr/>
          <a:lstStyle/>
          <a:p>
            <a:fld id="{6726247D-9DA0-4F47-A2A9-A072008AFFEF}" type="slidenum">
              <a:rPr lang="de-DE" smtClean="0"/>
              <a:t>4</a:t>
            </a:fld>
            <a:endParaRPr lang="de-DE"/>
          </a:p>
        </p:txBody>
      </p:sp>
      <p:sp>
        <p:nvSpPr>
          <p:cNvPr id="6" name="Notizenplatzhalter 5">
            <a:extLst>
              <a:ext uri="{FF2B5EF4-FFF2-40B4-BE49-F238E27FC236}">
                <a16:creationId xmlns:a16="http://schemas.microsoft.com/office/drawing/2014/main" id="{C0A5ED02-5054-46F9-AFC3-D36C836B7538}"/>
              </a:ext>
            </a:extLst>
          </p:cNvPr>
          <p:cNvSpPr>
            <a:spLocks noGrp="1"/>
          </p:cNvSpPr>
          <p:nvPr>
            <p:ph type="body" sz="quarter" idx="3"/>
          </p:nvPr>
        </p:nvSpPr>
        <p:spPr/>
        <p:txBody>
          <a:bodyPr/>
          <a:lstStyle/>
          <a:p>
            <a:endParaRPr lang="de-DE" dirty="0"/>
          </a:p>
        </p:txBody>
      </p:sp>
    </p:spTree>
    <p:extLst>
      <p:ext uri="{BB962C8B-B14F-4D97-AF65-F5344CB8AC3E}">
        <p14:creationId xmlns:p14="http://schemas.microsoft.com/office/powerpoint/2010/main" val="1411243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711200"/>
            <a:ext cx="4572000" cy="3429000"/>
          </a:xfrm>
        </p:spPr>
      </p:sp>
      <p:sp>
        <p:nvSpPr>
          <p:cNvPr id="4" name="Foliennummernplatzhalter 3"/>
          <p:cNvSpPr>
            <a:spLocks noGrp="1"/>
          </p:cNvSpPr>
          <p:nvPr>
            <p:ph type="sldNum" sz="quarter" idx="10"/>
          </p:nvPr>
        </p:nvSpPr>
        <p:spPr/>
        <p:txBody>
          <a:bodyPr/>
          <a:lstStyle/>
          <a:p>
            <a:fld id="{6726247D-9DA0-4F47-A2A9-A072008AFFEF}" type="slidenum">
              <a:rPr lang="de-DE" smtClean="0"/>
              <a:t>5</a:t>
            </a:fld>
            <a:endParaRPr lang="de-DE"/>
          </a:p>
        </p:txBody>
      </p:sp>
      <p:sp>
        <p:nvSpPr>
          <p:cNvPr id="6" name="Notizenplatzhalter 5">
            <a:extLst>
              <a:ext uri="{FF2B5EF4-FFF2-40B4-BE49-F238E27FC236}">
                <a16:creationId xmlns:a16="http://schemas.microsoft.com/office/drawing/2014/main" id="{C1AA3EB2-CFC5-4D2A-9907-6F794911AA9E}"/>
              </a:ext>
            </a:extLst>
          </p:cNvPr>
          <p:cNvSpPr>
            <a:spLocks noGrp="1"/>
          </p:cNvSpPr>
          <p:nvPr>
            <p:ph type="body" sz="quarter" idx="3"/>
          </p:nvPr>
        </p:nvSpPr>
        <p:spPr>
          <a:xfrm>
            <a:off x="685800" y="4139952"/>
            <a:ext cx="5486400" cy="4114800"/>
          </a:xfrm>
        </p:spPr>
        <p:txBody>
          <a:bodyPr/>
          <a:lstStyle/>
          <a:p>
            <a:endParaRPr lang="de-DE" dirty="0"/>
          </a:p>
        </p:txBody>
      </p:sp>
    </p:spTree>
    <p:extLst>
      <p:ext uri="{BB962C8B-B14F-4D97-AF65-F5344CB8AC3E}">
        <p14:creationId xmlns:p14="http://schemas.microsoft.com/office/powerpoint/2010/main" val="2647804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10"/>
          </p:nvPr>
        </p:nvSpPr>
        <p:spPr/>
        <p:txBody>
          <a:bodyPr/>
          <a:lstStyle/>
          <a:p>
            <a:fld id="{6726247D-9DA0-4F47-A2A9-A072008AFFEF}" type="slidenum">
              <a:rPr lang="de-DE" smtClean="0"/>
              <a:t>6</a:t>
            </a:fld>
            <a:endParaRPr lang="de-DE"/>
          </a:p>
        </p:txBody>
      </p:sp>
      <p:sp>
        <p:nvSpPr>
          <p:cNvPr id="6" name="Notizenplatzhalter 5">
            <a:extLst>
              <a:ext uri="{FF2B5EF4-FFF2-40B4-BE49-F238E27FC236}">
                <a16:creationId xmlns:a16="http://schemas.microsoft.com/office/drawing/2014/main" id="{3B1E8367-D608-48C6-8450-C3B45C4BA678}"/>
              </a:ext>
            </a:extLst>
          </p:cNvPr>
          <p:cNvSpPr>
            <a:spLocks noGrp="1"/>
          </p:cNvSpPr>
          <p:nvPr>
            <p:ph type="body" sz="quarter" idx="3"/>
          </p:nvPr>
        </p:nvSpPr>
        <p:spPr>
          <a:xfrm>
            <a:off x="685800" y="4417640"/>
            <a:ext cx="5486400" cy="4114800"/>
          </a:xfrm>
        </p:spPr>
        <p:txBody>
          <a:bodyPr/>
          <a:lstStyle/>
          <a:p>
            <a:endParaRPr lang="de-DE" dirty="0"/>
          </a:p>
        </p:txBody>
      </p:sp>
    </p:spTree>
    <p:extLst>
      <p:ext uri="{BB962C8B-B14F-4D97-AF65-F5344CB8AC3E}">
        <p14:creationId xmlns:p14="http://schemas.microsoft.com/office/powerpoint/2010/main" val="3488027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38175"/>
            <a:ext cx="4572000" cy="3429000"/>
          </a:xfrm>
        </p:spPr>
      </p:sp>
      <p:sp>
        <p:nvSpPr>
          <p:cNvPr id="4" name="Foliennummernplatzhalter 3"/>
          <p:cNvSpPr>
            <a:spLocks noGrp="1"/>
          </p:cNvSpPr>
          <p:nvPr>
            <p:ph type="sldNum" sz="quarter" idx="10"/>
          </p:nvPr>
        </p:nvSpPr>
        <p:spPr/>
        <p:txBody>
          <a:bodyPr/>
          <a:lstStyle/>
          <a:p>
            <a:fld id="{6726247D-9DA0-4F47-A2A9-A072008AFFEF}" type="slidenum">
              <a:rPr lang="de-DE" smtClean="0"/>
              <a:t>7</a:t>
            </a:fld>
            <a:endParaRPr lang="de-DE"/>
          </a:p>
        </p:txBody>
      </p:sp>
      <p:sp>
        <p:nvSpPr>
          <p:cNvPr id="6" name="Notizenplatzhalter 5">
            <a:extLst>
              <a:ext uri="{FF2B5EF4-FFF2-40B4-BE49-F238E27FC236}">
                <a16:creationId xmlns:a16="http://schemas.microsoft.com/office/drawing/2014/main" id="{3B1E8367-D608-48C6-8450-C3B45C4BA678}"/>
              </a:ext>
            </a:extLst>
          </p:cNvPr>
          <p:cNvSpPr>
            <a:spLocks noGrp="1"/>
          </p:cNvSpPr>
          <p:nvPr>
            <p:ph type="body" sz="quarter" idx="3"/>
          </p:nvPr>
        </p:nvSpPr>
        <p:spPr/>
        <p:txBody>
          <a:bodyPr/>
          <a:lstStyle/>
          <a:p>
            <a:endParaRPr lang="de-DE" dirty="0"/>
          </a:p>
        </p:txBody>
      </p:sp>
    </p:spTree>
    <p:extLst>
      <p:ext uri="{BB962C8B-B14F-4D97-AF65-F5344CB8AC3E}">
        <p14:creationId xmlns:p14="http://schemas.microsoft.com/office/powerpoint/2010/main" val="22507838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10"/>
          </p:nvPr>
        </p:nvSpPr>
        <p:spPr/>
        <p:txBody>
          <a:bodyPr/>
          <a:lstStyle/>
          <a:p>
            <a:fld id="{6726247D-9DA0-4F47-A2A9-A072008AFFEF}" type="slidenum">
              <a:rPr lang="de-DE" smtClean="0"/>
              <a:t>8</a:t>
            </a:fld>
            <a:endParaRPr lang="de-DE" dirty="0"/>
          </a:p>
        </p:txBody>
      </p:sp>
      <p:sp>
        <p:nvSpPr>
          <p:cNvPr id="6" name="Notizenplatzhalter 5">
            <a:extLst>
              <a:ext uri="{FF2B5EF4-FFF2-40B4-BE49-F238E27FC236}">
                <a16:creationId xmlns:a16="http://schemas.microsoft.com/office/drawing/2014/main" id="{C0A5ED02-5054-46F9-AFC3-D36C836B7538}"/>
              </a:ext>
            </a:extLst>
          </p:cNvPr>
          <p:cNvSpPr>
            <a:spLocks noGrp="1"/>
          </p:cNvSpPr>
          <p:nvPr>
            <p:ph type="body" sz="quarter" idx="3"/>
          </p:nvPr>
        </p:nvSpPr>
        <p:spPr>
          <a:xfrm>
            <a:off x="836712" y="4799013"/>
            <a:ext cx="5486400" cy="4114800"/>
          </a:xfrm>
        </p:spPr>
        <p:txBody>
          <a:bodyPr/>
          <a:lstStyle/>
          <a:p>
            <a:endParaRPr lang="de-DE" dirty="0"/>
          </a:p>
        </p:txBody>
      </p:sp>
    </p:spTree>
    <p:extLst>
      <p:ext uri="{BB962C8B-B14F-4D97-AF65-F5344CB8AC3E}">
        <p14:creationId xmlns:p14="http://schemas.microsoft.com/office/powerpoint/2010/main" val="3832034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10"/>
          </p:nvPr>
        </p:nvSpPr>
        <p:spPr/>
        <p:txBody>
          <a:bodyPr/>
          <a:lstStyle/>
          <a:p>
            <a:fld id="{6726247D-9DA0-4F47-A2A9-A072008AFFEF}" type="slidenum">
              <a:rPr lang="de-DE" smtClean="0"/>
              <a:t>9</a:t>
            </a:fld>
            <a:endParaRPr lang="de-DE"/>
          </a:p>
        </p:txBody>
      </p:sp>
      <p:sp>
        <p:nvSpPr>
          <p:cNvPr id="6" name="Notizenplatzhalter 5">
            <a:extLst>
              <a:ext uri="{FF2B5EF4-FFF2-40B4-BE49-F238E27FC236}">
                <a16:creationId xmlns:a16="http://schemas.microsoft.com/office/drawing/2014/main" id="{C1AA3EB2-CFC5-4D2A-9907-6F794911AA9E}"/>
              </a:ext>
            </a:extLst>
          </p:cNvPr>
          <p:cNvSpPr>
            <a:spLocks noGrp="1"/>
          </p:cNvSpPr>
          <p:nvPr>
            <p:ph type="body" sz="quarter" idx="3"/>
          </p:nvPr>
        </p:nvSpPr>
        <p:spPr>
          <a:xfrm>
            <a:off x="685800" y="4273624"/>
            <a:ext cx="5486400" cy="4114800"/>
          </a:xfrm>
        </p:spPr>
        <p:txBody>
          <a:bodyPr/>
          <a:lstStyle/>
          <a:p>
            <a:endParaRPr lang="de-DE" dirty="0"/>
          </a:p>
        </p:txBody>
      </p:sp>
    </p:spTree>
    <p:extLst>
      <p:ext uri="{BB962C8B-B14F-4D97-AF65-F5344CB8AC3E}">
        <p14:creationId xmlns:p14="http://schemas.microsoft.com/office/powerpoint/2010/main" val="2053174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685800" y="2564904"/>
            <a:ext cx="7772400" cy="1470025"/>
          </a:xfrm>
        </p:spPr>
        <p:txBody>
          <a:bodyPr/>
          <a:lstStyle>
            <a:lvl1pPr algn="ctr">
              <a:defRPr>
                <a:solidFill>
                  <a:srgbClr val="009A46"/>
                </a:solidFill>
                <a:effectLst/>
              </a:defRPr>
            </a:lvl1pPr>
          </a:lstStyle>
          <a:p>
            <a:r>
              <a:rPr lang="de-DE" dirty="0"/>
              <a:t>Mustertitel</a:t>
            </a:r>
          </a:p>
        </p:txBody>
      </p:sp>
      <p:sp>
        <p:nvSpPr>
          <p:cNvPr id="3" name="Untertitel 2"/>
          <p:cNvSpPr>
            <a:spLocks noGrp="1"/>
          </p:cNvSpPr>
          <p:nvPr>
            <p:ph type="subTitle" idx="1" hasCustomPrompt="1"/>
          </p:nvPr>
        </p:nvSpPr>
        <p:spPr>
          <a:xfrm>
            <a:off x="1371600" y="429309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Muster-Untertitel</a:t>
            </a:r>
          </a:p>
        </p:txBody>
      </p:sp>
      <p:sp>
        <p:nvSpPr>
          <p:cNvPr id="5" name="Fußzeilenplatzhalter 4"/>
          <p:cNvSpPr>
            <a:spLocks noGrp="1"/>
          </p:cNvSpPr>
          <p:nvPr>
            <p:ph type="ftr" sz="quarter" idx="11"/>
          </p:nvPr>
        </p:nvSpPr>
        <p:spPr/>
        <p:txBody>
          <a:bodyPr/>
          <a:lstStyle/>
          <a:p>
            <a:r>
              <a:rPr lang="de-DE" dirty="0"/>
              <a:t>© European </a:t>
            </a:r>
            <a:r>
              <a:rPr lang="de-DE" dirty="0" err="1"/>
              <a:t>Federation</a:t>
            </a:r>
            <a:r>
              <a:rPr lang="de-DE" dirty="0"/>
              <a:t> </a:t>
            </a:r>
            <a:r>
              <a:rPr lang="de-DE" dirty="0" err="1"/>
              <a:t>of</a:t>
            </a:r>
            <a:r>
              <a:rPr lang="de-DE" dirty="0"/>
              <a:t> Building </a:t>
            </a:r>
            <a:r>
              <a:rPr lang="de-DE" dirty="0" err="1"/>
              <a:t>Societies</a:t>
            </a:r>
            <a:endParaRPr lang="de-DE" dirty="0"/>
          </a:p>
        </p:txBody>
      </p:sp>
    </p:spTree>
    <p:extLst>
      <p:ext uri="{BB962C8B-B14F-4D97-AF65-F5344CB8AC3E}">
        <p14:creationId xmlns:p14="http://schemas.microsoft.com/office/powerpoint/2010/main" val="1571296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Fußzeilenplatzhalter 4"/>
          <p:cNvSpPr>
            <a:spLocks noGrp="1"/>
          </p:cNvSpPr>
          <p:nvPr>
            <p:ph type="ftr" sz="quarter" idx="11"/>
          </p:nvPr>
        </p:nvSpPr>
        <p:spPr/>
        <p:txBody>
          <a:bodyPr/>
          <a:lstStyle/>
          <a:p>
            <a:r>
              <a:rPr lang="en-US"/>
              <a:t>© European Federation of Building Societies</a:t>
            </a:r>
            <a:endParaRPr lang="de-DE"/>
          </a:p>
        </p:txBody>
      </p:sp>
      <p:sp>
        <p:nvSpPr>
          <p:cNvPr id="6" name="Foliennummernplatzhalter 5"/>
          <p:cNvSpPr>
            <a:spLocks noGrp="1"/>
          </p:cNvSpPr>
          <p:nvPr>
            <p:ph type="sldNum" sz="quarter" idx="12"/>
          </p:nvPr>
        </p:nvSpPr>
        <p:spPr/>
        <p:txBody>
          <a:bodyPr/>
          <a:lstStyle/>
          <a:p>
            <a:fld id="{A7F64F92-2C2F-41E2-A216-D422BF616F51}" type="slidenum">
              <a:rPr lang="de-DE" smtClean="0"/>
              <a:t>‹Nr.›</a:t>
            </a:fld>
            <a:endParaRPr lang="de-DE"/>
          </a:p>
        </p:txBody>
      </p:sp>
    </p:spTree>
    <p:extLst>
      <p:ext uri="{BB962C8B-B14F-4D97-AF65-F5344CB8AC3E}">
        <p14:creationId xmlns:p14="http://schemas.microsoft.com/office/powerpoint/2010/main" val="1492940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Fußzeilenplatzhalter 4"/>
          <p:cNvSpPr>
            <a:spLocks noGrp="1"/>
          </p:cNvSpPr>
          <p:nvPr>
            <p:ph type="ftr" sz="quarter" idx="11"/>
          </p:nvPr>
        </p:nvSpPr>
        <p:spPr/>
        <p:txBody>
          <a:bodyPr/>
          <a:lstStyle/>
          <a:p>
            <a:r>
              <a:rPr lang="en-US"/>
              <a:t>© European Federation of Building Societies</a:t>
            </a:r>
            <a:endParaRPr lang="de-DE"/>
          </a:p>
        </p:txBody>
      </p:sp>
      <p:sp>
        <p:nvSpPr>
          <p:cNvPr id="7" name="Foliennummernplatzhalter 5"/>
          <p:cNvSpPr>
            <a:spLocks noGrp="1"/>
          </p:cNvSpPr>
          <p:nvPr>
            <p:ph type="sldNum" sz="quarter" idx="12"/>
          </p:nvPr>
        </p:nvSpPr>
        <p:spPr>
          <a:xfrm>
            <a:off x="467544" y="6381328"/>
            <a:ext cx="2133600" cy="365125"/>
          </a:xfrm>
        </p:spPr>
        <p:txBody>
          <a:bodyPr/>
          <a:lstStyle/>
          <a:p>
            <a:fld id="{A7F64F92-2C2F-41E2-A216-D422BF616F51}" type="slidenum">
              <a:rPr lang="de-DE" smtClean="0"/>
              <a:t>‹Nr.›</a:t>
            </a:fld>
            <a:endParaRPr lang="de-DE"/>
          </a:p>
        </p:txBody>
      </p:sp>
    </p:spTree>
    <p:extLst>
      <p:ext uri="{BB962C8B-B14F-4D97-AF65-F5344CB8AC3E}">
        <p14:creationId xmlns:p14="http://schemas.microsoft.com/office/powerpoint/2010/main" val="3608899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solidFill>
                  <a:srgbClr val="00A249"/>
                </a:solidFill>
              </a:defRPr>
            </a:lvl1pPr>
          </a:lstStyle>
          <a:p>
            <a:r>
              <a:rPr lang="de-DE" dirty="0"/>
              <a:t>Muster-Überschrift</a:t>
            </a:r>
          </a:p>
        </p:txBody>
      </p:sp>
      <p:sp>
        <p:nvSpPr>
          <p:cNvPr id="3" name="Inhaltsplatzhalter 2"/>
          <p:cNvSpPr>
            <a:spLocks noGrp="1"/>
          </p:cNvSpPr>
          <p:nvPr>
            <p:ph idx="1"/>
          </p:nvPr>
        </p:nvSpPr>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11"/>
          </p:nvPr>
        </p:nvSpPr>
        <p:spPr/>
        <p:txBody>
          <a:bodyPr/>
          <a:lstStyle>
            <a:lvl1pPr>
              <a:defRPr sz="900"/>
            </a:lvl1pPr>
          </a:lstStyle>
          <a:p>
            <a:r>
              <a:rPr lang="de-DE" dirty="0"/>
              <a:t>© European </a:t>
            </a:r>
            <a:r>
              <a:rPr lang="de-DE" dirty="0" err="1"/>
              <a:t>Federation</a:t>
            </a:r>
            <a:r>
              <a:rPr lang="de-DE" dirty="0"/>
              <a:t> </a:t>
            </a:r>
            <a:r>
              <a:rPr lang="de-DE" dirty="0" err="1"/>
              <a:t>of</a:t>
            </a:r>
            <a:r>
              <a:rPr lang="de-DE" dirty="0"/>
              <a:t> Building </a:t>
            </a:r>
            <a:r>
              <a:rPr lang="de-DE" dirty="0" err="1"/>
              <a:t>Societies</a:t>
            </a:r>
            <a:endParaRPr lang="de-DE" dirty="0"/>
          </a:p>
        </p:txBody>
      </p:sp>
      <p:sp>
        <p:nvSpPr>
          <p:cNvPr id="6" name="Foliennummernplatzhalter 5"/>
          <p:cNvSpPr>
            <a:spLocks noGrp="1"/>
          </p:cNvSpPr>
          <p:nvPr>
            <p:ph type="sldNum" sz="quarter" idx="12"/>
          </p:nvPr>
        </p:nvSpPr>
        <p:spPr/>
        <p:txBody>
          <a:bodyPr/>
          <a:lstStyle/>
          <a:p>
            <a:fld id="{A7F64F92-2C2F-41E2-A216-D422BF616F51}" type="slidenum">
              <a:rPr lang="de-DE" smtClean="0"/>
              <a:t>‹Nr.›</a:t>
            </a:fld>
            <a:endParaRPr lang="de-DE"/>
          </a:p>
        </p:txBody>
      </p:sp>
    </p:spTree>
    <p:extLst>
      <p:ext uri="{BB962C8B-B14F-4D97-AF65-F5344CB8AC3E}">
        <p14:creationId xmlns:p14="http://schemas.microsoft.com/office/powerpoint/2010/main" val="2176868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solidFill>
                  <a:srgbClr val="009A46"/>
                </a:solidFill>
              </a:defRPr>
            </a:lvl1pPr>
          </a:lstStyle>
          <a:p>
            <a:r>
              <a:rPr lang="de-DE"/>
              <a:t>Titelmasterformat durch Klicken bearbeiten</a:t>
            </a:r>
            <a:endParaRPr lang="de-DE" dirty="0"/>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5" name="Fußzeilenplatzhalter 4"/>
          <p:cNvSpPr>
            <a:spLocks noGrp="1"/>
          </p:cNvSpPr>
          <p:nvPr>
            <p:ph type="ftr" sz="quarter" idx="11"/>
          </p:nvPr>
        </p:nvSpPr>
        <p:spPr/>
        <p:txBody>
          <a:bodyPr/>
          <a:lstStyle/>
          <a:p>
            <a:r>
              <a:rPr lang="de-DE" dirty="0"/>
              <a:t>© European </a:t>
            </a:r>
            <a:r>
              <a:rPr lang="de-DE" dirty="0" err="1"/>
              <a:t>Federation</a:t>
            </a:r>
            <a:r>
              <a:rPr lang="de-DE" dirty="0"/>
              <a:t> </a:t>
            </a:r>
            <a:r>
              <a:rPr lang="de-DE" dirty="0" err="1"/>
              <a:t>of</a:t>
            </a:r>
            <a:r>
              <a:rPr lang="de-DE" dirty="0"/>
              <a:t> Building </a:t>
            </a:r>
            <a:r>
              <a:rPr lang="de-DE" dirty="0" err="1"/>
              <a:t>Societies</a:t>
            </a:r>
            <a:endParaRPr lang="de-DE" dirty="0"/>
          </a:p>
        </p:txBody>
      </p:sp>
      <p:sp>
        <p:nvSpPr>
          <p:cNvPr id="6" name="Foliennummernplatzhalter 5"/>
          <p:cNvSpPr>
            <a:spLocks noGrp="1"/>
          </p:cNvSpPr>
          <p:nvPr>
            <p:ph type="sldNum" sz="quarter" idx="12"/>
          </p:nvPr>
        </p:nvSpPr>
        <p:spPr/>
        <p:txBody>
          <a:bodyPr/>
          <a:lstStyle/>
          <a:p>
            <a:fld id="{A7F64F92-2C2F-41E2-A216-D422BF616F51}" type="slidenum">
              <a:rPr lang="de-DE" smtClean="0"/>
              <a:t>‹Nr.›</a:t>
            </a:fld>
            <a:endParaRPr lang="de-DE"/>
          </a:p>
        </p:txBody>
      </p:sp>
    </p:spTree>
    <p:extLst>
      <p:ext uri="{BB962C8B-B14F-4D97-AF65-F5344CB8AC3E}">
        <p14:creationId xmlns:p14="http://schemas.microsoft.com/office/powerpoint/2010/main" val="3613684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normAutofit/>
          </a:bodyPr>
          <a:lstStyle>
            <a:lvl1pPr>
              <a:spcBef>
                <a:spcPts val="0"/>
              </a:spcBef>
              <a:spcAft>
                <a:spcPts val="600"/>
              </a:spcAft>
              <a:defRPr sz="2400"/>
            </a:lvl1pPr>
            <a:lvl2pPr>
              <a:spcBef>
                <a:spcPts val="0"/>
              </a:spcBef>
              <a:spcAft>
                <a:spcPts val="600"/>
              </a:spcAft>
              <a:defRPr sz="2400"/>
            </a:lvl2pPr>
            <a:lvl3pPr>
              <a:spcBef>
                <a:spcPts val="0"/>
              </a:spcBef>
              <a:spcAft>
                <a:spcPts val="600"/>
              </a:spcAft>
              <a:defRPr sz="2400"/>
            </a:lvl3pPr>
            <a:lvl4pPr>
              <a:spcBef>
                <a:spcPts val="0"/>
              </a:spcBef>
              <a:spcAft>
                <a:spcPts val="600"/>
              </a:spcAft>
              <a:defRPr sz="2400"/>
            </a:lvl4pPr>
            <a:lvl5pPr>
              <a:spcBef>
                <a:spcPts val="0"/>
              </a:spcBef>
              <a:spcAft>
                <a:spcPts val="600"/>
              </a:spcAft>
              <a:defRPr sz="24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Inhaltsplatzhalter 3"/>
          <p:cNvSpPr>
            <a:spLocks noGrp="1"/>
          </p:cNvSpPr>
          <p:nvPr>
            <p:ph sz="half" idx="2"/>
          </p:nvPr>
        </p:nvSpPr>
        <p:spPr>
          <a:xfrm>
            <a:off x="4648200" y="1600200"/>
            <a:ext cx="4038600" cy="4525963"/>
          </a:xfrm>
        </p:spPr>
        <p:txBody>
          <a:bodyPr>
            <a:normAutofit/>
          </a:bodyPr>
          <a:lstStyle>
            <a:lvl1pPr>
              <a:spcBef>
                <a:spcPts val="0"/>
              </a:spcBef>
              <a:spcAft>
                <a:spcPts val="600"/>
              </a:spcAft>
              <a:defRPr sz="2400"/>
            </a:lvl1pPr>
            <a:lvl2pPr>
              <a:spcBef>
                <a:spcPts val="0"/>
              </a:spcBef>
              <a:spcAft>
                <a:spcPts val="600"/>
              </a:spcAft>
              <a:defRPr sz="2400"/>
            </a:lvl2pPr>
            <a:lvl3pPr>
              <a:spcBef>
                <a:spcPts val="0"/>
              </a:spcBef>
              <a:spcAft>
                <a:spcPts val="600"/>
              </a:spcAft>
              <a:defRPr sz="2400"/>
            </a:lvl3pPr>
            <a:lvl4pPr>
              <a:spcBef>
                <a:spcPts val="0"/>
              </a:spcBef>
              <a:spcAft>
                <a:spcPts val="600"/>
              </a:spcAft>
              <a:defRPr sz="2400"/>
            </a:lvl4pPr>
            <a:lvl5pPr>
              <a:spcBef>
                <a:spcPts val="0"/>
              </a:spcBef>
              <a:spcAft>
                <a:spcPts val="600"/>
              </a:spcAft>
              <a:defRPr sz="24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Fußzeilenplatzhalter 5"/>
          <p:cNvSpPr>
            <a:spLocks noGrp="1"/>
          </p:cNvSpPr>
          <p:nvPr>
            <p:ph type="ftr" sz="quarter" idx="11"/>
          </p:nvPr>
        </p:nvSpPr>
        <p:spPr/>
        <p:txBody>
          <a:bodyPr/>
          <a:lstStyle/>
          <a:p>
            <a:r>
              <a:rPr lang="de-DE" dirty="0"/>
              <a:t>© European </a:t>
            </a:r>
            <a:r>
              <a:rPr lang="de-DE" dirty="0" err="1"/>
              <a:t>Federation</a:t>
            </a:r>
            <a:r>
              <a:rPr lang="de-DE" dirty="0"/>
              <a:t> </a:t>
            </a:r>
            <a:r>
              <a:rPr lang="de-DE" dirty="0" err="1"/>
              <a:t>of</a:t>
            </a:r>
            <a:r>
              <a:rPr lang="de-DE" dirty="0"/>
              <a:t> Building </a:t>
            </a:r>
            <a:r>
              <a:rPr lang="de-DE" dirty="0" err="1"/>
              <a:t>Societies</a:t>
            </a:r>
            <a:endParaRPr lang="de-DE" dirty="0"/>
          </a:p>
        </p:txBody>
      </p:sp>
      <p:sp>
        <p:nvSpPr>
          <p:cNvPr id="8" name="Foliennummernplatzhalter 5"/>
          <p:cNvSpPr>
            <a:spLocks noGrp="1"/>
          </p:cNvSpPr>
          <p:nvPr>
            <p:ph type="sldNum" sz="quarter" idx="12"/>
          </p:nvPr>
        </p:nvSpPr>
        <p:spPr>
          <a:xfrm>
            <a:off x="467544" y="6381328"/>
            <a:ext cx="2133600" cy="365125"/>
          </a:xfrm>
        </p:spPr>
        <p:txBody>
          <a:bodyPr/>
          <a:lstStyle/>
          <a:p>
            <a:fld id="{A7F64F92-2C2F-41E2-A216-D422BF616F51}" type="slidenum">
              <a:rPr lang="de-DE" smtClean="0"/>
              <a:t>‹Nr.›</a:t>
            </a:fld>
            <a:endParaRPr lang="de-DE"/>
          </a:p>
        </p:txBody>
      </p:sp>
    </p:spTree>
    <p:extLst>
      <p:ext uri="{BB962C8B-B14F-4D97-AF65-F5344CB8AC3E}">
        <p14:creationId xmlns:p14="http://schemas.microsoft.com/office/powerpoint/2010/main" val="1020095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normAutofit/>
          </a:bodyPr>
          <a:lstStyle>
            <a:lvl1pPr>
              <a:spcBef>
                <a:spcPts val="0"/>
              </a:spcBef>
              <a:spcAft>
                <a:spcPts val="600"/>
              </a:spcAft>
              <a:defRPr sz="2400"/>
            </a:lvl1pPr>
            <a:lvl2pPr>
              <a:spcBef>
                <a:spcPts val="0"/>
              </a:spcBef>
              <a:spcAft>
                <a:spcPts val="600"/>
              </a:spcAft>
              <a:defRPr sz="2400"/>
            </a:lvl2pPr>
            <a:lvl3pPr>
              <a:spcBef>
                <a:spcPts val="0"/>
              </a:spcBef>
              <a:spcAft>
                <a:spcPts val="600"/>
              </a:spcAft>
              <a:defRPr sz="2400"/>
            </a:lvl3pPr>
            <a:lvl4pPr>
              <a:spcBef>
                <a:spcPts val="0"/>
              </a:spcBef>
              <a:spcAft>
                <a:spcPts val="600"/>
              </a:spcAft>
              <a:defRPr sz="2400"/>
            </a:lvl4pPr>
            <a:lvl5pPr>
              <a:spcBef>
                <a:spcPts val="0"/>
              </a:spcBef>
              <a:spcAft>
                <a:spcPts val="600"/>
              </a:spcAft>
              <a:defRPr sz="24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normAutofit/>
          </a:bodyPr>
          <a:lstStyle>
            <a:lvl1pPr>
              <a:spcBef>
                <a:spcPts val="0"/>
              </a:spcBef>
              <a:spcAft>
                <a:spcPts val="600"/>
              </a:spcAft>
              <a:defRPr sz="2400"/>
            </a:lvl1pPr>
            <a:lvl2pPr>
              <a:spcBef>
                <a:spcPts val="0"/>
              </a:spcBef>
              <a:spcAft>
                <a:spcPts val="600"/>
              </a:spcAft>
              <a:defRPr sz="2400"/>
            </a:lvl2pPr>
            <a:lvl3pPr>
              <a:spcBef>
                <a:spcPts val="0"/>
              </a:spcBef>
              <a:spcAft>
                <a:spcPts val="600"/>
              </a:spcAft>
              <a:defRPr sz="2400"/>
            </a:lvl3pPr>
            <a:lvl4pPr>
              <a:spcBef>
                <a:spcPts val="0"/>
              </a:spcBef>
              <a:spcAft>
                <a:spcPts val="600"/>
              </a:spcAft>
              <a:defRPr sz="2400"/>
            </a:lvl4pPr>
            <a:lvl5pPr>
              <a:spcBef>
                <a:spcPts val="0"/>
              </a:spcBef>
              <a:spcAft>
                <a:spcPts val="600"/>
              </a:spcAft>
              <a:defRPr sz="24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8" name="Fußzeilenplatzhalter 7"/>
          <p:cNvSpPr>
            <a:spLocks noGrp="1"/>
          </p:cNvSpPr>
          <p:nvPr>
            <p:ph type="ftr" sz="quarter" idx="11"/>
          </p:nvPr>
        </p:nvSpPr>
        <p:spPr/>
        <p:txBody>
          <a:bodyPr/>
          <a:lstStyle/>
          <a:p>
            <a:r>
              <a:rPr lang="de-DE" dirty="0"/>
              <a:t>© European </a:t>
            </a:r>
            <a:r>
              <a:rPr lang="de-DE" dirty="0" err="1"/>
              <a:t>Federation</a:t>
            </a:r>
            <a:r>
              <a:rPr lang="de-DE" dirty="0"/>
              <a:t> </a:t>
            </a:r>
            <a:r>
              <a:rPr lang="de-DE" dirty="0" err="1"/>
              <a:t>of</a:t>
            </a:r>
            <a:r>
              <a:rPr lang="de-DE" dirty="0"/>
              <a:t> Building </a:t>
            </a:r>
            <a:r>
              <a:rPr lang="de-DE" dirty="0" err="1"/>
              <a:t>Societies</a:t>
            </a:r>
            <a:endParaRPr lang="de-DE" dirty="0"/>
          </a:p>
        </p:txBody>
      </p:sp>
      <p:sp>
        <p:nvSpPr>
          <p:cNvPr id="9" name="Foliennummernplatzhalter 8"/>
          <p:cNvSpPr>
            <a:spLocks noGrp="1"/>
          </p:cNvSpPr>
          <p:nvPr>
            <p:ph type="sldNum" sz="quarter" idx="12"/>
          </p:nvPr>
        </p:nvSpPr>
        <p:spPr>
          <a:xfrm>
            <a:off x="467544" y="6381328"/>
            <a:ext cx="2133600" cy="365125"/>
          </a:xfrm>
        </p:spPr>
        <p:txBody>
          <a:bodyPr/>
          <a:lstStyle/>
          <a:p>
            <a:fld id="{A7F64F92-2C2F-41E2-A216-D422BF616F51}" type="slidenum">
              <a:rPr lang="de-DE" smtClean="0"/>
              <a:t>‹Nr.›</a:t>
            </a:fld>
            <a:endParaRPr lang="de-DE"/>
          </a:p>
        </p:txBody>
      </p:sp>
    </p:spTree>
    <p:extLst>
      <p:ext uri="{BB962C8B-B14F-4D97-AF65-F5344CB8AC3E}">
        <p14:creationId xmlns:p14="http://schemas.microsoft.com/office/powerpoint/2010/main" val="2769531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4" name="Fußzeilenplatzhalter 3"/>
          <p:cNvSpPr>
            <a:spLocks noGrp="1"/>
          </p:cNvSpPr>
          <p:nvPr>
            <p:ph type="ftr" sz="quarter" idx="11"/>
          </p:nvPr>
        </p:nvSpPr>
        <p:spPr/>
        <p:txBody>
          <a:bodyPr/>
          <a:lstStyle/>
          <a:p>
            <a:r>
              <a:rPr lang="de-DE" dirty="0"/>
              <a:t>© European </a:t>
            </a:r>
            <a:r>
              <a:rPr lang="de-DE" dirty="0" err="1"/>
              <a:t>Federation</a:t>
            </a:r>
            <a:r>
              <a:rPr lang="de-DE" dirty="0"/>
              <a:t> </a:t>
            </a:r>
            <a:r>
              <a:rPr lang="de-DE" dirty="0" err="1"/>
              <a:t>of</a:t>
            </a:r>
            <a:r>
              <a:rPr lang="de-DE" dirty="0"/>
              <a:t> Building </a:t>
            </a:r>
            <a:r>
              <a:rPr lang="de-DE" dirty="0" err="1"/>
              <a:t>Societies</a:t>
            </a:r>
            <a:endParaRPr lang="de-DE" dirty="0"/>
          </a:p>
        </p:txBody>
      </p:sp>
      <p:sp>
        <p:nvSpPr>
          <p:cNvPr id="6" name="Foliennummernplatzhalter 5"/>
          <p:cNvSpPr>
            <a:spLocks noGrp="1"/>
          </p:cNvSpPr>
          <p:nvPr>
            <p:ph type="sldNum" sz="quarter" idx="12"/>
          </p:nvPr>
        </p:nvSpPr>
        <p:spPr>
          <a:xfrm>
            <a:off x="467544" y="6381328"/>
            <a:ext cx="2133600" cy="365125"/>
          </a:xfrm>
        </p:spPr>
        <p:txBody>
          <a:bodyPr/>
          <a:lstStyle/>
          <a:p>
            <a:fld id="{A7F64F92-2C2F-41E2-A216-D422BF616F51}" type="slidenum">
              <a:rPr lang="de-DE" smtClean="0"/>
              <a:t>‹Nr.›</a:t>
            </a:fld>
            <a:endParaRPr lang="de-DE"/>
          </a:p>
        </p:txBody>
      </p:sp>
    </p:spTree>
    <p:extLst>
      <p:ext uri="{BB962C8B-B14F-4D97-AF65-F5344CB8AC3E}">
        <p14:creationId xmlns:p14="http://schemas.microsoft.com/office/powerpoint/2010/main" val="79329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p>
            <a:r>
              <a:rPr lang="de-DE" dirty="0"/>
              <a:t>© European </a:t>
            </a:r>
            <a:r>
              <a:rPr lang="de-DE" dirty="0" err="1"/>
              <a:t>Federation</a:t>
            </a:r>
            <a:r>
              <a:rPr lang="de-DE" dirty="0"/>
              <a:t> </a:t>
            </a:r>
            <a:r>
              <a:rPr lang="de-DE" dirty="0" err="1"/>
              <a:t>of</a:t>
            </a:r>
            <a:r>
              <a:rPr lang="de-DE" dirty="0"/>
              <a:t> Building </a:t>
            </a:r>
            <a:r>
              <a:rPr lang="de-DE" dirty="0" err="1"/>
              <a:t>Societies</a:t>
            </a:r>
            <a:endParaRPr lang="de-DE" dirty="0"/>
          </a:p>
        </p:txBody>
      </p:sp>
      <p:sp>
        <p:nvSpPr>
          <p:cNvPr id="5" name="Foliennummernplatzhalter 5"/>
          <p:cNvSpPr>
            <a:spLocks noGrp="1"/>
          </p:cNvSpPr>
          <p:nvPr>
            <p:ph type="sldNum" sz="quarter" idx="12"/>
          </p:nvPr>
        </p:nvSpPr>
        <p:spPr>
          <a:xfrm>
            <a:off x="467544" y="6381328"/>
            <a:ext cx="2133600" cy="365125"/>
          </a:xfrm>
        </p:spPr>
        <p:txBody>
          <a:bodyPr/>
          <a:lstStyle/>
          <a:p>
            <a:fld id="{A7F64F92-2C2F-41E2-A216-D422BF616F51}" type="slidenum">
              <a:rPr lang="de-DE" smtClean="0"/>
              <a:t>‹Nr.›</a:t>
            </a:fld>
            <a:endParaRPr lang="de-DE"/>
          </a:p>
        </p:txBody>
      </p:sp>
    </p:spTree>
    <p:extLst>
      <p:ext uri="{BB962C8B-B14F-4D97-AF65-F5344CB8AC3E}">
        <p14:creationId xmlns:p14="http://schemas.microsoft.com/office/powerpoint/2010/main" val="3681802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normAutofit/>
          </a:bodyPr>
          <a:lstStyle>
            <a:lvl1pPr>
              <a:spcBef>
                <a:spcPts val="0"/>
              </a:spcBef>
              <a:spcAft>
                <a:spcPts val="600"/>
              </a:spcAft>
              <a:defRPr sz="2400"/>
            </a:lvl1pPr>
            <a:lvl2pPr>
              <a:spcBef>
                <a:spcPts val="0"/>
              </a:spcBef>
              <a:spcAft>
                <a:spcPts val="600"/>
              </a:spcAft>
              <a:defRPr sz="2400"/>
            </a:lvl2pPr>
            <a:lvl3pPr>
              <a:spcBef>
                <a:spcPts val="0"/>
              </a:spcBef>
              <a:spcAft>
                <a:spcPts val="600"/>
              </a:spcAft>
              <a:defRPr sz="2400"/>
            </a:lvl3pPr>
            <a:lvl4pPr>
              <a:spcBef>
                <a:spcPts val="0"/>
              </a:spcBef>
              <a:spcAft>
                <a:spcPts val="600"/>
              </a:spcAft>
              <a:defRPr sz="2400"/>
            </a:lvl4pPr>
            <a:lvl5pPr>
              <a:spcBef>
                <a:spcPts val="0"/>
              </a:spcBef>
              <a:spcAft>
                <a:spcPts val="600"/>
              </a:spcAft>
              <a:defRPr sz="24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6" name="Fußzeilenplatzhalter 5"/>
          <p:cNvSpPr>
            <a:spLocks noGrp="1"/>
          </p:cNvSpPr>
          <p:nvPr>
            <p:ph type="ftr" sz="quarter" idx="11"/>
          </p:nvPr>
        </p:nvSpPr>
        <p:spPr/>
        <p:txBody>
          <a:bodyPr/>
          <a:lstStyle/>
          <a:p>
            <a:r>
              <a:rPr lang="en-US"/>
              <a:t>© European Federation of Building Societies</a:t>
            </a:r>
            <a:endParaRPr lang="de-DE"/>
          </a:p>
        </p:txBody>
      </p:sp>
      <p:sp>
        <p:nvSpPr>
          <p:cNvPr id="8" name="Foliennummernplatzhalter 5"/>
          <p:cNvSpPr>
            <a:spLocks noGrp="1"/>
          </p:cNvSpPr>
          <p:nvPr>
            <p:ph type="sldNum" sz="quarter" idx="12"/>
          </p:nvPr>
        </p:nvSpPr>
        <p:spPr>
          <a:xfrm>
            <a:off x="467544" y="6381328"/>
            <a:ext cx="2133600" cy="365125"/>
          </a:xfrm>
        </p:spPr>
        <p:txBody>
          <a:bodyPr/>
          <a:lstStyle/>
          <a:p>
            <a:fld id="{A7F64F92-2C2F-41E2-A216-D422BF616F51}" type="slidenum">
              <a:rPr lang="de-DE" smtClean="0"/>
              <a:t>‹Nr.›</a:t>
            </a:fld>
            <a:endParaRPr lang="de-DE"/>
          </a:p>
        </p:txBody>
      </p:sp>
    </p:spTree>
    <p:extLst>
      <p:ext uri="{BB962C8B-B14F-4D97-AF65-F5344CB8AC3E}">
        <p14:creationId xmlns:p14="http://schemas.microsoft.com/office/powerpoint/2010/main" val="2133640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6" name="Fußzeilenplatzhalter 5"/>
          <p:cNvSpPr>
            <a:spLocks noGrp="1"/>
          </p:cNvSpPr>
          <p:nvPr>
            <p:ph type="ftr" sz="quarter" idx="11"/>
          </p:nvPr>
        </p:nvSpPr>
        <p:spPr/>
        <p:txBody>
          <a:bodyPr/>
          <a:lstStyle/>
          <a:p>
            <a:r>
              <a:rPr lang="en-US"/>
              <a:t>© European Federation of Building Societies</a:t>
            </a:r>
            <a:endParaRPr lang="de-DE"/>
          </a:p>
        </p:txBody>
      </p:sp>
      <p:sp>
        <p:nvSpPr>
          <p:cNvPr id="8" name="Foliennummernplatzhalter 5"/>
          <p:cNvSpPr>
            <a:spLocks noGrp="1"/>
          </p:cNvSpPr>
          <p:nvPr>
            <p:ph type="sldNum" sz="quarter" idx="12"/>
          </p:nvPr>
        </p:nvSpPr>
        <p:spPr>
          <a:xfrm>
            <a:off x="467544" y="6381328"/>
            <a:ext cx="2133600" cy="365125"/>
          </a:xfrm>
        </p:spPr>
        <p:txBody>
          <a:bodyPr/>
          <a:lstStyle/>
          <a:p>
            <a:fld id="{A7F64F92-2C2F-41E2-A216-D422BF616F51}" type="slidenum">
              <a:rPr lang="de-DE" smtClean="0"/>
              <a:t>‹Nr.›</a:t>
            </a:fld>
            <a:endParaRPr lang="de-DE"/>
          </a:p>
        </p:txBody>
      </p:sp>
    </p:spTree>
    <p:extLst>
      <p:ext uri="{BB962C8B-B14F-4D97-AF65-F5344CB8AC3E}">
        <p14:creationId xmlns:p14="http://schemas.microsoft.com/office/powerpoint/2010/main" val="2118220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de-DE" dirty="0"/>
              <a:t>© European </a:t>
            </a:r>
            <a:r>
              <a:rPr lang="de-DE" dirty="0" err="1"/>
              <a:t>Federation</a:t>
            </a:r>
            <a:r>
              <a:rPr lang="de-DE" dirty="0"/>
              <a:t> </a:t>
            </a:r>
            <a:r>
              <a:rPr lang="de-DE" dirty="0" err="1"/>
              <a:t>of</a:t>
            </a:r>
            <a:r>
              <a:rPr lang="de-DE" dirty="0"/>
              <a:t> Building </a:t>
            </a:r>
            <a:r>
              <a:rPr lang="de-DE" dirty="0" err="1"/>
              <a:t>Societies</a:t>
            </a:r>
            <a:endParaRPr lang="de-DE" dirty="0"/>
          </a:p>
        </p:txBody>
      </p:sp>
      <p:sp>
        <p:nvSpPr>
          <p:cNvPr id="6" name="Foliennummernplatzhalter 5"/>
          <p:cNvSpPr>
            <a:spLocks noGrp="1"/>
          </p:cNvSpPr>
          <p:nvPr>
            <p:ph type="sldNum" sz="quarter" idx="4"/>
          </p:nvPr>
        </p:nvSpPr>
        <p:spPr>
          <a:xfrm>
            <a:off x="467544" y="638132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64F92-2C2F-41E2-A216-D422BF616F51}" type="slidenum">
              <a:rPr lang="de-DE" smtClean="0"/>
              <a:pPr/>
              <a:t>‹Nr.›</a:t>
            </a:fld>
            <a:endParaRPr lang="de-DE"/>
          </a:p>
        </p:txBody>
      </p:sp>
      <p:cxnSp>
        <p:nvCxnSpPr>
          <p:cNvPr id="8" name="Gerade Verbindung 7"/>
          <p:cNvCxnSpPr/>
          <p:nvPr/>
        </p:nvCxnSpPr>
        <p:spPr>
          <a:xfrm>
            <a:off x="10320" y="6309320"/>
            <a:ext cx="7620000" cy="0"/>
          </a:xfrm>
          <a:prstGeom prst="line">
            <a:avLst/>
          </a:prstGeom>
          <a:ln w="38100">
            <a:solidFill>
              <a:srgbClr val="009A46"/>
            </a:solidFill>
          </a:ln>
          <a:effectLst/>
        </p:spPr>
        <p:style>
          <a:lnRef idx="1">
            <a:schemeClr val="accent1"/>
          </a:lnRef>
          <a:fillRef idx="0">
            <a:schemeClr val="accent1"/>
          </a:fillRef>
          <a:effectRef idx="0">
            <a:schemeClr val="accent1"/>
          </a:effectRef>
          <a:fontRef idx="minor">
            <a:schemeClr val="tx1"/>
          </a:fontRef>
        </p:style>
      </p:cxnSp>
      <p:pic>
        <p:nvPicPr>
          <p:cNvPr id="7" name="Grafik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956376" y="5877272"/>
            <a:ext cx="740229" cy="646922"/>
          </a:xfrm>
          <a:prstGeom prst="rect">
            <a:avLst/>
          </a:prstGeom>
        </p:spPr>
      </p:pic>
    </p:spTree>
    <p:extLst>
      <p:ext uri="{BB962C8B-B14F-4D97-AF65-F5344CB8AC3E}">
        <p14:creationId xmlns:p14="http://schemas.microsoft.com/office/powerpoint/2010/main" val="3911235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3600" b="1" kern="1200">
          <a:solidFill>
            <a:srgbClr val="00B050"/>
          </a:solidFill>
          <a:effectLst/>
          <a:latin typeface="+mj-lt"/>
          <a:ea typeface="+mj-ea"/>
          <a:cs typeface="+mj-cs"/>
        </a:defRPr>
      </a:lvl1pPr>
    </p:titleStyle>
    <p:bodyStyle>
      <a:lvl1pPr marL="342900" indent="-342900" algn="l" defTabSz="914400" rtl="0" eaLnBrk="1" latinLnBrk="0" hangingPunct="1">
        <a:spcBef>
          <a:spcPts val="0"/>
        </a:spcBef>
        <a:spcAft>
          <a:spcPts val="600"/>
        </a:spcAft>
        <a:buClr>
          <a:srgbClr val="009A46"/>
        </a:buClr>
        <a:buFont typeface="Wingdings" panose="05000000000000000000" pitchFamily="2" charset="2"/>
        <a:buChar char="§"/>
        <a:defRPr sz="2400" kern="1200">
          <a:solidFill>
            <a:schemeClr val="tx1"/>
          </a:solidFill>
          <a:latin typeface="+mn-lt"/>
          <a:ea typeface="+mn-ea"/>
          <a:cs typeface="+mn-cs"/>
        </a:defRPr>
      </a:lvl1pPr>
      <a:lvl2pPr marL="742950" indent="-285750" algn="l" defTabSz="914400" rtl="0" eaLnBrk="1" latinLnBrk="0" hangingPunct="1">
        <a:spcBef>
          <a:spcPts val="0"/>
        </a:spcBef>
        <a:spcAft>
          <a:spcPts val="600"/>
        </a:spcAft>
        <a:buClr>
          <a:srgbClr val="009A46"/>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0"/>
        </a:spcBef>
        <a:spcAft>
          <a:spcPts val="600"/>
        </a:spcAft>
        <a:buClr>
          <a:srgbClr val="009A46"/>
        </a:buClr>
        <a:buFont typeface="Courier New" panose="02070309020205020404" pitchFamily="49" charset="0"/>
        <a:buChar char="o"/>
        <a:defRPr sz="2400" kern="1200">
          <a:solidFill>
            <a:schemeClr val="tx1"/>
          </a:solidFill>
          <a:latin typeface="+mn-lt"/>
          <a:ea typeface="+mn-ea"/>
          <a:cs typeface="+mn-cs"/>
        </a:defRPr>
      </a:lvl3pPr>
      <a:lvl4pPr marL="1600200" indent="-228600" algn="l" defTabSz="914400" rtl="0" eaLnBrk="1" latinLnBrk="0" hangingPunct="1">
        <a:spcBef>
          <a:spcPts val="0"/>
        </a:spcBef>
        <a:spcAft>
          <a:spcPts val="600"/>
        </a:spcAft>
        <a:buClr>
          <a:srgbClr val="009A46"/>
        </a:buClr>
        <a:buFont typeface="Courier New" panose="02070309020205020404" pitchFamily="49" charset="0"/>
        <a:buChar char="o"/>
        <a:defRPr sz="2400" kern="1200">
          <a:solidFill>
            <a:schemeClr val="tx1"/>
          </a:solidFill>
          <a:latin typeface="+mn-lt"/>
          <a:ea typeface="+mn-ea"/>
          <a:cs typeface="+mn-cs"/>
        </a:defRPr>
      </a:lvl4pPr>
      <a:lvl5pPr marL="2057400" indent="-228600" algn="l" defTabSz="914400" rtl="0" eaLnBrk="1" latinLnBrk="0" hangingPunct="1">
        <a:spcBef>
          <a:spcPts val="0"/>
        </a:spcBef>
        <a:spcAft>
          <a:spcPts val="600"/>
        </a:spcAft>
        <a:buClr>
          <a:srgbClr val="009A46"/>
        </a:buClr>
        <a:buFont typeface="Courier New" panose="02070309020205020404" pitchFamily="49" charset="0"/>
        <a:buChar char="o"/>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a:solidFill>
                  <a:srgbClr val="00A249"/>
                </a:solidFill>
              </a:rPr>
              <a:t>Implementation of</a:t>
            </a:r>
            <a:br>
              <a:rPr lang="en-US" dirty="0">
                <a:solidFill>
                  <a:srgbClr val="00A249"/>
                </a:solidFill>
              </a:rPr>
            </a:br>
            <a:r>
              <a:rPr lang="en-US" dirty="0">
                <a:solidFill>
                  <a:srgbClr val="00A249"/>
                </a:solidFill>
              </a:rPr>
              <a:t>ECJ’s </a:t>
            </a:r>
            <a:r>
              <a:rPr lang="en-US" dirty="0" err="1">
                <a:solidFill>
                  <a:srgbClr val="00A249"/>
                </a:solidFill>
              </a:rPr>
              <a:t>Lexitor</a:t>
            </a:r>
            <a:r>
              <a:rPr lang="en-US" dirty="0">
                <a:solidFill>
                  <a:srgbClr val="00A249"/>
                </a:solidFill>
              </a:rPr>
              <a:t> judgement (C-383/18)</a:t>
            </a:r>
            <a:endParaRPr lang="de-DE" dirty="0">
              <a:solidFill>
                <a:srgbClr val="00A249"/>
              </a:solidFill>
            </a:endParaRPr>
          </a:p>
        </p:txBody>
      </p:sp>
      <p:sp>
        <p:nvSpPr>
          <p:cNvPr id="3" name="Untertitel 2"/>
          <p:cNvSpPr>
            <a:spLocks noGrp="1"/>
          </p:cNvSpPr>
          <p:nvPr>
            <p:ph type="subTitle" idx="1"/>
          </p:nvPr>
        </p:nvSpPr>
        <p:spPr>
          <a:xfrm>
            <a:off x="1371600" y="4005064"/>
            <a:ext cx="6400800" cy="1752600"/>
          </a:xfrm>
        </p:spPr>
        <p:txBody>
          <a:bodyPr>
            <a:normAutofit lnSpcReduction="10000"/>
          </a:bodyPr>
          <a:lstStyle/>
          <a:p>
            <a:endParaRPr lang="de-DE" dirty="0"/>
          </a:p>
          <a:p>
            <a:r>
              <a:rPr lang="de-DE" dirty="0"/>
              <a:t>Legal Affairs Committee</a:t>
            </a:r>
          </a:p>
          <a:p>
            <a:r>
              <a:rPr lang="en-US" dirty="0"/>
              <a:t> Friday, 19 March 2021 </a:t>
            </a:r>
          </a:p>
          <a:p>
            <a:r>
              <a:rPr lang="en-US" dirty="0"/>
              <a:t>Agnes Freise</a:t>
            </a:r>
          </a:p>
        </p:txBody>
      </p:sp>
    </p:spTree>
    <p:extLst>
      <p:ext uri="{BB962C8B-B14F-4D97-AF65-F5344CB8AC3E}">
        <p14:creationId xmlns:p14="http://schemas.microsoft.com/office/powerpoint/2010/main" val="3663849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1"/>
          </p:nvPr>
        </p:nvSpPr>
        <p:spPr/>
        <p:txBody>
          <a:bodyPr/>
          <a:lstStyle/>
          <a:p>
            <a:r>
              <a:rPr lang="de-DE"/>
              <a:t>© European Federation of Building Societies</a:t>
            </a:r>
            <a:endParaRPr lang="de-DE" dirty="0"/>
          </a:p>
        </p:txBody>
      </p:sp>
      <p:sp>
        <p:nvSpPr>
          <p:cNvPr id="5" name="Foliennummernplatzhalter 4"/>
          <p:cNvSpPr>
            <a:spLocks noGrp="1"/>
          </p:cNvSpPr>
          <p:nvPr>
            <p:ph type="sldNum" sz="quarter" idx="12"/>
          </p:nvPr>
        </p:nvSpPr>
        <p:spPr/>
        <p:txBody>
          <a:bodyPr/>
          <a:lstStyle/>
          <a:p>
            <a:fld id="{A7F64F92-2C2F-41E2-A216-D422BF616F51}" type="slidenum">
              <a:rPr lang="de-DE" smtClean="0"/>
              <a:t>10</a:t>
            </a:fld>
            <a:endParaRPr lang="de-DE"/>
          </a:p>
        </p:txBody>
      </p:sp>
      <p:sp>
        <p:nvSpPr>
          <p:cNvPr id="10" name="Inhaltsplatzhalter 2"/>
          <p:cNvSpPr>
            <a:spLocks noGrp="1"/>
          </p:cNvSpPr>
          <p:nvPr>
            <p:ph idx="1"/>
          </p:nvPr>
        </p:nvSpPr>
        <p:spPr>
          <a:xfrm>
            <a:off x="457200" y="1556792"/>
            <a:ext cx="8507288" cy="4525963"/>
          </a:xfrm>
        </p:spPr>
        <p:txBody>
          <a:bodyPr>
            <a:normAutofit/>
          </a:bodyPr>
          <a:lstStyle/>
          <a:p>
            <a:pPr marL="0" indent="0">
              <a:buNone/>
            </a:pPr>
            <a:endParaRPr lang="en-US" sz="1100" b="1" dirty="0"/>
          </a:p>
          <a:p>
            <a:pPr marL="0" indent="0">
              <a:buNone/>
            </a:pPr>
            <a:endParaRPr lang="en-US" sz="2800" dirty="0"/>
          </a:p>
        </p:txBody>
      </p:sp>
      <p:graphicFrame>
        <p:nvGraphicFramePr>
          <p:cNvPr id="6" name="Tabelle 6">
            <a:extLst>
              <a:ext uri="{FF2B5EF4-FFF2-40B4-BE49-F238E27FC236}">
                <a16:creationId xmlns:a16="http://schemas.microsoft.com/office/drawing/2014/main" id="{CBDBF02B-7462-4863-8B1C-FF549AF3C432}"/>
              </a:ext>
            </a:extLst>
          </p:cNvPr>
          <p:cNvGraphicFramePr>
            <a:graphicFrameLocks noGrp="1"/>
          </p:cNvGraphicFramePr>
          <p:nvPr>
            <p:extLst>
              <p:ext uri="{D42A27DB-BD31-4B8C-83A1-F6EECF244321}">
                <p14:modId xmlns:p14="http://schemas.microsoft.com/office/powerpoint/2010/main" val="2984607478"/>
              </p:ext>
            </p:extLst>
          </p:nvPr>
        </p:nvGraphicFramePr>
        <p:xfrm>
          <a:off x="539552" y="1575400"/>
          <a:ext cx="8147248" cy="4800600"/>
        </p:xfrm>
        <a:graphic>
          <a:graphicData uri="http://schemas.openxmlformats.org/drawingml/2006/table">
            <a:tbl>
              <a:tblPr firstRow="1" bandRow="1">
                <a:tableStyleId>{5C22544A-7EE6-4342-B048-85BDC9FD1C3A}</a:tableStyleId>
              </a:tblPr>
              <a:tblGrid>
                <a:gridCol w="8147248">
                  <a:extLst>
                    <a:ext uri="{9D8B030D-6E8A-4147-A177-3AD203B41FA5}">
                      <a16:colId xmlns:a16="http://schemas.microsoft.com/office/drawing/2014/main" val="3839801895"/>
                    </a:ext>
                  </a:extLst>
                </a:gridCol>
              </a:tblGrid>
              <a:tr h="139040">
                <a:tc>
                  <a:txBody>
                    <a:bodyPr/>
                    <a:lstStyle/>
                    <a:p>
                      <a:r>
                        <a:rPr lang="de-DE" dirty="0" err="1"/>
                        <a:t>Draft</a:t>
                      </a:r>
                      <a:r>
                        <a:rPr lang="de-DE" dirty="0"/>
                        <a:t> Legislation</a:t>
                      </a:r>
                    </a:p>
                  </a:txBody>
                  <a:tcPr/>
                </a:tc>
                <a:extLst>
                  <a:ext uri="{0D108BD9-81ED-4DB2-BD59-A6C34878D82A}">
                    <a16:rowId xmlns:a16="http://schemas.microsoft.com/office/drawing/2014/main" val="3534726997"/>
                  </a:ext>
                </a:extLst>
              </a:tr>
              <a:tr h="370840">
                <a:tc>
                  <a:txBody>
                    <a:bodyPr/>
                    <a:lstStyle/>
                    <a:p>
                      <a:r>
                        <a:rPr lang="en-US" dirty="0"/>
                        <a:t>(1) Insofar as </a:t>
                      </a:r>
                      <a:r>
                        <a:rPr lang="en-US" b="1" u="sng" dirty="0"/>
                        <a:t>the borrower fulfils his obligations </a:t>
                      </a:r>
                      <a:r>
                        <a:rPr lang="en-US" b="0" dirty="0"/>
                        <a:t>under a consumer loan agreement</a:t>
                      </a:r>
                      <a:r>
                        <a:rPr lang="en-US" b="1" dirty="0"/>
                        <a:t> </a:t>
                      </a:r>
                      <a:r>
                        <a:rPr lang="en-US" b="1" u="sng" dirty="0"/>
                        <a:t>prematurely</a:t>
                      </a:r>
                      <a:r>
                        <a:rPr lang="en-US" dirty="0"/>
                        <a:t>, the </a:t>
                      </a:r>
                      <a:r>
                        <a:rPr lang="en-US" b="1" dirty="0"/>
                        <a:t>total cost </a:t>
                      </a:r>
                      <a:r>
                        <a:rPr lang="en-US" b="0" dirty="0"/>
                        <a:t>of the loan </a:t>
                      </a:r>
                      <a:r>
                        <a:rPr lang="en-US" dirty="0"/>
                        <a:t>shall be </a:t>
                      </a:r>
                      <a:r>
                        <a:rPr lang="en-US" b="1" dirty="0"/>
                        <a:t>reduced by the interest </a:t>
                      </a:r>
                      <a:r>
                        <a:rPr lang="en-US" b="1" u="sng" dirty="0"/>
                        <a:t>and the costs</a:t>
                      </a:r>
                      <a:r>
                        <a:rPr lang="en-US" dirty="0"/>
                        <a:t>.</a:t>
                      </a:r>
                    </a:p>
                    <a:p>
                      <a:endParaRPr lang="en-US" sz="900" dirty="0"/>
                    </a:p>
                  </a:txBody>
                  <a:tcPr/>
                </a:tc>
                <a:extLst>
                  <a:ext uri="{0D108BD9-81ED-4DB2-BD59-A6C34878D82A}">
                    <a16:rowId xmlns:a16="http://schemas.microsoft.com/office/drawing/2014/main" val="4100203424"/>
                  </a:ext>
                </a:extLst>
              </a:tr>
              <a:tr h="370840">
                <a:tc>
                  <a:txBody>
                    <a:bodyPr/>
                    <a:lstStyle/>
                    <a:p>
                      <a:pPr marL="285750" indent="-285750">
                        <a:buFont typeface="Wingdings" panose="05000000000000000000" pitchFamily="2" charset="2"/>
                        <a:buChar char="§"/>
                      </a:pPr>
                      <a:r>
                        <a:rPr lang="de-DE" sz="1800" b="1" dirty="0" err="1"/>
                        <a:t>Only</a:t>
                      </a:r>
                      <a:r>
                        <a:rPr lang="de-DE" sz="1800" b="1" dirty="0"/>
                        <a:t> </a:t>
                      </a:r>
                      <a:r>
                        <a:rPr lang="de-DE" sz="1800" b="1" dirty="0" err="1"/>
                        <a:t>early</a:t>
                      </a:r>
                      <a:r>
                        <a:rPr lang="de-DE" sz="1800" b="1" dirty="0"/>
                        <a:t> </a:t>
                      </a:r>
                      <a:r>
                        <a:rPr lang="de-DE" sz="1800" b="1" dirty="0" err="1"/>
                        <a:t>repayment</a:t>
                      </a:r>
                      <a:r>
                        <a:rPr lang="de-DE" sz="1800" dirty="0"/>
                        <a:t>, not </a:t>
                      </a:r>
                      <a:r>
                        <a:rPr lang="de-DE" sz="1800" dirty="0" err="1"/>
                        <a:t>early</a:t>
                      </a:r>
                      <a:r>
                        <a:rPr lang="de-DE" sz="1800" dirty="0"/>
                        <a:t> </a:t>
                      </a:r>
                      <a:r>
                        <a:rPr lang="de-DE" sz="1800" dirty="0" err="1"/>
                        <a:t>termination</a:t>
                      </a:r>
                      <a:r>
                        <a:rPr lang="de-DE" sz="1800" dirty="0"/>
                        <a:t> </a:t>
                      </a:r>
                      <a:r>
                        <a:rPr lang="de-DE" sz="1800" dirty="0" err="1"/>
                        <a:t>of</a:t>
                      </a:r>
                      <a:r>
                        <a:rPr lang="de-DE" sz="1800" dirty="0"/>
                        <a:t> a </a:t>
                      </a:r>
                      <a:r>
                        <a:rPr lang="de-DE" sz="1800" dirty="0" err="1"/>
                        <a:t>contract</a:t>
                      </a:r>
                      <a:endParaRPr lang="de-DE" sz="1800" dirty="0"/>
                    </a:p>
                    <a:p>
                      <a:pPr marL="285750" indent="-285750">
                        <a:buFont typeface="Wingdings" panose="05000000000000000000" pitchFamily="2" charset="2"/>
                        <a:buChar char="§"/>
                      </a:pPr>
                      <a:r>
                        <a:rPr lang="de-DE" sz="1800" dirty="0"/>
                        <a:t>Both </a:t>
                      </a:r>
                      <a:r>
                        <a:rPr lang="de-DE" sz="1800" b="1" dirty="0" err="1"/>
                        <a:t>consumer</a:t>
                      </a:r>
                      <a:r>
                        <a:rPr lang="de-DE" sz="1800" b="1" dirty="0"/>
                        <a:t> </a:t>
                      </a:r>
                      <a:r>
                        <a:rPr lang="de-DE" sz="1800" b="1" dirty="0" err="1"/>
                        <a:t>credits</a:t>
                      </a:r>
                      <a:r>
                        <a:rPr lang="de-DE" sz="1800" dirty="0"/>
                        <a:t> and </a:t>
                      </a:r>
                      <a:r>
                        <a:rPr lang="de-DE" sz="1800" b="1" dirty="0" err="1"/>
                        <a:t>mortgage</a:t>
                      </a:r>
                      <a:r>
                        <a:rPr lang="de-DE" sz="1800" b="1" dirty="0"/>
                        <a:t> </a:t>
                      </a:r>
                      <a:r>
                        <a:rPr lang="de-DE" sz="1800" b="1" dirty="0" err="1"/>
                        <a:t>credits</a:t>
                      </a:r>
                      <a:endParaRPr lang="de-DE" sz="1800" b="1" dirty="0"/>
                    </a:p>
                    <a:p>
                      <a:pPr marL="285750" indent="-285750">
                        <a:buFont typeface="Wingdings" panose="05000000000000000000" pitchFamily="2" charset="2"/>
                        <a:buChar char="§"/>
                      </a:pPr>
                      <a:r>
                        <a:rPr lang="de-DE" sz="1800" dirty="0" err="1"/>
                        <a:t>Reduction</a:t>
                      </a:r>
                      <a:r>
                        <a:rPr lang="de-DE" sz="1800" dirty="0"/>
                        <a:t> </a:t>
                      </a:r>
                      <a:r>
                        <a:rPr lang="de-DE" sz="1800" dirty="0" err="1"/>
                        <a:t>of</a:t>
                      </a:r>
                      <a:r>
                        <a:rPr lang="de-DE" sz="1800" dirty="0"/>
                        <a:t> </a:t>
                      </a:r>
                      <a:r>
                        <a:rPr lang="de-DE" sz="1800" dirty="0" err="1"/>
                        <a:t>costs</a:t>
                      </a:r>
                      <a:r>
                        <a:rPr lang="de-DE" sz="1800" dirty="0"/>
                        <a:t> </a:t>
                      </a:r>
                      <a:r>
                        <a:rPr lang="de-DE" sz="1800" dirty="0" err="1"/>
                        <a:t>does</a:t>
                      </a:r>
                      <a:r>
                        <a:rPr lang="de-DE" sz="1800" dirty="0"/>
                        <a:t> </a:t>
                      </a:r>
                      <a:r>
                        <a:rPr lang="de-DE" sz="1800" b="1" dirty="0"/>
                        <a:t>not </a:t>
                      </a:r>
                      <a:r>
                        <a:rPr lang="de-DE" sz="1800" b="1" dirty="0" err="1"/>
                        <a:t>only</a:t>
                      </a:r>
                      <a:r>
                        <a:rPr lang="de-DE" sz="1800" b="1" dirty="0"/>
                        <a:t> </a:t>
                      </a:r>
                      <a:r>
                        <a:rPr lang="de-DE" sz="1800" dirty="0" err="1"/>
                        <a:t>include</a:t>
                      </a:r>
                      <a:r>
                        <a:rPr lang="de-DE" sz="1800" dirty="0"/>
                        <a:t> </a:t>
                      </a:r>
                      <a:r>
                        <a:rPr lang="de-DE" sz="1800" b="1" dirty="0" err="1"/>
                        <a:t>costs</a:t>
                      </a:r>
                      <a:r>
                        <a:rPr lang="de-DE" sz="1800" b="1" dirty="0"/>
                        <a:t> </a:t>
                      </a:r>
                      <a:r>
                        <a:rPr lang="de-DE" sz="1800" b="1" dirty="0" err="1"/>
                        <a:t>which</a:t>
                      </a:r>
                      <a:r>
                        <a:rPr lang="de-DE" sz="1800" b="1" dirty="0"/>
                        <a:t> </a:t>
                      </a:r>
                      <a:r>
                        <a:rPr lang="de-DE" sz="1800" b="1" dirty="0" err="1"/>
                        <a:t>are</a:t>
                      </a:r>
                      <a:r>
                        <a:rPr lang="de-DE" sz="1800" b="1" dirty="0"/>
                        <a:t> </a:t>
                      </a:r>
                      <a:r>
                        <a:rPr lang="de-DE" sz="1800" b="1" dirty="0" err="1"/>
                        <a:t>dependent</a:t>
                      </a:r>
                      <a:r>
                        <a:rPr lang="de-DE" sz="1800" b="1" dirty="0"/>
                        <a:t> on </a:t>
                      </a:r>
                      <a:r>
                        <a:rPr lang="de-DE" sz="1800" b="1" dirty="0" err="1"/>
                        <a:t>the</a:t>
                      </a:r>
                      <a:r>
                        <a:rPr lang="de-DE" sz="1800" b="1" dirty="0"/>
                        <a:t> </a:t>
                      </a:r>
                      <a:r>
                        <a:rPr lang="de-DE" sz="1800" b="1" dirty="0" err="1"/>
                        <a:t>duration</a:t>
                      </a:r>
                      <a:r>
                        <a:rPr lang="de-DE" sz="1800" b="1" dirty="0"/>
                        <a:t> </a:t>
                      </a:r>
                      <a:r>
                        <a:rPr lang="de-DE" sz="1800" b="1" dirty="0" err="1"/>
                        <a:t>of</a:t>
                      </a:r>
                      <a:r>
                        <a:rPr lang="de-DE" sz="1800" b="1" dirty="0"/>
                        <a:t> </a:t>
                      </a:r>
                      <a:r>
                        <a:rPr lang="de-DE" sz="1800" b="1" dirty="0" err="1"/>
                        <a:t>the</a:t>
                      </a:r>
                      <a:r>
                        <a:rPr lang="de-DE" sz="1800" b="1" dirty="0"/>
                        <a:t> </a:t>
                      </a:r>
                      <a:r>
                        <a:rPr lang="de-DE" sz="1800" b="1" dirty="0" err="1"/>
                        <a:t>contract</a:t>
                      </a:r>
                      <a:endParaRPr lang="de-DE" sz="1800" b="1" dirty="0"/>
                    </a:p>
                    <a:p>
                      <a:pPr marL="285750" indent="-285750">
                        <a:buFont typeface="Wingdings" panose="05000000000000000000" pitchFamily="2" charset="2"/>
                        <a:buChar char="§"/>
                      </a:pPr>
                      <a:endParaRPr lang="de-DE" sz="1800" dirty="0"/>
                    </a:p>
                    <a:p>
                      <a:pPr marL="285750" indent="-285750">
                        <a:buFont typeface="Wingdings" panose="05000000000000000000" pitchFamily="2" charset="2"/>
                        <a:buChar char="§"/>
                      </a:pPr>
                      <a:r>
                        <a:rPr lang="de-DE" sz="1800" b="1" dirty="0" err="1">
                          <a:highlight>
                            <a:srgbClr val="FFFF00"/>
                          </a:highlight>
                        </a:rPr>
                        <a:t>Reduction</a:t>
                      </a:r>
                      <a:r>
                        <a:rPr lang="de-DE" sz="1800" b="1" dirty="0">
                          <a:highlight>
                            <a:srgbClr val="FFFF00"/>
                          </a:highlight>
                        </a:rPr>
                        <a:t> </a:t>
                      </a:r>
                      <a:r>
                        <a:rPr lang="de-DE" sz="1800" b="1" dirty="0" err="1">
                          <a:highlight>
                            <a:srgbClr val="FFFF00"/>
                          </a:highlight>
                        </a:rPr>
                        <a:t>of</a:t>
                      </a:r>
                      <a:r>
                        <a:rPr lang="de-DE" sz="1800" b="1" dirty="0">
                          <a:highlight>
                            <a:srgbClr val="FFFF00"/>
                          </a:highlight>
                        </a:rPr>
                        <a:t> all </a:t>
                      </a:r>
                      <a:r>
                        <a:rPr lang="de-DE" sz="1800" b="1" dirty="0" err="1">
                          <a:highlight>
                            <a:srgbClr val="FFFF00"/>
                          </a:highlight>
                        </a:rPr>
                        <a:t>costs</a:t>
                      </a:r>
                      <a:r>
                        <a:rPr lang="de-DE" sz="1800" b="1" dirty="0">
                          <a:highlight>
                            <a:srgbClr val="FFFF00"/>
                          </a:highlight>
                        </a:rPr>
                        <a:t> </a:t>
                      </a:r>
                      <a:r>
                        <a:rPr lang="de-DE" sz="1800" dirty="0" err="1">
                          <a:highlight>
                            <a:srgbClr val="FFFF00"/>
                          </a:highlight>
                        </a:rPr>
                        <a:t>which</a:t>
                      </a:r>
                      <a:r>
                        <a:rPr lang="de-DE" sz="1800" dirty="0">
                          <a:highlight>
                            <a:srgbClr val="FFFF00"/>
                          </a:highlight>
                        </a:rPr>
                        <a:t> </a:t>
                      </a:r>
                      <a:r>
                        <a:rPr lang="de-DE" sz="1800" dirty="0" err="1">
                          <a:highlight>
                            <a:srgbClr val="FFFF00"/>
                          </a:highlight>
                        </a:rPr>
                        <a:t>are</a:t>
                      </a:r>
                      <a:r>
                        <a:rPr lang="de-DE" sz="1800" dirty="0">
                          <a:highlight>
                            <a:srgbClr val="FFFF00"/>
                          </a:highlight>
                        </a:rPr>
                        <a:t> </a:t>
                      </a:r>
                      <a:r>
                        <a:rPr lang="de-DE" sz="1800" b="1" dirty="0" err="1">
                          <a:highlight>
                            <a:srgbClr val="FFFF00"/>
                          </a:highlight>
                        </a:rPr>
                        <a:t>included</a:t>
                      </a:r>
                      <a:r>
                        <a:rPr lang="de-DE" sz="1800" b="1" dirty="0">
                          <a:highlight>
                            <a:srgbClr val="FFFF00"/>
                          </a:highlight>
                        </a:rPr>
                        <a:t> in </a:t>
                      </a:r>
                      <a:r>
                        <a:rPr lang="de-DE" sz="1800" b="1" dirty="0" err="1">
                          <a:highlight>
                            <a:srgbClr val="FFFF00"/>
                          </a:highlight>
                        </a:rPr>
                        <a:t>the</a:t>
                      </a:r>
                      <a:r>
                        <a:rPr lang="de-DE" sz="1800" b="1" dirty="0">
                          <a:highlight>
                            <a:srgbClr val="FFFF00"/>
                          </a:highlight>
                        </a:rPr>
                        <a:t> total </a:t>
                      </a:r>
                      <a:r>
                        <a:rPr lang="de-DE" sz="1800" b="1" dirty="0" err="1">
                          <a:highlight>
                            <a:srgbClr val="FFFF00"/>
                          </a:highlight>
                        </a:rPr>
                        <a:t>cost</a:t>
                      </a:r>
                      <a:r>
                        <a:rPr lang="de-DE" sz="1800" b="1" dirty="0">
                          <a:highlight>
                            <a:srgbClr val="FFFF00"/>
                          </a:highlight>
                        </a:rPr>
                        <a:t> </a:t>
                      </a:r>
                      <a:r>
                        <a:rPr lang="de-DE" sz="1800" b="1" dirty="0" err="1">
                          <a:highlight>
                            <a:srgbClr val="FFFF00"/>
                          </a:highlight>
                        </a:rPr>
                        <a:t>of</a:t>
                      </a:r>
                      <a:r>
                        <a:rPr lang="de-DE" sz="1800" b="1" dirty="0">
                          <a:highlight>
                            <a:srgbClr val="FFFF00"/>
                          </a:highlight>
                        </a:rPr>
                        <a:t> a </a:t>
                      </a:r>
                      <a:r>
                        <a:rPr lang="de-DE" sz="1800" b="1" dirty="0" err="1">
                          <a:highlight>
                            <a:srgbClr val="FFFF00"/>
                          </a:highlight>
                        </a:rPr>
                        <a:t>credit</a:t>
                      </a:r>
                      <a:r>
                        <a:rPr lang="de-DE" sz="1800" b="1" dirty="0">
                          <a:highlight>
                            <a:srgbClr val="FFFF00"/>
                          </a:highlight>
                        </a:rPr>
                        <a:t> </a:t>
                      </a:r>
                      <a:r>
                        <a:rPr lang="de-DE" sz="1800" dirty="0" err="1">
                          <a:highlight>
                            <a:srgbClr val="FFFF00"/>
                          </a:highlight>
                        </a:rPr>
                        <a:t>as</a:t>
                      </a:r>
                      <a:r>
                        <a:rPr lang="de-DE" sz="1800" dirty="0">
                          <a:highlight>
                            <a:srgbClr val="FFFF00"/>
                          </a:highlight>
                        </a:rPr>
                        <a:t> </a:t>
                      </a:r>
                      <a:r>
                        <a:rPr lang="de-DE" sz="1800" dirty="0" err="1">
                          <a:highlight>
                            <a:srgbClr val="FFFF00"/>
                          </a:highlight>
                        </a:rPr>
                        <a:t>defined</a:t>
                      </a:r>
                      <a:r>
                        <a:rPr lang="de-DE" sz="1800" dirty="0">
                          <a:highlight>
                            <a:srgbClr val="FFFF00"/>
                          </a:highlight>
                        </a:rPr>
                        <a:t> in Art 3 (g) CCD?</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de-DE" sz="1800" b="1" dirty="0">
                          <a:highlight>
                            <a:srgbClr val="FFFF00"/>
                          </a:highlight>
                        </a:rPr>
                        <a:t>Third-party </a:t>
                      </a:r>
                      <a:r>
                        <a:rPr lang="de-DE" sz="1800" b="1" dirty="0" err="1">
                          <a:highlight>
                            <a:srgbClr val="FFFF00"/>
                          </a:highlight>
                        </a:rPr>
                        <a:t>costs</a:t>
                      </a:r>
                      <a:r>
                        <a:rPr lang="de-DE" sz="1800" b="1" dirty="0">
                          <a:highlight>
                            <a:srgbClr val="FFFF00"/>
                          </a:highlight>
                        </a:rPr>
                        <a:t> </a:t>
                      </a:r>
                      <a:r>
                        <a:rPr lang="de-DE" sz="1800" dirty="0">
                          <a:highlight>
                            <a:srgbClr val="FFFF00"/>
                          </a:highlight>
                        </a:rPr>
                        <a:t>(i.e. </a:t>
                      </a:r>
                      <a:r>
                        <a:rPr lang="de-DE" sz="1800" dirty="0" err="1">
                          <a:highlight>
                            <a:srgbClr val="FFFF00"/>
                          </a:highlight>
                        </a:rPr>
                        <a:t>fees</a:t>
                      </a:r>
                      <a:r>
                        <a:rPr lang="de-DE" sz="1800" dirty="0">
                          <a:highlight>
                            <a:srgbClr val="FFFF00"/>
                          </a:highlight>
                        </a:rPr>
                        <a:t> </a:t>
                      </a:r>
                      <a:r>
                        <a:rPr lang="de-DE" sz="1800" dirty="0" err="1">
                          <a:highlight>
                            <a:srgbClr val="FFFF00"/>
                          </a:highlight>
                        </a:rPr>
                        <a:t>for</a:t>
                      </a:r>
                      <a:r>
                        <a:rPr lang="de-DE" sz="1800" dirty="0">
                          <a:highlight>
                            <a:srgbClr val="FFFF00"/>
                          </a:highlight>
                        </a:rPr>
                        <a:t> an </a:t>
                      </a:r>
                      <a:r>
                        <a:rPr lang="de-DE" sz="1800" dirty="0" err="1">
                          <a:highlight>
                            <a:srgbClr val="FFFF00"/>
                          </a:highlight>
                        </a:rPr>
                        <a:t>insurance</a:t>
                      </a:r>
                      <a:r>
                        <a:rPr lang="de-DE" sz="1800" dirty="0">
                          <a:highlight>
                            <a:srgbClr val="FFFF00"/>
                          </a:highlight>
                        </a:rPr>
                        <a:t> </a:t>
                      </a:r>
                      <a:r>
                        <a:rPr lang="de-DE" sz="1800" dirty="0" err="1">
                          <a:highlight>
                            <a:srgbClr val="FFFF00"/>
                          </a:highlight>
                        </a:rPr>
                        <a:t>contract</a:t>
                      </a:r>
                      <a:r>
                        <a:rPr lang="de-DE" sz="1800" dirty="0">
                          <a:highlight>
                            <a:srgbClr val="FFFF00"/>
                          </a:highlight>
                        </a:rPr>
                        <a:t> </a:t>
                      </a:r>
                      <a:r>
                        <a:rPr lang="de-DE" sz="1800" dirty="0" err="1">
                          <a:highlight>
                            <a:srgbClr val="FFFF00"/>
                          </a:highlight>
                        </a:rPr>
                        <a:t>paid</a:t>
                      </a:r>
                      <a:r>
                        <a:rPr lang="de-DE" sz="1800" dirty="0">
                          <a:highlight>
                            <a:srgbClr val="FFFF00"/>
                          </a:highlight>
                        </a:rPr>
                        <a:t> </a:t>
                      </a:r>
                      <a:r>
                        <a:rPr lang="de-DE" sz="1800" dirty="0" err="1">
                          <a:highlight>
                            <a:srgbClr val="FFFF00"/>
                          </a:highlight>
                        </a:rPr>
                        <a:t>to</a:t>
                      </a:r>
                      <a:r>
                        <a:rPr lang="de-DE" sz="1800" dirty="0">
                          <a:highlight>
                            <a:srgbClr val="FFFF00"/>
                          </a:highlight>
                        </a:rPr>
                        <a:t> an </a:t>
                      </a:r>
                      <a:r>
                        <a:rPr lang="de-DE" sz="1800" dirty="0" err="1">
                          <a:highlight>
                            <a:srgbClr val="FFFF00"/>
                          </a:highlight>
                        </a:rPr>
                        <a:t>insurance</a:t>
                      </a:r>
                      <a:r>
                        <a:rPr lang="de-DE" sz="1800" dirty="0">
                          <a:highlight>
                            <a:srgbClr val="FFFF00"/>
                          </a:highlight>
                        </a:rPr>
                        <a:t> </a:t>
                      </a:r>
                      <a:r>
                        <a:rPr lang="de-DE" sz="1800" dirty="0" err="1">
                          <a:highlight>
                            <a:srgbClr val="FFFF00"/>
                          </a:highlight>
                        </a:rPr>
                        <a:t>company</a:t>
                      </a:r>
                      <a:r>
                        <a:rPr lang="de-DE" sz="1800" dirty="0">
                          <a:highlight>
                            <a:srgbClr val="FFFF00"/>
                          </a:highlight>
                        </a:rPr>
                        <a:t>, </a:t>
                      </a:r>
                      <a:r>
                        <a:rPr lang="de-DE" sz="1800" dirty="0" err="1">
                          <a:highlight>
                            <a:srgbClr val="FFFF00"/>
                          </a:highlight>
                        </a:rPr>
                        <a:t>fees</a:t>
                      </a:r>
                      <a:r>
                        <a:rPr lang="de-DE" sz="1800" dirty="0">
                          <a:highlight>
                            <a:srgbClr val="FFFF00"/>
                          </a:highlight>
                        </a:rPr>
                        <a:t> </a:t>
                      </a:r>
                      <a:r>
                        <a:rPr lang="de-DE" sz="1800" dirty="0" err="1">
                          <a:highlight>
                            <a:srgbClr val="FFFF00"/>
                          </a:highlight>
                        </a:rPr>
                        <a:t>for</a:t>
                      </a:r>
                      <a:r>
                        <a:rPr lang="de-DE" sz="1800" dirty="0">
                          <a:highlight>
                            <a:srgbClr val="FFFF00"/>
                          </a:highlight>
                        </a:rPr>
                        <a:t> </a:t>
                      </a:r>
                      <a:r>
                        <a:rPr lang="de-DE" sz="1800" dirty="0" err="1">
                          <a:highlight>
                            <a:srgbClr val="FFFF00"/>
                          </a:highlight>
                        </a:rPr>
                        <a:t>registering</a:t>
                      </a:r>
                      <a:r>
                        <a:rPr lang="de-DE" sz="1800" dirty="0">
                          <a:highlight>
                            <a:srgbClr val="FFFF00"/>
                          </a:highlight>
                        </a:rPr>
                        <a:t> a </a:t>
                      </a:r>
                      <a:r>
                        <a:rPr lang="de-DE" sz="1800" dirty="0" err="1">
                          <a:highlight>
                            <a:srgbClr val="FFFF00"/>
                          </a:highlight>
                        </a:rPr>
                        <a:t>mortgage</a:t>
                      </a:r>
                      <a:r>
                        <a:rPr lang="de-DE" sz="1800" dirty="0">
                          <a:highlight>
                            <a:srgbClr val="FFFF00"/>
                          </a:highlight>
                        </a:rPr>
                        <a:t> </a:t>
                      </a:r>
                      <a:r>
                        <a:rPr lang="de-DE" sz="1800" dirty="0" err="1">
                          <a:highlight>
                            <a:srgbClr val="FFFF00"/>
                          </a:highlight>
                        </a:rPr>
                        <a:t>paid</a:t>
                      </a:r>
                      <a:r>
                        <a:rPr lang="de-DE" sz="1800" dirty="0">
                          <a:highlight>
                            <a:srgbClr val="FFFF00"/>
                          </a:highlight>
                        </a:rPr>
                        <a:t> </a:t>
                      </a:r>
                      <a:r>
                        <a:rPr lang="de-DE" sz="1800" dirty="0" err="1">
                          <a:highlight>
                            <a:srgbClr val="FFFF00"/>
                          </a:highlight>
                        </a:rPr>
                        <a:t>to</a:t>
                      </a:r>
                      <a:r>
                        <a:rPr lang="de-DE" sz="1800" dirty="0">
                          <a:highlight>
                            <a:srgbClr val="FFFF00"/>
                          </a:highlight>
                        </a:rPr>
                        <a:t> </a:t>
                      </a:r>
                      <a:r>
                        <a:rPr lang="de-DE" sz="1800" dirty="0" err="1">
                          <a:highlight>
                            <a:srgbClr val="FFFF00"/>
                          </a:highlight>
                        </a:rPr>
                        <a:t>the</a:t>
                      </a:r>
                      <a:r>
                        <a:rPr lang="de-DE" sz="1800" dirty="0">
                          <a:highlight>
                            <a:srgbClr val="FFFF00"/>
                          </a:highlight>
                        </a:rPr>
                        <a:t> </a:t>
                      </a:r>
                      <a:r>
                        <a:rPr lang="de-DE" sz="1800" dirty="0" err="1">
                          <a:highlight>
                            <a:srgbClr val="FFFF00"/>
                          </a:highlight>
                        </a:rPr>
                        <a:t>registry</a:t>
                      </a:r>
                      <a:r>
                        <a:rPr lang="de-DE" sz="1800" dirty="0">
                          <a:highlight>
                            <a:srgbClr val="FFFF00"/>
                          </a:highlight>
                        </a:rPr>
                        <a:t> </a:t>
                      </a:r>
                      <a:r>
                        <a:rPr lang="de-DE" sz="1800" dirty="0" err="1">
                          <a:highlight>
                            <a:srgbClr val="FFFF00"/>
                          </a:highlight>
                        </a:rPr>
                        <a:t>office</a:t>
                      </a:r>
                      <a:r>
                        <a:rPr lang="de-DE" sz="1800" dirty="0">
                          <a:highlight>
                            <a:srgbClr val="FFFF00"/>
                          </a:highlight>
                        </a:rPr>
                        <a:t>)?</a:t>
                      </a:r>
                      <a:r>
                        <a:rPr lang="de-DE" sz="1800" b="1" dirty="0">
                          <a:highlight>
                            <a:srgbClr val="FFFF00"/>
                          </a:highlight>
                        </a:rPr>
                        <a:t> </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de-DE" sz="1800" b="1" dirty="0">
                          <a:highlight>
                            <a:srgbClr val="FFFF00"/>
                          </a:highlight>
                        </a:rPr>
                        <a:t>Costs </a:t>
                      </a:r>
                      <a:r>
                        <a:rPr lang="de-DE" sz="1800" b="1" dirty="0" err="1">
                          <a:highlight>
                            <a:srgbClr val="FFFF00"/>
                          </a:highlight>
                        </a:rPr>
                        <a:t>paid</a:t>
                      </a:r>
                      <a:r>
                        <a:rPr lang="de-DE" sz="1800" b="1" dirty="0">
                          <a:highlight>
                            <a:srgbClr val="FFFF00"/>
                          </a:highlight>
                        </a:rPr>
                        <a:t> </a:t>
                      </a:r>
                      <a:r>
                        <a:rPr lang="de-DE" sz="1800" b="1" dirty="0" err="1">
                          <a:highlight>
                            <a:srgbClr val="FFFF00"/>
                          </a:highlight>
                        </a:rPr>
                        <a:t>to</a:t>
                      </a:r>
                      <a:r>
                        <a:rPr lang="de-DE" sz="1800" b="1" dirty="0">
                          <a:highlight>
                            <a:srgbClr val="FFFF00"/>
                          </a:highlight>
                        </a:rPr>
                        <a:t> </a:t>
                      </a:r>
                      <a:r>
                        <a:rPr lang="de-DE" sz="1800" b="1" dirty="0" err="1">
                          <a:highlight>
                            <a:srgbClr val="FFFF00"/>
                          </a:highlight>
                        </a:rPr>
                        <a:t>the</a:t>
                      </a:r>
                      <a:r>
                        <a:rPr lang="de-DE" sz="1800" b="1" dirty="0">
                          <a:highlight>
                            <a:srgbClr val="FFFF00"/>
                          </a:highlight>
                        </a:rPr>
                        <a:t> </a:t>
                      </a:r>
                      <a:r>
                        <a:rPr lang="de-DE" sz="1800" b="1" dirty="0" err="1">
                          <a:highlight>
                            <a:srgbClr val="FFFF00"/>
                          </a:highlight>
                        </a:rPr>
                        <a:t>creditor</a:t>
                      </a:r>
                      <a:r>
                        <a:rPr lang="de-DE" sz="1800" b="1" dirty="0">
                          <a:highlight>
                            <a:srgbClr val="FFFF00"/>
                          </a:highlight>
                        </a:rPr>
                        <a:t> not </a:t>
                      </a:r>
                      <a:r>
                        <a:rPr lang="de-DE" sz="1800" b="1" dirty="0" err="1">
                          <a:highlight>
                            <a:srgbClr val="FFFF00"/>
                          </a:highlight>
                        </a:rPr>
                        <a:t>for</a:t>
                      </a:r>
                      <a:r>
                        <a:rPr lang="de-DE" sz="1800" b="1" dirty="0">
                          <a:highlight>
                            <a:srgbClr val="FFFF00"/>
                          </a:highlight>
                        </a:rPr>
                        <a:t> </a:t>
                      </a:r>
                      <a:r>
                        <a:rPr lang="de-DE" sz="1800" b="1" dirty="0" err="1">
                          <a:highlight>
                            <a:srgbClr val="FFFF00"/>
                          </a:highlight>
                        </a:rPr>
                        <a:t>the</a:t>
                      </a:r>
                      <a:r>
                        <a:rPr lang="de-DE" sz="1800" b="1" dirty="0">
                          <a:highlight>
                            <a:srgbClr val="FFFF00"/>
                          </a:highlight>
                        </a:rPr>
                        <a:t> </a:t>
                      </a:r>
                      <a:r>
                        <a:rPr lang="de-DE" sz="1800" b="1" dirty="0" err="1">
                          <a:highlight>
                            <a:srgbClr val="FFFF00"/>
                          </a:highlight>
                        </a:rPr>
                        <a:t>credit</a:t>
                      </a:r>
                      <a:r>
                        <a:rPr lang="de-DE" sz="1800" b="1" dirty="0">
                          <a:highlight>
                            <a:srgbClr val="FFFF00"/>
                          </a:highlight>
                        </a:rPr>
                        <a:t> </a:t>
                      </a:r>
                      <a:r>
                        <a:rPr lang="de-DE" sz="1800" b="1" dirty="0" err="1">
                          <a:highlight>
                            <a:srgbClr val="FFFF00"/>
                          </a:highlight>
                        </a:rPr>
                        <a:t>agreement</a:t>
                      </a:r>
                      <a:r>
                        <a:rPr lang="de-DE" sz="1800" b="1" dirty="0">
                          <a:highlight>
                            <a:srgbClr val="FFFF00"/>
                          </a:highlight>
                        </a:rPr>
                        <a:t> </a:t>
                      </a:r>
                      <a:r>
                        <a:rPr lang="de-DE" sz="1800" b="1" dirty="0" err="1">
                          <a:highlight>
                            <a:srgbClr val="FFFF00"/>
                          </a:highlight>
                        </a:rPr>
                        <a:t>itself</a:t>
                      </a:r>
                      <a:r>
                        <a:rPr lang="de-DE" sz="1800" b="1" dirty="0">
                          <a:highlight>
                            <a:srgbClr val="FFFF00"/>
                          </a:highlight>
                        </a:rPr>
                        <a:t> </a:t>
                      </a:r>
                      <a:r>
                        <a:rPr lang="de-DE" sz="1800" dirty="0">
                          <a:highlight>
                            <a:srgbClr val="FFFF00"/>
                          </a:highlight>
                        </a:rPr>
                        <a:t>(i.e. </a:t>
                      </a:r>
                      <a:r>
                        <a:rPr lang="de-DE" sz="1800" dirty="0" err="1">
                          <a:highlight>
                            <a:srgbClr val="FFFF00"/>
                          </a:highlight>
                        </a:rPr>
                        <a:t>costs</a:t>
                      </a:r>
                      <a:r>
                        <a:rPr lang="de-DE" sz="1800" dirty="0">
                          <a:highlight>
                            <a:srgbClr val="FFFF00"/>
                          </a:highlight>
                        </a:rPr>
                        <a:t> </a:t>
                      </a:r>
                      <a:r>
                        <a:rPr lang="de-DE" sz="1800" dirty="0" err="1">
                          <a:highlight>
                            <a:srgbClr val="FFFF00"/>
                          </a:highlight>
                        </a:rPr>
                        <a:t>for</a:t>
                      </a:r>
                      <a:r>
                        <a:rPr lang="de-DE" sz="1800" dirty="0">
                          <a:highlight>
                            <a:srgbClr val="FFFF00"/>
                          </a:highlight>
                        </a:rPr>
                        <a:t> a </a:t>
                      </a:r>
                      <a:r>
                        <a:rPr lang="de-DE" sz="1800" dirty="0" err="1">
                          <a:highlight>
                            <a:srgbClr val="FFFF00"/>
                          </a:highlight>
                        </a:rPr>
                        <a:t>saving</a:t>
                      </a:r>
                      <a:r>
                        <a:rPr lang="de-DE" sz="1800" dirty="0">
                          <a:highlight>
                            <a:srgbClr val="FFFF00"/>
                          </a:highlight>
                        </a:rPr>
                        <a:t> </a:t>
                      </a:r>
                      <a:r>
                        <a:rPr lang="de-DE" sz="1800" dirty="0" err="1">
                          <a:highlight>
                            <a:srgbClr val="FFFF00"/>
                          </a:highlight>
                        </a:rPr>
                        <a:t>contract</a:t>
                      </a:r>
                      <a:r>
                        <a:rPr lang="de-DE" sz="1800" dirty="0">
                          <a:highlight>
                            <a:srgbClr val="FFFF00"/>
                          </a:highlight>
                        </a:rPr>
                        <a:t> </a:t>
                      </a:r>
                      <a:r>
                        <a:rPr lang="de-DE" sz="1800" dirty="0" err="1">
                          <a:highlight>
                            <a:srgbClr val="FFFF00"/>
                          </a:highlight>
                        </a:rPr>
                        <a:t>or</a:t>
                      </a:r>
                      <a:r>
                        <a:rPr lang="de-DE" sz="1800" dirty="0">
                          <a:highlight>
                            <a:srgbClr val="FFFF00"/>
                          </a:highlight>
                        </a:rPr>
                        <a:t> a </a:t>
                      </a:r>
                      <a:r>
                        <a:rPr lang="de-DE" sz="1800" b="1" dirty="0" err="1">
                          <a:highlight>
                            <a:srgbClr val="FFFF00"/>
                          </a:highlight>
                        </a:rPr>
                        <a:t>bauspar</a:t>
                      </a:r>
                      <a:r>
                        <a:rPr lang="de-DE" sz="1800" b="1" dirty="0">
                          <a:highlight>
                            <a:srgbClr val="FFFF00"/>
                          </a:highlight>
                        </a:rPr>
                        <a:t> </a:t>
                      </a:r>
                      <a:r>
                        <a:rPr lang="de-DE" sz="1800" b="1" dirty="0" err="1">
                          <a:highlight>
                            <a:srgbClr val="FFFF00"/>
                          </a:highlight>
                        </a:rPr>
                        <a:t>contract</a:t>
                      </a:r>
                      <a:r>
                        <a:rPr lang="de-DE" sz="1800" dirty="0">
                          <a:highlight>
                            <a:srgbClr val="FFFF00"/>
                          </a:highlight>
                        </a:rPr>
                        <a:t>)?</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de-DE" sz="1800" dirty="0">
                        <a:highlight>
                          <a:srgbClr val="FFFF00"/>
                        </a:highlight>
                      </a:endParaRPr>
                    </a:p>
                    <a:p>
                      <a:pPr marL="742950" lvl="1" indent="-285750">
                        <a:buFont typeface="Wingdings" panose="05000000000000000000" pitchFamily="2" charset="2"/>
                        <a:buChar char="Ø"/>
                      </a:pPr>
                      <a:endParaRPr lang="de-DE" sz="1800" dirty="0">
                        <a:highlight>
                          <a:srgbClr val="FFFF00"/>
                        </a:highlight>
                      </a:endParaRPr>
                    </a:p>
                  </a:txBody>
                  <a:tcPr/>
                </a:tc>
                <a:extLst>
                  <a:ext uri="{0D108BD9-81ED-4DB2-BD59-A6C34878D82A}">
                    <a16:rowId xmlns:a16="http://schemas.microsoft.com/office/drawing/2014/main" val="4169451134"/>
                  </a:ext>
                </a:extLst>
              </a:tr>
            </a:tbl>
          </a:graphicData>
        </a:graphic>
      </p:graphicFrame>
      <p:sp>
        <p:nvSpPr>
          <p:cNvPr id="9" name="Titel 1">
            <a:extLst>
              <a:ext uri="{FF2B5EF4-FFF2-40B4-BE49-F238E27FC236}">
                <a16:creationId xmlns:a16="http://schemas.microsoft.com/office/drawing/2014/main" id="{CE183465-68ED-4304-9C73-CF36826EFF3A}"/>
              </a:ext>
            </a:extLst>
          </p:cNvPr>
          <p:cNvSpPr>
            <a:spLocks noGrp="1"/>
          </p:cNvSpPr>
          <p:nvPr>
            <p:ph type="title"/>
          </p:nvPr>
        </p:nvSpPr>
        <p:spPr>
          <a:xfrm>
            <a:off x="457200" y="274638"/>
            <a:ext cx="8363272" cy="1143000"/>
          </a:xfrm>
        </p:spPr>
        <p:txBody>
          <a:bodyPr/>
          <a:lstStyle/>
          <a:p>
            <a:pPr>
              <a:lnSpc>
                <a:spcPct val="80000"/>
              </a:lnSpc>
            </a:pPr>
            <a:r>
              <a:rPr lang="en-US" dirty="0"/>
              <a:t>Implementation of ECJ’s </a:t>
            </a:r>
            <a:r>
              <a:rPr lang="en-US" dirty="0" err="1"/>
              <a:t>Lexitor</a:t>
            </a:r>
            <a:r>
              <a:rPr lang="en-US" dirty="0"/>
              <a:t> judgement</a:t>
            </a:r>
            <a:br>
              <a:rPr lang="en-US" dirty="0"/>
            </a:br>
            <a:r>
              <a:rPr lang="en-US" dirty="0"/>
              <a:t>in Germany (§ 501 BGB)</a:t>
            </a:r>
            <a:endParaRPr lang="de-DE" dirty="0"/>
          </a:p>
        </p:txBody>
      </p:sp>
    </p:spTree>
    <p:extLst>
      <p:ext uri="{BB962C8B-B14F-4D97-AF65-F5344CB8AC3E}">
        <p14:creationId xmlns:p14="http://schemas.microsoft.com/office/powerpoint/2010/main" val="2802076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394104" cy="1143000"/>
          </a:xfrm>
        </p:spPr>
        <p:txBody>
          <a:bodyPr/>
          <a:lstStyle/>
          <a:p>
            <a:pPr>
              <a:lnSpc>
                <a:spcPct val="80000"/>
              </a:lnSpc>
            </a:pPr>
            <a:r>
              <a:rPr lang="en-US" dirty="0"/>
              <a:t>Implementation of ECJ’s </a:t>
            </a:r>
            <a:r>
              <a:rPr lang="en-US" dirty="0" err="1"/>
              <a:t>Lexitor</a:t>
            </a:r>
            <a:r>
              <a:rPr lang="en-US" dirty="0"/>
              <a:t> judgement</a:t>
            </a:r>
            <a:br>
              <a:rPr lang="en-US" dirty="0"/>
            </a:br>
            <a:r>
              <a:rPr lang="en-US" dirty="0"/>
              <a:t>in Germany (§ 501 BGB)</a:t>
            </a:r>
            <a:endParaRPr lang="de-DE" dirty="0"/>
          </a:p>
        </p:txBody>
      </p:sp>
      <p:sp>
        <p:nvSpPr>
          <p:cNvPr id="4" name="Fußzeilenplatzhalter 3"/>
          <p:cNvSpPr>
            <a:spLocks noGrp="1"/>
          </p:cNvSpPr>
          <p:nvPr>
            <p:ph type="ftr" sz="quarter" idx="11"/>
          </p:nvPr>
        </p:nvSpPr>
        <p:spPr/>
        <p:txBody>
          <a:bodyPr/>
          <a:lstStyle/>
          <a:p>
            <a:r>
              <a:rPr lang="de-DE"/>
              <a:t>© European Federation of Building Societies</a:t>
            </a:r>
            <a:endParaRPr lang="de-DE" dirty="0"/>
          </a:p>
        </p:txBody>
      </p:sp>
      <p:sp>
        <p:nvSpPr>
          <p:cNvPr id="5" name="Foliennummernplatzhalter 4"/>
          <p:cNvSpPr>
            <a:spLocks noGrp="1"/>
          </p:cNvSpPr>
          <p:nvPr>
            <p:ph type="sldNum" sz="quarter" idx="12"/>
          </p:nvPr>
        </p:nvSpPr>
        <p:spPr/>
        <p:txBody>
          <a:bodyPr/>
          <a:lstStyle/>
          <a:p>
            <a:fld id="{A7F64F92-2C2F-41E2-A216-D422BF616F51}" type="slidenum">
              <a:rPr lang="de-DE" smtClean="0"/>
              <a:t>11</a:t>
            </a:fld>
            <a:endParaRPr lang="de-DE"/>
          </a:p>
        </p:txBody>
      </p:sp>
      <p:sp>
        <p:nvSpPr>
          <p:cNvPr id="10" name="Inhaltsplatzhalter 2"/>
          <p:cNvSpPr>
            <a:spLocks noGrp="1"/>
          </p:cNvSpPr>
          <p:nvPr>
            <p:ph idx="1"/>
          </p:nvPr>
        </p:nvSpPr>
        <p:spPr>
          <a:xfrm>
            <a:off x="457200" y="1556792"/>
            <a:ext cx="8507288" cy="4525963"/>
          </a:xfrm>
        </p:spPr>
        <p:txBody>
          <a:bodyPr>
            <a:normAutofit/>
          </a:bodyPr>
          <a:lstStyle/>
          <a:p>
            <a:pPr marL="0" indent="0">
              <a:buNone/>
            </a:pPr>
            <a:endParaRPr lang="en-US" sz="1100" b="1" dirty="0"/>
          </a:p>
          <a:p>
            <a:pPr marL="0" indent="0">
              <a:buNone/>
            </a:pPr>
            <a:endParaRPr lang="en-US" sz="2800" dirty="0"/>
          </a:p>
        </p:txBody>
      </p:sp>
      <p:graphicFrame>
        <p:nvGraphicFramePr>
          <p:cNvPr id="6" name="Tabelle 6">
            <a:extLst>
              <a:ext uri="{FF2B5EF4-FFF2-40B4-BE49-F238E27FC236}">
                <a16:creationId xmlns:a16="http://schemas.microsoft.com/office/drawing/2014/main" id="{CBDBF02B-7462-4863-8B1C-FF549AF3C432}"/>
              </a:ext>
            </a:extLst>
          </p:cNvPr>
          <p:cNvGraphicFramePr>
            <a:graphicFrameLocks noGrp="1"/>
          </p:cNvGraphicFramePr>
          <p:nvPr>
            <p:extLst>
              <p:ext uri="{D42A27DB-BD31-4B8C-83A1-F6EECF244321}">
                <p14:modId xmlns:p14="http://schemas.microsoft.com/office/powerpoint/2010/main" val="3260360254"/>
              </p:ext>
            </p:extLst>
          </p:nvPr>
        </p:nvGraphicFramePr>
        <p:xfrm>
          <a:off x="611560" y="1508042"/>
          <a:ext cx="8239744" cy="4343400"/>
        </p:xfrm>
        <a:graphic>
          <a:graphicData uri="http://schemas.openxmlformats.org/drawingml/2006/table">
            <a:tbl>
              <a:tblPr firstRow="1" bandRow="1">
                <a:tableStyleId>{5C22544A-7EE6-4342-B048-85BDC9FD1C3A}</a:tableStyleId>
              </a:tblPr>
              <a:tblGrid>
                <a:gridCol w="8239744">
                  <a:extLst>
                    <a:ext uri="{9D8B030D-6E8A-4147-A177-3AD203B41FA5}">
                      <a16:colId xmlns:a16="http://schemas.microsoft.com/office/drawing/2014/main" val="3839801895"/>
                    </a:ext>
                  </a:extLst>
                </a:gridCol>
              </a:tblGrid>
              <a:tr h="3174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err="1"/>
                        <a:t>Draft</a:t>
                      </a:r>
                      <a:r>
                        <a:rPr lang="de-DE" dirty="0"/>
                        <a:t> Legislation - </a:t>
                      </a:r>
                      <a:r>
                        <a:rPr lang="en-US" sz="1800" b="1" u="none" dirty="0"/>
                        <a:t>Explanatory memorandum </a:t>
                      </a:r>
                      <a:endParaRPr lang="de-DE" dirty="0"/>
                    </a:p>
                  </a:txBody>
                  <a:tcPr/>
                </a:tc>
                <a:extLst>
                  <a:ext uri="{0D108BD9-81ED-4DB2-BD59-A6C34878D82A}">
                    <a16:rowId xmlns:a16="http://schemas.microsoft.com/office/drawing/2014/main" val="3534726997"/>
                  </a:ext>
                </a:extLst>
              </a:tr>
              <a:tr h="3650523">
                <a:tc>
                  <a:txBody>
                    <a:bodyPr/>
                    <a:lstStyle/>
                    <a:p>
                      <a:pPr marL="0" indent="0">
                        <a:buNone/>
                      </a:pPr>
                      <a:endParaRPr lang="en-US" sz="700" b="0" u="none" dirty="0"/>
                    </a:p>
                    <a:p>
                      <a:pPr marL="0" indent="0">
                        <a:buNone/>
                      </a:pPr>
                      <a:r>
                        <a:rPr lang="en-US" sz="100" b="0" u="none" dirty="0"/>
                        <a:t> </a:t>
                      </a:r>
                    </a:p>
                    <a:p>
                      <a:pPr marL="0" indent="0">
                        <a:buNone/>
                      </a:pPr>
                      <a:r>
                        <a:rPr lang="en-US" sz="1900" b="0" u="none" dirty="0"/>
                        <a:t>The amendment of section 501(1) of the German Civil Code is intended to implement the ECJ ruling of 11 September 2019, C-383/18. </a:t>
                      </a:r>
                      <a:r>
                        <a:rPr lang="en-US" sz="1900" b="1" u="none" dirty="0"/>
                        <a:t>In view of the full </a:t>
                      </a:r>
                      <a:r>
                        <a:rPr lang="en-US" sz="1900" b="1" u="none" dirty="0" err="1"/>
                        <a:t>harmonisation</a:t>
                      </a:r>
                      <a:r>
                        <a:rPr lang="en-US" sz="1900" b="1" u="none" dirty="0"/>
                        <a:t> of the directive, no regulation going beyond or falling short of this is to be made</a:t>
                      </a:r>
                      <a:r>
                        <a:rPr lang="en-US" sz="1900" b="0" u="none" dirty="0"/>
                        <a:t>. </a:t>
                      </a:r>
                    </a:p>
                    <a:p>
                      <a:pPr marL="0" indent="0">
                        <a:buNone/>
                      </a:pPr>
                      <a:r>
                        <a:rPr lang="en-US" sz="1900" b="0" u="none" dirty="0"/>
                        <a:t>The wording of Section 501(1) of the German Civil Code is therefore </a:t>
                      </a:r>
                      <a:r>
                        <a:rPr lang="en-US" sz="1900" b="1" u="none" dirty="0"/>
                        <a:t>closely aligned with the wording of the Directive</a:t>
                      </a:r>
                      <a:r>
                        <a:rPr lang="en-US" sz="1900" b="0" u="none" dirty="0"/>
                        <a:t>. </a:t>
                      </a:r>
                      <a:r>
                        <a:rPr lang="en-US" sz="1900" b="1" u="none" dirty="0">
                          <a:highlight>
                            <a:srgbClr val="FFFF00"/>
                          </a:highlight>
                        </a:rPr>
                        <a:t>This makes it possible, if necessary, to take into account future clarifications by the ECJ on the scope of the right of reduction in Article 16(1) of the Directive</a:t>
                      </a:r>
                      <a:r>
                        <a:rPr lang="en-US" sz="1900" b="0" u="none" dirty="0"/>
                        <a:t>. </a:t>
                      </a:r>
                    </a:p>
                    <a:p>
                      <a:pPr marL="0" indent="0">
                        <a:buNone/>
                      </a:pPr>
                      <a:r>
                        <a:rPr lang="en-US" sz="1900" b="1" u="sng" dirty="0"/>
                        <a:t>This concerns in particular the question of whether the right of reduction extends to all total costs of the credit within the meaning of Article 3(g) of the Directive; i.e. also to third-party costs, </a:t>
                      </a:r>
                      <a:r>
                        <a:rPr lang="en-US" sz="1900" b="1" u="sng" dirty="0">
                          <a:highlight>
                            <a:srgbClr val="FFFF00"/>
                          </a:highlight>
                        </a:rPr>
                        <a:t>or only to those costs that are relevant in the contractual relationship between the lender and the borrower (for which parts of the reasoning of the judgement speak).</a:t>
                      </a:r>
                    </a:p>
                  </a:txBody>
                  <a:tcPr/>
                </a:tc>
                <a:extLst>
                  <a:ext uri="{0D108BD9-81ED-4DB2-BD59-A6C34878D82A}">
                    <a16:rowId xmlns:a16="http://schemas.microsoft.com/office/drawing/2014/main" val="4100203424"/>
                  </a:ext>
                </a:extLst>
              </a:tr>
            </a:tbl>
          </a:graphicData>
        </a:graphic>
      </p:graphicFrame>
    </p:spTree>
    <p:extLst>
      <p:ext uri="{BB962C8B-B14F-4D97-AF65-F5344CB8AC3E}">
        <p14:creationId xmlns:p14="http://schemas.microsoft.com/office/powerpoint/2010/main" val="2739811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nSpc>
                <a:spcPct val="80000"/>
              </a:lnSpc>
            </a:pPr>
            <a:r>
              <a:rPr lang="en-US" dirty="0"/>
              <a:t>Tour de Table</a:t>
            </a:r>
            <a:endParaRPr lang="de-DE" dirty="0"/>
          </a:p>
        </p:txBody>
      </p:sp>
      <p:sp>
        <p:nvSpPr>
          <p:cNvPr id="4" name="Fußzeilenplatzhalter 3"/>
          <p:cNvSpPr>
            <a:spLocks noGrp="1"/>
          </p:cNvSpPr>
          <p:nvPr>
            <p:ph type="ftr" sz="quarter" idx="11"/>
          </p:nvPr>
        </p:nvSpPr>
        <p:spPr/>
        <p:txBody>
          <a:bodyPr/>
          <a:lstStyle/>
          <a:p>
            <a:r>
              <a:rPr lang="de-DE"/>
              <a:t>© European Federation of Building Societies</a:t>
            </a:r>
            <a:endParaRPr lang="de-DE" dirty="0"/>
          </a:p>
        </p:txBody>
      </p:sp>
      <p:sp>
        <p:nvSpPr>
          <p:cNvPr id="5" name="Foliennummernplatzhalter 4"/>
          <p:cNvSpPr>
            <a:spLocks noGrp="1"/>
          </p:cNvSpPr>
          <p:nvPr>
            <p:ph type="sldNum" sz="quarter" idx="12"/>
          </p:nvPr>
        </p:nvSpPr>
        <p:spPr/>
        <p:txBody>
          <a:bodyPr/>
          <a:lstStyle/>
          <a:p>
            <a:fld id="{A7F64F92-2C2F-41E2-A216-D422BF616F51}" type="slidenum">
              <a:rPr lang="de-DE" smtClean="0"/>
              <a:t>12</a:t>
            </a:fld>
            <a:endParaRPr lang="de-DE"/>
          </a:p>
        </p:txBody>
      </p:sp>
      <p:sp>
        <p:nvSpPr>
          <p:cNvPr id="10" name="Inhaltsplatzhalter 2"/>
          <p:cNvSpPr>
            <a:spLocks noGrp="1"/>
          </p:cNvSpPr>
          <p:nvPr>
            <p:ph idx="1"/>
          </p:nvPr>
        </p:nvSpPr>
        <p:spPr>
          <a:xfrm>
            <a:off x="457200" y="1556792"/>
            <a:ext cx="8507288" cy="4525963"/>
          </a:xfrm>
        </p:spPr>
        <p:txBody>
          <a:bodyPr>
            <a:normAutofit/>
          </a:bodyPr>
          <a:lstStyle/>
          <a:p>
            <a:pPr marL="0" indent="0">
              <a:buNone/>
            </a:pPr>
            <a:endParaRPr lang="en-US" sz="1100" b="1" dirty="0"/>
          </a:p>
          <a:p>
            <a:pPr marL="0" indent="0">
              <a:buNone/>
            </a:pPr>
            <a:endParaRPr lang="en-US" sz="2800" dirty="0"/>
          </a:p>
        </p:txBody>
      </p:sp>
      <p:sp>
        <p:nvSpPr>
          <p:cNvPr id="3" name="Textfeld 2">
            <a:extLst>
              <a:ext uri="{FF2B5EF4-FFF2-40B4-BE49-F238E27FC236}">
                <a16:creationId xmlns:a16="http://schemas.microsoft.com/office/drawing/2014/main" id="{BD16DFC6-75E4-4226-BC13-5FECA954A60D}"/>
              </a:ext>
            </a:extLst>
          </p:cNvPr>
          <p:cNvSpPr txBox="1"/>
          <p:nvPr/>
        </p:nvSpPr>
        <p:spPr>
          <a:xfrm>
            <a:off x="266973" y="2276872"/>
            <a:ext cx="8670290" cy="2954655"/>
          </a:xfrm>
          <a:prstGeom prst="rect">
            <a:avLst/>
          </a:prstGeom>
          <a:noFill/>
        </p:spPr>
        <p:txBody>
          <a:bodyPr wrap="square" rtlCol="0">
            <a:spAutoFit/>
          </a:bodyPr>
          <a:lstStyle/>
          <a:p>
            <a:pPr algn="ctr"/>
            <a:r>
              <a:rPr lang="en-US" sz="3000" b="1" dirty="0"/>
              <a:t>Short oral reports by the committee members</a:t>
            </a:r>
            <a:r>
              <a:rPr lang="en-US" sz="3000" dirty="0"/>
              <a:t> </a:t>
            </a:r>
          </a:p>
          <a:p>
            <a:pPr algn="ctr"/>
            <a:r>
              <a:rPr lang="en-US" sz="3000" dirty="0"/>
              <a:t>on the practical experiences </a:t>
            </a:r>
          </a:p>
          <a:p>
            <a:pPr algn="ctr"/>
            <a:r>
              <a:rPr lang="en-US" sz="3000" dirty="0"/>
              <a:t>with regards to the problems in implementing the CCD   in their respective countries     </a:t>
            </a:r>
          </a:p>
          <a:p>
            <a:pPr algn="ctr"/>
            <a:r>
              <a:rPr lang="en-US" sz="3000" dirty="0"/>
              <a:t>(e.g., implementation of ECJ’s </a:t>
            </a:r>
            <a:r>
              <a:rPr lang="en-US" sz="3000" dirty="0" err="1"/>
              <a:t>Lexitor</a:t>
            </a:r>
            <a:r>
              <a:rPr lang="en-US" sz="3000" dirty="0"/>
              <a:t> judgement)</a:t>
            </a:r>
          </a:p>
          <a:p>
            <a:br>
              <a:rPr lang="en-US" dirty="0"/>
            </a:br>
            <a:endParaRPr lang="de-DE" dirty="0"/>
          </a:p>
        </p:txBody>
      </p:sp>
    </p:spTree>
    <p:extLst>
      <p:ext uri="{BB962C8B-B14F-4D97-AF65-F5344CB8AC3E}">
        <p14:creationId xmlns:p14="http://schemas.microsoft.com/office/powerpoint/2010/main" val="2687867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ECJ’s </a:t>
            </a:r>
            <a:r>
              <a:rPr lang="en-US" dirty="0" err="1"/>
              <a:t>Lexitor</a:t>
            </a:r>
            <a:r>
              <a:rPr lang="en-US" dirty="0"/>
              <a:t> judgement (C-383/18)</a:t>
            </a:r>
            <a:endParaRPr lang="de-DE" dirty="0"/>
          </a:p>
        </p:txBody>
      </p:sp>
      <p:sp>
        <p:nvSpPr>
          <p:cNvPr id="4" name="Fußzeilenplatzhalter 3"/>
          <p:cNvSpPr>
            <a:spLocks noGrp="1"/>
          </p:cNvSpPr>
          <p:nvPr>
            <p:ph type="ftr" sz="quarter" idx="11"/>
          </p:nvPr>
        </p:nvSpPr>
        <p:spPr/>
        <p:txBody>
          <a:bodyPr/>
          <a:lstStyle/>
          <a:p>
            <a:r>
              <a:rPr lang="de-DE"/>
              <a:t>© European Federation of Building Societies</a:t>
            </a:r>
            <a:endParaRPr lang="de-DE" dirty="0"/>
          </a:p>
        </p:txBody>
      </p:sp>
      <p:sp>
        <p:nvSpPr>
          <p:cNvPr id="5" name="Foliennummernplatzhalter 4"/>
          <p:cNvSpPr>
            <a:spLocks noGrp="1"/>
          </p:cNvSpPr>
          <p:nvPr>
            <p:ph type="sldNum" sz="quarter" idx="12"/>
          </p:nvPr>
        </p:nvSpPr>
        <p:spPr/>
        <p:txBody>
          <a:bodyPr/>
          <a:lstStyle/>
          <a:p>
            <a:fld id="{A7F64F92-2C2F-41E2-A216-D422BF616F51}" type="slidenum">
              <a:rPr lang="de-DE" smtClean="0"/>
              <a:t>2</a:t>
            </a:fld>
            <a:endParaRPr lang="de-DE"/>
          </a:p>
        </p:txBody>
      </p:sp>
      <p:pic>
        <p:nvPicPr>
          <p:cNvPr id="38" name="Inhaltsplatzhalter 37">
            <a:extLst>
              <a:ext uri="{FF2B5EF4-FFF2-40B4-BE49-F238E27FC236}">
                <a16:creationId xmlns:a16="http://schemas.microsoft.com/office/drawing/2014/main" id="{43C54624-AF7E-44EB-8811-EA2DCA82309F}"/>
              </a:ext>
            </a:extLst>
          </p:cNvPr>
          <p:cNvPicPr>
            <a:picLocks noGrp="1" noChangeAspect="1"/>
          </p:cNvPicPr>
          <p:nvPr>
            <p:ph idx="1"/>
          </p:nvPr>
        </p:nvPicPr>
        <p:blipFill>
          <a:blip r:embed="rId3"/>
          <a:stretch>
            <a:fillRect/>
          </a:stretch>
        </p:blipFill>
        <p:spPr>
          <a:xfrm>
            <a:off x="6543095" y="1843267"/>
            <a:ext cx="1459253" cy="577621"/>
          </a:xfrm>
          <a:prstGeom prst="rect">
            <a:avLst/>
          </a:prstGeom>
        </p:spPr>
      </p:pic>
      <p:sp>
        <p:nvSpPr>
          <p:cNvPr id="7" name="Textfeld 6">
            <a:extLst>
              <a:ext uri="{FF2B5EF4-FFF2-40B4-BE49-F238E27FC236}">
                <a16:creationId xmlns:a16="http://schemas.microsoft.com/office/drawing/2014/main" id="{EE686AC3-0E11-473A-992E-691F85771D23}"/>
              </a:ext>
            </a:extLst>
          </p:cNvPr>
          <p:cNvSpPr txBox="1"/>
          <p:nvPr/>
        </p:nvSpPr>
        <p:spPr>
          <a:xfrm>
            <a:off x="1331640" y="1959223"/>
            <a:ext cx="3816424" cy="461665"/>
          </a:xfrm>
          <a:prstGeom prst="rect">
            <a:avLst/>
          </a:prstGeom>
          <a:noFill/>
        </p:spPr>
        <p:txBody>
          <a:bodyPr wrap="square" rtlCol="0">
            <a:spAutoFit/>
          </a:bodyPr>
          <a:lstStyle/>
          <a:p>
            <a:r>
              <a:rPr lang="de-DE" sz="2400" b="1" dirty="0"/>
              <a:t>Consumer </a:t>
            </a:r>
            <a:r>
              <a:rPr lang="de-DE" sz="2400" b="1" dirty="0" err="1"/>
              <a:t>Credit</a:t>
            </a:r>
            <a:r>
              <a:rPr lang="de-DE" sz="2400" b="1" dirty="0"/>
              <a:t> Agreement</a:t>
            </a:r>
          </a:p>
        </p:txBody>
      </p:sp>
      <p:cxnSp>
        <p:nvCxnSpPr>
          <p:cNvPr id="11" name="Gerade Verbindung mit Pfeil 10">
            <a:extLst>
              <a:ext uri="{FF2B5EF4-FFF2-40B4-BE49-F238E27FC236}">
                <a16:creationId xmlns:a16="http://schemas.microsoft.com/office/drawing/2014/main" id="{97214BAF-44B2-4372-8093-8F936D0F156E}"/>
              </a:ext>
            </a:extLst>
          </p:cNvPr>
          <p:cNvCxnSpPr>
            <a:cxnSpLocks/>
          </p:cNvCxnSpPr>
          <p:nvPr/>
        </p:nvCxnSpPr>
        <p:spPr>
          <a:xfrm>
            <a:off x="1060376" y="2520036"/>
            <a:ext cx="696800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Textfeld 12">
            <a:extLst>
              <a:ext uri="{FF2B5EF4-FFF2-40B4-BE49-F238E27FC236}">
                <a16:creationId xmlns:a16="http://schemas.microsoft.com/office/drawing/2014/main" id="{6BD86F67-9502-4000-A74E-736D2B93698E}"/>
              </a:ext>
            </a:extLst>
          </p:cNvPr>
          <p:cNvSpPr txBox="1"/>
          <p:nvPr/>
        </p:nvSpPr>
        <p:spPr>
          <a:xfrm>
            <a:off x="467544" y="3096100"/>
            <a:ext cx="3456384" cy="923330"/>
          </a:xfrm>
          <a:prstGeom prst="rect">
            <a:avLst/>
          </a:prstGeom>
          <a:noFill/>
        </p:spPr>
        <p:txBody>
          <a:bodyPr wrap="square" rtlCol="0">
            <a:spAutoFit/>
          </a:bodyPr>
          <a:lstStyle/>
          <a:p>
            <a:r>
              <a:rPr lang="en-US" b="1" dirty="0"/>
              <a:t>Commission</a:t>
            </a:r>
            <a:r>
              <a:rPr lang="en-US" dirty="0"/>
              <a:t> </a:t>
            </a:r>
          </a:p>
          <a:p>
            <a:r>
              <a:rPr lang="en-US" dirty="0"/>
              <a:t>for granting the credit,</a:t>
            </a:r>
            <a:endParaRPr lang="de-DE" dirty="0"/>
          </a:p>
          <a:p>
            <a:r>
              <a:rPr lang="de-DE" dirty="0" err="1"/>
              <a:t>paid</a:t>
            </a:r>
            <a:r>
              <a:rPr lang="de-DE" dirty="0"/>
              <a:t> </a:t>
            </a:r>
            <a:r>
              <a:rPr lang="de-DE" dirty="0" err="1"/>
              <a:t>by</a:t>
            </a:r>
            <a:r>
              <a:rPr lang="de-DE" dirty="0"/>
              <a:t> </a:t>
            </a:r>
            <a:r>
              <a:rPr lang="de-DE" dirty="0" err="1"/>
              <a:t>the</a:t>
            </a:r>
            <a:r>
              <a:rPr lang="de-DE" dirty="0"/>
              <a:t> </a:t>
            </a:r>
            <a:r>
              <a:rPr lang="de-DE" dirty="0" err="1"/>
              <a:t>consumer</a:t>
            </a:r>
            <a:r>
              <a:rPr lang="de-DE" dirty="0"/>
              <a:t> </a:t>
            </a:r>
          </a:p>
        </p:txBody>
      </p:sp>
      <p:cxnSp>
        <p:nvCxnSpPr>
          <p:cNvPr id="15" name="Gerader Verbinder 14">
            <a:extLst>
              <a:ext uri="{FF2B5EF4-FFF2-40B4-BE49-F238E27FC236}">
                <a16:creationId xmlns:a16="http://schemas.microsoft.com/office/drawing/2014/main" id="{EAFCE5AE-98B6-48C4-838C-016028AF4576}"/>
              </a:ext>
            </a:extLst>
          </p:cNvPr>
          <p:cNvCxnSpPr>
            <a:cxnSpLocks/>
          </p:cNvCxnSpPr>
          <p:nvPr/>
        </p:nvCxnSpPr>
        <p:spPr>
          <a:xfrm flipV="1">
            <a:off x="1095507" y="2520036"/>
            <a:ext cx="0" cy="576064"/>
          </a:xfrm>
          <a:prstGeom prst="line">
            <a:avLst/>
          </a:prstGeom>
          <a:ln w="19050">
            <a:tailEnd type="diamond"/>
          </a:ln>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F2048572-DA1F-4E93-93AC-51D055C7CCDA}"/>
              </a:ext>
            </a:extLst>
          </p:cNvPr>
          <p:cNvSpPr txBox="1"/>
          <p:nvPr/>
        </p:nvSpPr>
        <p:spPr>
          <a:xfrm>
            <a:off x="5004053" y="3096100"/>
            <a:ext cx="3096339" cy="1200329"/>
          </a:xfrm>
          <a:prstGeom prst="rect">
            <a:avLst/>
          </a:prstGeom>
          <a:noFill/>
        </p:spPr>
        <p:txBody>
          <a:bodyPr wrap="square" rtlCol="0">
            <a:spAutoFit/>
          </a:bodyPr>
          <a:lstStyle/>
          <a:p>
            <a:r>
              <a:rPr lang="de-DE" b="1" dirty="0"/>
              <a:t>Early </a:t>
            </a:r>
            <a:r>
              <a:rPr lang="de-DE" b="1" dirty="0" err="1"/>
              <a:t>repayment</a:t>
            </a:r>
            <a:r>
              <a:rPr lang="de-DE" b="1" dirty="0"/>
              <a:t> </a:t>
            </a:r>
          </a:p>
          <a:p>
            <a:r>
              <a:rPr lang="de-DE" dirty="0" err="1"/>
              <a:t>of</a:t>
            </a:r>
            <a:r>
              <a:rPr lang="de-DE" dirty="0"/>
              <a:t> </a:t>
            </a:r>
            <a:r>
              <a:rPr lang="de-DE" dirty="0" err="1"/>
              <a:t>the</a:t>
            </a:r>
            <a:r>
              <a:rPr lang="de-DE" dirty="0"/>
              <a:t> </a:t>
            </a:r>
            <a:r>
              <a:rPr lang="de-DE" dirty="0" err="1"/>
              <a:t>credit</a:t>
            </a:r>
            <a:endParaRPr lang="de-DE" dirty="0"/>
          </a:p>
          <a:p>
            <a:r>
              <a:rPr lang="de-DE" dirty="0" err="1"/>
              <a:t>by</a:t>
            </a:r>
            <a:r>
              <a:rPr lang="de-DE" dirty="0"/>
              <a:t> </a:t>
            </a:r>
            <a:r>
              <a:rPr lang="de-DE" dirty="0" err="1"/>
              <a:t>the</a:t>
            </a:r>
            <a:r>
              <a:rPr lang="de-DE" dirty="0"/>
              <a:t> </a:t>
            </a:r>
            <a:r>
              <a:rPr lang="de-DE" dirty="0" err="1"/>
              <a:t>consumer</a:t>
            </a:r>
            <a:endParaRPr lang="de-DE" dirty="0"/>
          </a:p>
          <a:p>
            <a:endParaRPr lang="de-DE" dirty="0"/>
          </a:p>
        </p:txBody>
      </p:sp>
      <p:cxnSp>
        <p:nvCxnSpPr>
          <p:cNvPr id="30" name="Gerader Verbinder 29">
            <a:extLst>
              <a:ext uri="{FF2B5EF4-FFF2-40B4-BE49-F238E27FC236}">
                <a16:creationId xmlns:a16="http://schemas.microsoft.com/office/drawing/2014/main" id="{43150391-195C-437A-AD81-7536E6015955}"/>
              </a:ext>
            </a:extLst>
          </p:cNvPr>
          <p:cNvCxnSpPr>
            <a:cxnSpLocks/>
          </p:cNvCxnSpPr>
          <p:nvPr/>
        </p:nvCxnSpPr>
        <p:spPr>
          <a:xfrm flipV="1">
            <a:off x="5148064" y="2520036"/>
            <a:ext cx="0" cy="576064"/>
          </a:xfrm>
          <a:prstGeom prst="line">
            <a:avLst/>
          </a:prstGeom>
          <a:ln w="19050">
            <a:tailEnd type="diamond"/>
          </a:ln>
        </p:spPr>
        <p:style>
          <a:lnRef idx="1">
            <a:schemeClr val="accent1"/>
          </a:lnRef>
          <a:fillRef idx="0">
            <a:schemeClr val="accent1"/>
          </a:fillRef>
          <a:effectRef idx="0">
            <a:schemeClr val="accent1"/>
          </a:effectRef>
          <a:fontRef idx="minor">
            <a:schemeClr val="tx1"/>
          </a:fontRef>
        </p:style>
      </p:cxnSp>
      <p:sp>
        <p:nvSpPr>
          <p:cNvPr id="35" name="Pfeil: nach unten gekrümmt 34">
            <a:extLst>
              <a:ext uri="{FF2B5EF4-FFF2-40B4-BE49-F238E27FC236}">
                <a16:creationId xmlns:a16="http://schemas.microsoft.com/office/drawing/2014/main" id="{077F26C2-0286-4B5B-A883-F0D88D0DF455}"/>
              </a:ext>
            </a:extLst>
          </p:cNvPr>
          <p:cNvSpPr/>
          <p:nvPr/>
        </p:nvSpPr>
        <p:spPr>
          <a:xfrm rot="10800000">
            <a:off x="1187624" y="4019427"/>
            <a:ext cx="3960436" cy="372813"/>
          </a:xfrm>
          <a:prstGeom prst="curvedDownArrow">
            <a:avLst>
              <a:gd name="adj1" fmla="val 25000"/>
              <a:gd name="adj2" fmla="val 50000"/>
              <a:gd name="adj3" fmla="val 399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37" name="Textfeld 36">
            <a:extLst>
              <a:ext uri="{FF2B5EF4-FFF2-40B4-BE49-F238E27FC236}">
                <a16:creationId xmlns:a16="http://schemas.microsoft.com/office/drawing/2014/main" id="{08AF7786-4D0A-4210-BBC6-3FA194406870}"/>
              </a:ext>
            </a:extLst>
          </p:cNvPr>
          <p:cNvSpPr txBox="1"/>
          <p:nvPr/>
        </p:nvSpPr>
        <p:spPr>
          <a:xfrm>
            <a:off x="444948" y="4953362"/>
            <a:ext cx="8375524" cy="1323439"/>
          </a:xfrm>
          <a:prstGeom prst="rect">
            <a:avLst/>
          </a:prstGeom>
          <a:noFill/>
        </p:spPr>
        <p:txBody>
          <a:bodyPr wrap="square" rtlCol="0">
            <a:spAutoFit/>
          </a:bodyPr>
          <a:lstStyle/>
          <a:p>
            <a:endParaRPr lang="en-US" sz="2000" b="1" dirty="0"/>
          </a:p>
          <a:p>
            <a:r>
              <a:rPr lang="en-US" sz="2000" b="1" dirty="0"/>
              <a:t>Does the consumers’ right to a reduction of the total cost of a credit include those costs which are independent of the duration of the credit agreement?</a:t>
            </a:r>
          </a:p>
          <a:p>
            <a:endParaRPr lang="de-DE" sz="2000" b="1" dirty="0"/>
          </a:p>
        </p:txBody>
      </p:sp>
      <p:pic>
        <p:nvPicPr>
          <p:cNvPr id="39" name="Grafik 38">
            <a:extLst>
              <a:ext uri="{FF2B5EF4-FFF2-40B4-BE49-F238E27FC236}">
                <a16:creationId xmlns:a16="http://schemas.microsoft.com/office/drawing/2014/main" id="{1079A0BB-8C80-4AC1-95A5-7FFD09047637}"/>
              </a:ext>
            </a:extLst>
          </p:cNvPr>
          <p:cNvPicPr>
            <a:picLocks noChangeAspect="1"/>
          </p:cNvPicPr>
          <p:nvPr/>
        </p:nvPicPr>
        <p:blipFill rotWithShape="1">
          <a:blip r:embed="rId4"/>
          <a:srcRect l="36000" r="33667"/>
          <a:stretch/>
        </p:blipFill>
        <p:spPr>
          <a:xfrm>
            <a:off x="124273" y="1664593"/>
            <a:ext cx="936103" cy="1476375"/>
          </a:xfrm>
          <a:prstGeom prst="rect">
            <a:avLst/>
          </a:prstGeom>
        </p:spPr>
      </p:pic>
      <p:pic>
        <p:nvPicPr>
          <p:cNvPr id="40" name="Grafik 39">
            <a:extLst>
              <a:ext uri="{FF2B5EF4-FFF2-40B4-BE49-F238E27FC236}">
                <a16:creationId xmlns:a16="http://schemas.microsoft.com/office/drawing/2014/main" id="{EC9A96A0-42FB-41D2-A03F-6B81F02DF398}"/>
              </a:ext>
            </a:extLst>
          </p:cNvPr>
          <p:cNvPicPr>
            <a:picLocks noChangeAspect="1"/>
          </p:cNvPicPr>
          <p:nvPr/>
        </p:nvPicPr>
        <p:blipFill>
          <a:blip r:embed="rId5"/>
          <a:stretch>
            <a:fillRect/>
          </a:stretch>
        </p:blipFill>
        <p:spPr>
          <a:xfrm>
            <a:off x="7956376" y="1801534"/>
            <a:ext cx="1095780" cy="619354"/>
          </a:xfrm>
          <a:prstGeom prst="rect">
            <a:avLst/>
          </a:prstGeom>
        </p:spPr>
      </p:pic>
      <p:pic>
        <p:nvPicPr>
          <p:cNvPr id="41" name="Grafik 40">
            <a:extLst>
              <a:ext uri="{FF2B5EF4-FFF2-40B4-BE49-F238E27FC236}">
                <a16:creationId xmlns:a16="http://schemas.microsoft.com/office/drawing/2014/main" id="{FC07FAFA-D1EB-42DB-B4BA-958DCBCA5224}"/>
              </a:ext>
            </a:extLst>
          </p:cNvPr>
          <p:cNvPicPr>
            <a:picLocks noChangeAspect="1"/>
          </p:cNvPicPr>
          <p:nvPr/>
        </p:nvPicPr>
        <p:blipFill>
          <a:blip r:embed="rId6"/>
          <a:stretch>
            <a:fillRect/>
          </a:stretch>
        </p:blipFill>
        <p:spPr>
          <a:xfrm>
            <a:off x="7380311" y="2628512"/>
            <a:ext cx="1374337" cy="514437"/>
          </a:xfrm>
          <a:prstGeom prst="rect">
            <a:avLst/>
          </a:prstGeom>
        </p:spPr>
      </p:pic>
    </p:spTree>
    <p:extLst>
      <p:ext uri="{BB962C8B-B14F-4D97-AF65-F5344CB8AC3E}">
        <p14:creationId xmlns:p14="http://schemas.microsoft.com/office/powerpoint/2010/main" val="2674657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nchor="ctr">
            <a:normAutofit/>
          </a:bodyPr>
          <a:lstStyle/>
          <a:p>
            <a:r>
              <a:rPr lang="en-US" dirty="0"/>
              <a:t>ECJ’s </a:t>
            </a:r>
            <a:r>
              <a:rPr lang="en-US" dirty="0" err="1"/>
              <a:t>Lexitor</a:t>
            </a:r>
            <a:r>
              <a:rPr lang="en-US" dirty="0"/>
              <a:t> judgement (C-383/18)</a:t>
            </a:r>
            <a:endParaRPr lang="de-DE" dirty="0"/>
          </a:p>
        </p:txBody>
      </p:sp>
      <p:sp>
        <p:nvSpPr>
          <p:cNvPr id="10" name="Inhaltsplatzhalter 2"/>
          <p:cNvSpPr>
            <a:spLocks noGrp="1"/>
          </p:cNvSpPr>
          <p:nvPr>
            <p:ph sz="half" idx="1"/>
          </p:nvPr>
        </p:nvSpPr>
        <p:spPr>
          <a:xfrm>
            <a:off x="457200" y="1600200"/>
            <a:ext cx="4038600" cy="4525963"/>
          </a:xfrm>
        </p:spPr>
        <p:txBody>
          <a:bodyPr>
            <a:normAutofit fontScale="92500" lnSpcReduction="10000"/>
          </a:bodyPr>
          <a:lstStyle/>
          <a:p>
            <a:pPr marL="0" indent="0">
              <a:lnSpc>
                <a:spcPct val="90000"/>
              </a:lnSpc>
              <a:buNone/>
            </a:pPr>
            <a:r>
              <a:rPr lang="en-US" sz="1800" b="1" dirty="0"/>
              <a:t>Consumer Credit Directive 2008/48 (CCD)</a:t>
            </a:r>
          </a:p>
          <a:p>
            <a:pPr marL="0" indent="0">
              <a:lnSpc>
                <a:spcPct val="90000"/>
              </a:lnSpc>
              <a:buNone/>
            </a:pPr>
            <a:endParaRPr lang="en-US" sz="1800" b="1" dirty="0"/>
          </a:p>
          <a:p>
            <a:pPr marL="0" indent="0">
              <a:lnSpc>
                <a:spcPct val="90000"/>
              </a:lnSpc>
              <a:buNone/>
            </a:pPr>
            <a:r>
              <a:rPr lang="en-US" sz="1800" b="1" dirty="0"/>
              <a:t>Article 16: Early Repayment</a:t>
            </a:r>
          </a:p>
          <a:p>
            <a:pPr marL="0" indent="0">
              <a:lnSpc>
                <a:spcPct val="90000"/>
              </a:lnSpc>
              <a:buNone/>
            </a:pPr>
            <a:r>
              <a:rPr lang="en-US" sz="1800" dirty="0"/>
              <a:t>1. The consumer shall be entitled at any time to discharge fully or partially his obligations under a credit agreement. </a:t>
            </a:r>
            <a:r>
              <a:rPr lang="en-US" sz="1800" b="1" dirty="0"/>
              <a:t>In such cases, he shall be entitled to a </a:t>
            </a:r>
            <a:r>
              <a:rPr lang="en-US" sz="1800" b="1" u="sng" dirty="0"/>
              <a:t>reduction in the total cost of the credit</a:t>
            </a:r>
            <a:r>
              <a:rPr lang="en-US" sz="1800" b="1" dirty="0"/>
              <a:t>, such reduction consisting of the interest </a:t>
            </a:r>
            <a:r>
              <a:rPr lang="en-US" sz="1800" b="1" u="sng" dirty="0"/>
              <a:t>and the costs for the remaining duration of the contract</a:t>
            </a:r>
            <a:r>
              <a:rPr lang="en-US" sz="1800" b="1" dirty="0"/>
              <a:t>.</a:t>
            </a:r>
          </a:p>
          <a:p>
            <a:pPr marL="0" indent="0">
              <a:lnSpc>
                <a:spcPct val="90000"/>
              </a:lnSpc>
              <a:buNone/>
            </a:pPr>
            <a:r>
              <a:rPr lang="en-US" sz="1800" dirty="0"/>
              <a:t>2. In the event of early repayment of credit the creditor shall be entitled to fair and objectively justified compensation for possible costs directly linked to early repayment of credit provided that the early repayment falls within a period for which the borrowing rate is fixed.</a:t>
            </a:r>
          </a:p>
        </p:txBody>
      </p:sp>
      <p:pic>
        <p:nvPicPr>
          <p:cNvPr id="3" name="Grafik 2">
            <a:extLst>
              <a:ext uri="{FF2B5EF4-FFF2-40B4-BE49-F238E27FC236}">
                <a16:creationId xmlns:a16="http://schemas.microsoft.com/office/drawing/2014/main" id="{19CD3C77-7327-4147-ABE5-3A72FDE7CB00}"/>
              </a:ext>
            </a:extLst>
          </p:cNvPr>
          <p:cNvPicPr>
            <a:picLocks noChangeAspect="1"/>
          </p:cNvPicPr>
          <p:nvPr/>
        </p:nvPicPr>
        <p:blipFill>
          <a:blip r:embed="rId3"/>
          <a:stretch>
            <a:fillRect/>
          </a:stretch>
        </p:blipFill>
        <p:spPr>
          <a:xfrm>
            <a:off x="5004048" y="2540540"/>
            <a:ext cx="3682752" cy="2594551"/>
          </a:xfrm>
          <a:prstGeom prst="rect">
            <a:avLst/>
          </a:prstGeom>
          <a:noFill/>
        </p:spPr>
      </p:pic>
      <p:sp>
        <p:nvSpPr>
          <p:cNvPr id="4" name="Fußzeilenplatzhalter 3"/>
          <p:cNvSpPr>
            <a:spLocks noGrp="1"/>
          </p:cNvSpPr>
          <p:nvPr>
            <p:ph type="ftr" sz="quarter" idx="11"/>
          </p:nvPr>
        </p:nvSpPr>
        <p:spPr>
          <a:xfrm>
            <a:off x="3124200" y="6356350"/>
            <a:ext cx="2895600" cy="365125"/>
          </a:xfrm>
        </p:spPr>
        <p:txBody>
          <a:bodyPr anchor="ctr">
            <a:normAutofit/>
          </a:bodyPr>
          <a:lstStyle/>
          <a:p>
            <a:pPr>
              <a:spcAft>
                <a:spcPts val="600"/>
              </a:spcAft>
            </a:pPr>
            <a:r>
              <a:rPr lang="de-DE"/>
              <a:t>© European Federation of Building Societies</a:t>
            </a:r>
          </a:p>
        </p:txBody>
      </p:sp>
      <p:sp>
        <p:nvSpPr>
          <p:cNvPr id="5" name="Foliennummernplatzhalter 4"/>
          <p:cNvSpPr>
            <a:spLocks noGrp="1"/>
          </p:cNvSpPr>
          <p:nvPr>
            <p:ph type="sldNum" sz="quarter" idx="12"/>
          </p:nvPr>
        </p:nvSpPr>
        <p:spPr>
          <a:xfrm>
            <a:off x="467544" y="6381328"/>
            <a:ext cx="2133600" cy="365125"/>
          </a:xfrm>
        </p:spPr>
        <p:txBody>
          <a:bodyPr anchor="ctr">
            <a:normAutofit/>
          </a:bodyPr>
          <a:lstStyle/>
          <a:p>
            <a:pPr>
              <a:spcAft>
                <a:spcPts val="600"/>
              </a:spcAft>
            </a:pPr>
            <a:fld id="{A7F64F92-2C2F-41E2-A216-D422BF616F51}" type="slidenum">
              <a:rPr lang="de-DE" smtClean="0"/>
              <a:pPr>
                <a:spcAft>
                  <a:spcPts val="600"/>
                </a:spcAft>
              </a:pPr>
              <a:t>3</a:t>
            </a:fld>
            <a:endParaRPr lang="de-DE"/>
          </a:p>
        </p:txBody>
      </p:sp>
    </p:spTree>
    <p:extLst>
      <p:ext uri="{BB962C8B-B14F-4D97-AF65-F5344CB8AC3E}">
        <p14:creationId xmlns:p14="http://schemas.microsoft.com/office/powerpoint/2010/main" val="897315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nchor="ctr">
            <a:normAutofit/>
          </a:bodyPr>
          <a:lstStyle/>
          <a:p>
            <a:r>
              <a:rPr lang="en-US" dirty="0"/>
              <a:t>ECJ’s </a:t>
            </a:r>
            <a:r>
              <a:rPr lang="en-US" dirty="0" err="1"/>
              <a:t>Lexitor</a:t>
            </a:r>
            <a:r>
              <a:rPr lang="en-US" dirty="0"/>
              <a:t> judgement (C-383/18)</a:t>
            </a:r>
            <a:endParaRPr lang="de-DE" dirty="0"/>
          </a:p>
        </p:txBody>
      </p:sp>
      <p:sp>
        <p:nvSpPr>
          <p:cNvPr id="10" name="Inhaltsplatzhalter 2"/>
          <p:cNvSpPr>
            <a:spLocks noGrp="1"/>
          </p:cNvSpPr>
          <p:nvPr>
            <p:ph sz="half" idx="1"/>
          </p:nvPr>
        </p:nvSpPr>
        <p:spPr>
          <a:xfrm>
            <a:off x="457200" y="1600200"/>
            <a:ext cx="4038600" cy="4525963"/>
          </a:xfrm>
        </p:spPr>
        <p:txBody>
          <a:bodyPr>
            <a:normAutofit/>
          </a:bodyPr>
          <a:lstStyle/>
          <a:p>
            <a:pPr marL="0" indent="0">
              <a:lnSpc>
                <a:spcPct val="90000"/>
              </a:lnSpc>
              <a:buNone/>
            </a:pPr>
            <a:r>
              <a:rPr lang="en-US" sz="1800" b="1" dirty="0"/>
              <a:t>CCD</a:t>
            </a:r>
          </a:p>
          <a:p>
            <a:pPr marL="0" indent="0">
              <a:lnSpc>
                <a:spcPct val="90000"/>
              </a:lnSpc>
              <a:buNone/>
            </a:pPr>
            <a:endParaRPr lang="en-US" sz="1100" b="1" dirty="0"/>
          </a:p>
          <a:p>
            <a:pPr marL="0" indent="0">
              <a:lnSpc>
                <a:spcPct val="90000"/>
              </a:lnSpc>
              <a:buNone/>
            </a:pPr>
            <a:r>
              <a:rPr lang="en-US" sz="1800" b="1" dirty="0"/>
              <a:t>Article 3: Definitions</a:t>
            </a:r>
          </a:p>
          <a:p>
            <a:pPr marL="0" indent="0">
              <a:lnSpc>
                <a:spcPct val="90000"/>
              </a:lnSpc>
              <a:buNone/>
            </a:pPr>
            <a:r>
              <a:rPr lang="en-US" sz="1800" dirty="0"/>
              <a:t>(g) </a:t>
            </a:r>
            <a:r>
              <a:rPr lang="en-US" sz="1800" b="1" dirty="0"/>
              <a:t>total cost of the credit</a:t>
            </a:r>
            <a:r>
              <a:rPr lang="en-US" sz="1800" dirty="0"/>
              <a:t> to the consumer means </a:t>
            </a:r>
            <a:r>
              <a:rPr lang="en-US" sz="1800" b="1" u="sng" dirty="0"/>
              <a:t>all the costs</a:t>
            </a:r>
            <a:r>
              <a:rPr lang="en-US" sz="1800" b="1" dirty="0"/>
              <a:t>, including interest, commissions, taxes and any other kind of fees </a:t>
            </a:r>
            <a:r>
              <a:rPr lang="en-US" sz="1800" b="1" u="sng" dirty="0"/>
              <a:t>which the consumer is required to pay</a:t>
            </a:r>
            <a:r>
              <a:rPr lang="en-US" sz="1800" b="1" dirty="0"/>
              <a:t> </a:t>
            </a:r>
            <a:r>
              <a:rPr lang="en-US" sz="1800" b="1" u="sng" dirty="0"/>
              <a:t>in connection with the credit agreement</a:t>
            </a:r>
            <a:r>
              <a:rPr lang="en-US" sz="1800" b="1" dirty="0"/>
              <a:t> and which are known to the creditor</a:t>
            </a:r>
            <a:r>
              <a:rPr lang="en-US" sz="1800" dirty="0"/>
              <a:t>, except for notarial costs; costs in respect of ancillary services relating to the credit agreement, in particular insurance premiums, are also included if, in addition, the conclusion of a service contract is compulsory in order to obtain the credit or to obtain it on the terms and conditions marketed.</a:t>
            </a:r>
          </a:p>
        </p:txBody>
      </p:sp>
      <p:pic>
        <p:nvPicPr>
          <p:cNvPr id="6" name="Grafik 5">
            <a:extLst>
              <a:ext uri="{FF2B5EF4-FFF2-40B4-BE49-F238E27FC236}">
                <a16:creationId xmlns:a16="http://schemas.microsoft.com/office/drawing/2014/main" id="{1575BA76-3FD3-4040-9501-1EBDA1CDE655}"/>
              </a:ext>
            </a:extLst>
          </p:cNvPr>
          <p:cNvPicPr>
            <a:picLocks noChangeAspect="1"/>
          </p:cNvPicPr>
          <p:nvPr/>
        </p:nvPicPr>
        <p:blipFill>
          <a:blip r:embed="rId3"/>
          <a:stretch>
            <a:fillRect/>
          </a:stretch>
        </p:blipFill>
        <p:spPr>
          <a:xfrm>
            <a:off x="4825490" y="2444623"/>
            <a:ext cx="3861309" cy="2712569"/>
          </a:xfrm>
          <a:prstGeom prst="rect">
            <a:avLst/>
          </a:prstGeom>
          <a:noFill/>
        </p:spPr>
      </p:pic>
      <p:sp>
        <p:nvSpPr>
          <p:cNvPr id="4" name="Fußzeilenplatzhalter 3"/>
          <p:cNvSpPr>
            <a:spLocks noGrp="1"/>
          </p:cNvSpPr>
          <p:nvPr>
            <p:ph type="ftr" sz="quarter" idx="11"/>
          </p:nvPr>
        </p:nvSpPr>
        <p:spPr>
          <a:xfrm>
            <a:off x="3124200" y="6356350"/>
            <a:ext cx="2895600" cy="365125"/>
          </a:xfrm>
        </p:spPr>
        <p:txBody>
          <a:bodyPr anchor="ctr">
            <a:normAutofit/>
          </a:bodyPr>
          <a:lstStyle/>
          <a:p>
            <a:pPr>
              <a:spcAft>
                <a:spcPts val="600"/>
              </a:spcAft>
            </a:pPr>
            <a:r>
              <a:rPr lang="de-DE"/>
              <a:t>© European Federation of Building Societies</a:t>
            </a:r>
          </a:p>
        </p:txBody>
      </p:sp>
      <p:sp>
        <p:nvSpPr>
          <p:cNvPr id="5" name="Foliennummernplatzhalter 4"/>
          <p:cNvSpPr>
            <a:spLocks noGrp="1"/>
          </p:cNvSpPr>
          <p:nvPr>
            <p:ph type="sldNum" sz="quarter" idx="12"/>
          </p:nvPr>
        </p:nvSpPr>
        <p:spPr>
          <a:xfrm>
            <a:off x="467544" y="6381328"/>
            <a:ext cx="2133600" cy="365125"/>
          </a:xfrm>
        </p:spPr>
        <p:txBody>
          <a:bodyPr anchor="ctr">
            <a:normAutofit/>
          </a:bodyPr>
          <a:lstStyle/>
          <a:p>
            <a:pPr>
              <a:spcAft>
                <a:spcPts val="600"/>
              </a:spcAft>
            </a:pPr>
            <a:fld id="{A7F64F92-2C2F-41E2-A216-D422BF616F51}" type="slidenum">
              <a:rPr lang="de-DE" smtClean="0"/>
              <a:pPr>
                <a:spcAft>
                  <a:spcPts val="600"/>
                </a:spcAft>
              </a:pPr>
              <a:t>4</a:t>
            </a:fld>
            <a:endParaRPr lang="de-DE"/>
          </a:p>
        </p:txBody>
      </p:sp>
    </p:spTree>
    <p:extLst>
      <p:ext uri="{BB962C8B-B14F-4D97-AF65-F5344CB8AC3E}">
        <p14:creationId xmlns:p14="http://schemas.microsoft.com/office/powerpoint/2010/main" val="758686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ECJ’s </a:t>
            </a:r>
            <a:r>
              <a:rPr lang="en-US" dirty="0" err="1"/>
              <a:t>Lexitor</a:t>
            </a:r>
            <a:r>
              <a:rPr lang="en-US" dirty="0"/>
              <a:t> judgement (C-383/18)</a:t>
            </a:r>
            <a:endParaRPr lang="de-DE" dirty="0"/>
          </a:p>
        </p:txBody>
      </p:sp>
      <p:sp>
        <p:nvSpPr>
          <p:cNvPr id="4" name="Fußzeilenplatzhalter 3"/>
          <p:cNvSpPr>
            <a:spLocks noGrp="1"/>
          </p:cNvSpPr>
          <p:nvPr>
            <p:ph type="ftr" sz="quarter" idx="11"/>
          </p:nvPr>
        </p:nvSpPr>
        <p:spPr/>
        <p:txBody>
          <a:bodyPr/>
          <a:lstStyle/>
          <a:p>
            <a:r>
              <a:rPr lang="de-DE"/>
              <a:t>© European Federation of Building Societies</a:t>
            </a:r>
            <a:endParaRPr lang="de-DE" dirty="0"/>
          </a:p>
        </p:txBody>
      </p:sp>
      <p:sp>
        <p:nvSpPr>
          <p:cNvPr id="5" name="Foliennummernplatzhalter 4"/>
          <p:cNvSpPr>
            <a:spLocks noGrp="1"/>
          </p:cNvSpPr>
          <p:nvPr>
            <p:ph type="sldNum" sz="quarter" idx="12"/>
          </p:nvPr>
        </p:nvSpPr>
        <p:spPr/>
        <p:txBody>
          <a:bodyPr/>
          <a:lstStyle/>
          <a:p>
            <a:fld id="{A7F64F92-2C2F-41E2-A216-D422BF616F51}" type="slidenum">
              <a:rPr lang="de-DE" smtClean="0"/>
              <a:t>5</a:t>
            </a:fld>
            <a:endParaRPr lang="de-DE"/>
          </a:p>
        </p:txBody>
      </p:sp>
      <p:sp>
        <p:nvSpPr>
          <p:cNvPr id="10" name="Inhaltsplatzhalter 2"/>
          <p:cNvSpPr>
            <a:spLocks noGrp="1"/>
          </p:cNvSpPr>
          <p:nvPr>
            <p:ph idx="1"/>
          </p:nvPr>
        </p:nvSpPr>
        <p:spPr>
          <a:xfrm>
            <a:off x="457200" y="1567333"/>
            <a:ext cx="8507288" cy="4525963"/>
          </a:xfrm>
        </p:spPr>
        <p:txBody>
          <a:bodyPr>
            <a:normAutofit/>
          </a:bodyPr>
          <a:lstStyle/>
          <a:p>
            <a:pPr marL="0" indent="0">
              <a:buNone/>
            </a:pPr>
            <a:r>
              <a:rPr lang="en-US" b="1" dirty="0"/>
              <a:t>Opinion of Advocate General Hogan, </a:t>
            </a:r>
          </a:p>
          <a:p>
            <a:pPr marL="0" indent="0">
              <a:buNone/>
            </a:pPr>
            <a:r>
              <a:rPr lang="en-US" b="1" dirty="0"/>
              <a:t>23 May 2019:</a:t>
            </a:r>
          </a:p>
          <a:p>
            <a:pPr marL="0" indent="0">
              <a:buNone/>
            </a:pPr>
            <a:endParaRPr lang="en-US" b="1" dirty="0"/>
          </a:p>
          <a:p>
            <a:pPr marL="0" indent="0">
              <a:buNone/>
            </a:pPr>
            <a:endParaRPr lang="en-US" sz="1400" b="1" dirty="0"/>
          </a:p>
          <a:p>
            <a:pPr marL="0" indent="0">
              <a:buNone/>
            </a:pPr>
            <a:r>
              <a:rPr lang="en-US" dirty="0"/>
              <a:t>“</a:t>
            </a:r>
            <a:r>
              <a:rPr lang="en-US" b="1" dirty="0"/>
              <a:t>As will shortly be demonstrated, the meaning of this legislative provision […] is, in some respects at least, </a:t>
            </a:r>
            <a:r>
              <a:rPr lang="en-US" b="1" u="sng" dirty="0"/>
              <a:t>obscure and does not easily lend itself to an interpretation which is satisfactory</a:t>
            </a:r>
            <a:r>
              <a:rPr lang="en-US" b="1" dirty="0"/>
              <a:t>. </a:t>
            </a:r>
            <a:r>
              <a:rPr lang="en-US" dirty="0"/>
              <a:t>It may indeed be — possibly by reason of the issues thrown up by this very reference — that the Union legislature might wish at some point to </a:t>
            </a:r>
            <a:r>
              <a:rPr lang="en-US" b="1" dirty="0"/>
              <a:t>re-visit the wording of this provision</a:t>
            </a:r>
            <a:r>
              <a:rPr lang="en-US" dirty="0"/>
              <a:t>.”</a:t>
            </a:r>
            <a:endParaRPr lang="en-GB" sz="1400" dirty="0"/>
          </a:p>
        </p:txBody>
      </p:sp>
      <p:pic>
        <p:nvPicPr>
          <p:cNvPr id="3" name="Grafik 2">
            <a:extLst>
              <a:ext uri="{FF2B5EF4-FFF2-40B4-BE49-F238E27FC236}">
                <a16:creationId xmlns:a16="http://schemas.microsoft.com/office/drawing/2014/main" id="{7EB49444-6AB8-4072-B0F0-9A20C9431506}"/>
              </a:ext>
            </a:extLst>
          </p:cNvPr>
          <p:cNvPicPr>
            <a:picLocks noChangeAspect="1"/>
          </p:cNvPicPr>
          <p:nvPr/>
        </p:nvPicPr>
        <p:blipFill>
          <a:blip r:embed="rId3"/>
          <a:stretch>
            <a:fillRect/>
          </a:stretch>
        </p:blipFill>
        <p:spPr>
          <a:xfrm>
            <a:off x="6372200" y="1647818"/>
            <a:ext cx="1800200" cy="1205118"/>
          </a:xfrm>
          <a:prstGeom prst="rect">
            <a:avLst/>
          </a:prstGeom>
        </p:spPr>
      </p:pic>
    </p:spTree>
    <p:extLst>
      <p:ext uri="{BB962C8B-B14F-4D97-AF65-F5344CB8AC3E}">
        <p14:creationId xmlns:p14="http://schemas.microsoft.com/office/powerpoint/2010/main" val="4044781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ECJ’s </a:t>
            </a:r>
            <a:r>
              <a:rPr lang="en-US" dirty="0" err="1"/>
              <a:t>Lexitor</a:t>
            </a:r>
            <a:r>
              <a:rPr lang="en-US" dirty="0"/>
              <a:t> judgement (C-383/18)</a:t>
            </a:r>
            <a:endParaRPr lang="de-DE" dirty="0"/>
          </a:p>
        </p:txBody>
      </p:sp>
      <p:sp>
        <p:nvSpPr>
          <p:cNvPr id="4" name="Fußzeilenplatzhalter 3"/>
          <p:cNvSpPr>
            <a:spLocks noGrp="1"/>
          </p:cNvSpPr>
          <p:nvPr>
            <p:ph type="ftr" sz="quarter" idx="11"/>
          </p:nvPr>
        </p:nvSpPr>
        <p:spPr/>
        <p:txBody>
          <a:bodyPr/>
          <a:lstStyle/>
          <a:p>
            <a:r>
              <a:rPr lang="de-DE"/>
              <a:t>© European Federation of Building Societies</a:t>
            </a:r>
            <a:endParaRPr lang="de-DE" dirty="0"/>
          </a:p>
        </p:txBody>
      </p:sp>
      <p:sp>
        <p:nvSpPr>
          <p:cNvPr id="5" name="Foliennummernplatzhalter 4"/>
          <p:cNvSpPr>
            <a:spLocks noGrp="1"/>
          </p:cNvSpPr>
          <p:nvPr>
            <p:ph type="sldNum" sz="quarter" idx="12"/>
          </p:nvPr>
        </p:nvSpPr>
        <p:spPr/>
        <p:txBody>
          <a:bodyPr/>
          <a:lstStyle/>
          <a:p>
            <a:fld id="{A7F64F92-2C2F-41E2-A216-D422BF616F51}" type="slidenum">
              <a:rPr lang="de-DE" smtClean="0"/>
              <a:t>6</a:t>
            </a:fld>
            <a:endParaRPr lang="de-DE" dirty="0"/>
          </a:p>
        </p:txBody>
      </p:sp>
      <p:sp>
        <p:nvSpPr>
          <p:cNvPr id="10" name="Inhaltsplatzhalter 2"/>
          <p:cNvSpPr>
            <a:spLocks noGrp="1"/>
          </p:cNvSpPr>
          <p:nvPr>
            <p:ph idx="1"/>
          </p:nvPr>
        </p:nvSpPr>
        <p:spPr>
          <a:xfrm>
            <a:off x="323528" y="1495325"/>
            <a:ext cx="8496944" cy="4525963"/>
          </a:xfrm>
        </p:spPr>
        <p:txBody>
          <a:bodyPr>
            <a:noAutofit/>
          </a:bodyPr>
          <a:lstStyle/>
          <a:p>
            <a:pPr marL="0" indent="0">
              <a:spcAft>
                <a:spcPts val="300"/>
              </a:spcAft>
              <a:buNone/>
            </a:pPr>
            <a:r>
              <a:rPr lang="en-US" sz="1850" b="1" dirty="0"/>
              <a:t>ECJ, Reasoning of the Judgement, 11 September 2019:</a:t>
            </a:r>
          </a:p>
          <a:p>
            <a:pPr>
              <a:spcAft>
                <a:spcPts val="300"/>
              </a:spcAft>
            </a:pPr>
            <a:r>
              <a:rPr lang="en-US" sz="1850" dirty="0"/>
              <a:t>Limiting the reduction of the total cost of the credit to those costs presented by the creditor as dependent on the duration of the contract </a:t>
            </a:r>
            <a:r>
              <a:rPr lang="en-US" sz="1850" b="1" dirty="0"/>
              <a:t>would reduce the effectiveness of the right of the consumer to a reduction in the total cost of the credit. It would entail the risk that the consumer would be required to make a higher one-off payment</a:t>
            </a:r>
            <a:r>
              <a:rPr lang="en-US" sz="1850" dirty="0"/>
              <a:t> when concluding the credit agreement </a:t>
            </a:r>
            <a:r>
              <a:rPr lang="en-US" sz="1850" b="1" dirty="0"/>
              <a:t>since the creditor could be tempted to reduce the costs depending on the duration of the contract to a minimum</a:t>
            </a:r>
            <a:r>
              <a:rPr lang="en-US" sz="1850" dirty="0"/>
              <a:t>.</a:t>
            </a:r>
          </a:p>
          <a:p>
            <a:pPr>
              <a:spcAft>
                <a:spcPts val="300"/>
              </a:spcAft>
            </a:pPr>
            <a:r>
              <a:rPr lang="en-US" sz="1850" dirty="0"/>
              <a:t>Including costs which are not dependent on the duration of the contract in the reduction is </a:t>
            </a:r>
            <a:r>
              <a:rPr lang="en-US" sz="1850" b="1" dirty="0"/>
              <a:t>not likely to be disproportionately disadvantageous to the creditor</a:t>
            </a:r>
            <a:r>
              <a:rPr lang="en-US" sz="1850" dirty="0"/>
              <a:t>. In the event of early repayment, </a:t>
            </a:r>
            <a:r>
              <a:rPr lang="en-US" sz="1850" b="1" dirty="0"/>
              <a:t>the creditor is recovering the sum borrowed ahead of schedule, which is then available for the conclusion of new credit agreements</a:t>
            </a:r>
            <a:r>
              <a:rPr lang="en-US" sz="1850" dirty="0"/>
              <a:t>.</a:t>
            </a:r>
            <a:r>
              <a:rPr lang="en-US" sz="1850" b="1" dirty="0">
                <a:solidFill>
                  <a:schemeClr val="tx1">
                    <a:lumMod val="75000"/>
                    <a:lumOff val="25000"/>
                  </a:schemeClr>
                </a:solidFill>
              </a:rPr>
              <a:t> </a:t>
            </a:r>
            <a:r>
              <a:rPr lang="en-US" sz="1850" dirty="0"/>
              <a:t>The </a:t>
            </a:r>
            <a:r>
              <a:rPr lang="en-US" sz="1850" b="1" dirty="0"/>
              <a:t>interests of the creditor are taken into account also by means of</a:t>
            </a:r>
            <a:r>
              <a:rPr lang="en-US" sz="1850" dirty="0"/>
              <a:t> </a:t>
            </a:r>
            <a:r>
              <a:rPr lang="en-US" sz="1850" b="1" dirty="0"/>
              <a:t>Article 16 (2) CCD,</a:t>
            </a:r>
            <a:r>
              <a:rPr lang="en-US" sz="1850" dirty="0"/>
              <a:t> which provides for the right to compensation for costs directly linked to early repayment of the contract.</a:t>
            </a:r>
          </a:p>
        </p:txBody>
      </p:sp>
    </p:spTree>
    <p:extLst>
      <p:ext uri="{BB962C8B-B14F-4D97-AF65-F5344CB8AC3E}">
        <p14:creationId xmlns:p14="http://schemas.microsoft.com/office/powerpoint/2010/main" val="2925266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ECJ’s </a:t>
            </a:r>
            <a:r>
              <a:rPr lang="en-US" dirty="0" err="1"/>
              <a:t>Lexitor</a:t>
            </a:r>
            <a:r>
              <a:rPr lang="en-US" dirty="0"/>
              <a:t> judgement (C-383/18)</a:t>
            </a:r>
            <a:endParaRPr lang="de-DE" dirty="0"/>
          </a:p>
        </p:txBody>
      </p:sp>
      <p:sp>
        <p:nvSpPr>
          <p:cNvPr id="4" name="Fußzeilenplatzhalter 3"/>
          <p:cNvSpPr>
            <a:spLocks noGrp="1"/>
          </p:cNvSpPr>
          <p:nvPr>
            <p:ph type="ftr" sz="quarter" idx="11"/>
          </p:nvPr>
        </p:nvSpPr>
        <p:spPr/>
        <p:txBody>
          <a:bodyPr/>
          <a:lstStyle/>
          <a:p>
            <a:r>
              <a:rPr lang="de-DE"/>
              <a:t>© European Federation of Building Societies</a:t>
            </a:r>
            <a:endParaRPr lang="de-DE" dirty="0"/>
          </a:p>
        </p:txBody>
      </p:sp>
      <p:sp>
        <p:nvSpPr>
          <p:cNvPr id="5" name="Foliennummernplatzhalter 4"/>
          <p:cNvSpPr>
            <a:spLocks noGrp="1"/>
          </p:cNvSpPr>
          <p:nvPr>
            <p:ph type="sldNum" sz="quarter" idx="12"/>
          </p:nvPr>
        </p:nvSpPr>
        <p:spPr/>
        <p:txBody>
          <a:bodyPr/>
          <a:lstStyle/>
          <a:p>
            <a:fld id="{A7F64F92-2C2F-41E2-A216-D422BF616F51}" type="slidenum">
              <a:rPr lang="de-DE" smtClean="0"/>
              <a:t>7</a:t>
            </a:fld>
            <a:endParaRPr lang="de-DE"/>
          </a:p>
        </p:txBody>
      </p:sp>
      <p:sp>
        <p:nvSpPr>
          <p:cNvPr id="10" name="Inhaltsplatzhalter 2"/>
          <p:cNvSpPr>
            <a:spLocks noGrp="1"/>
          </p:cNvSpPr>
          <p:nvPr>
            <p:ph idx="1"/>
          </p:nvPr>
        </p:nvSpPr>
        <p:spPr>
          <a:xfrm>
            <a:off x="476563" y="1590469"/>
            <a:ext cx="8363272" cy="4525963"/>
          </a:xfrm>
        </p:spPr>
        <p:txBody>
          <a:bodyPr>
            <a:normAutofit/>
          </a:bodyPr>
          <a:lstStyle/>
          <a:p>
            <a:pPr marL="0" indent="0">
              <a:buNone/>
            </a:pPr>
            <a:r>
              <a:rPr lang="en-US" b="1" dirty="0"/>
              <a:t>JUDGEMENT OF THE ECJ </a:t>
            </a:r>
          </a:p>
          <a:p>
            <a:pPr marL="0" indent="0">
              <a:buNone/>
            </a:pPr>
            <a:r>
              <a:rPr lang="en-US" b="1" dirty="0"/>
              <a:t>11 September 2019 </a:t>
            </a:r>
          </a:p>
          <a:p>
            <a:pPr marL="0" indent="0">
              <a:buNone/>
            </a:pPr>
            <a:endParaRPr lang="en-GB" dirty="0"/>
          </a:p>
          <a:p>
            <a:pPr marL="0" indent="0">
              <a:buNone/>
              <a:tabLst>
                <a:tab pos="432000" algn="l"/>
              </a:tabLst>
            </a:pPr>
            <a:r>
              <a:rPr lang="en-US" sz="2800" dirty="0"/>
              <a:t>“the answer to the question referred for a preliminary ruling is that Article 16(1) of Directive 2008/48 must be interpreted as meaning that </a:t>
            </a:r>
            <a:r>
              <a:rPr lang="en-US" sz="2800" b="1" dirty="0"/>
              <a:t>the right of the consumer to a reduction in the total cost of the credit in the event of early repayment of the credit </a:t>
            </a:r>
            <a:r>
              <a:rPr lang="en-US" sz="2800" b="1" u="sng" dirty="0"/>
              <a:t>includes all the costs imposed on the consumer</a:t>
            </a:r>
            <a:r>
              <a:rPr lang="en-US" sz="2800" dirty="0"/>
              <a:t>”</a:t>
            </a:r>
          </a:p>
          <a:p>
            <a:pPr marL="0" indent="0">
              <a:buNone/>
              <a:tabLst>
                <a:tab pos="432000" algn="l"/>
              </a:tabLst>
            </a:pPr>
            <a:endParaRPr lang="en-GB" b="1" dirty="0"/>
          </a:p>
          <a:p>
            <a:pPr marL="0" indent="0">
              <a:buNone/>
              <a:tabLst>
                <a:tab pos="432000" algn="l"/>
              </a:tabLst>
            </a:pPr>
            <a:endParaRPr lang="en-GB" sz="2800" b="1" dirty="0">
              <a:solidFill>
                <a:schemeClr val="tx1">
                  <a:lumMod val="75000"/>
                  <a:lumOff val="25000"/>
                </a:schemeClr>
              </a:solidFill>
              <a:latin typeface="+mj-lt"/>
            </a:endParaRPr>
          </a:p>
          <a:p>
            <a:pPr marL="0" indent="0">
              <a:buNone/>
              <a:tabLst>
                <a:tab pos="432000" algn="l"/>
              </a:tabLst>
            </a:pPr>
            <a:endParaRPr lang="en-GB" sz="2800" b="1" dirty="0">
              <a:solidFill>
                <a:schemeClr val="tx1">
                  <a:lumMod val="75000"/>
                  <a:lumOff val="25000"/>
                </a:schemeClr>
              </a:solidFill>
              <a:latin typeface="+mj-lt"/>
            </a:endParaRPr>
          </a:p>
          <a:p>
            <a:pPr marL="0" indent="0">
              <a:buNone/>
              <a:tabLst>
                <a:tab pos="432000" algn="l"/>
              </a:tabLst>
            </a:pPr>
            <a:endParaRPr lang="en-US" sz="2800" b="1" dirty="0">
              <a:solidFill>
                <a:schemeClr val="tx1">
                  <a:lumMod val="75000"/>
                  <a:lumOff val="25000"/>
                </a:schemeClr>
              </a:solidFill>
              <a:latin typeface="+mj-lt"/>
            </a:endParaRPr>
          </a:p>
          <a:p>
            <a:pPr marL="514350" indent="-514350">
              <a:buAutoNum type="arabicPeriod"/>
              <a:tabLst>
                <a:tab pos="432000" algn="l"/>
              </a:tabLst>
            </a:pPr>
            <a:endParaRPr lang="en-US" sz="2800" b="1" dirty="0">
              <a:solidFill>
                <a:schemeClr val="tx1">
                  <a:lumMod val="75000"/>
                  <a:lumOff val="25000"/>
                </a:schemeClr>
              </a:solidFill>
              <a:latin typeface="+mj-lt"/>
            </a:endParaRPr>
          </a:p>
          <a:p>
            <a:pPr marL="0" indent="0">
              <a:buNone/>
            </a:pPr>
            <a:endParaRPr lang="en-US" sz="2800" b="1" dirty="0">
              <a:latin typeface="+mj-lt"/>
            </a:endParaRPr>
          </a:p>
          <a:p>
            <a:pPr marL="0" indent="0">
              <a:buNone/>
            </a:pPr>
            <a:endParaRPr lang="en-US" sz="2800" b="1" dirty="0">
              <a:latin typeface="+mj-lt"/>
            </a:endParaRPr>
          </a:p>
        </p:txBody>
      </p:sp>
      <p:pic>
        <p:nvPicPr>
          <p:cNvPr id="3" name="Grafik 2">
            <a:extLst>
              <a:ext uri="{FF2B5EF4-FFF2-40B4-BE49-F238E27FC236}">
                <a16:creationId xmlns:a16="http://schemas.microsoft.com/office/drawing/2014/main" id="{FD10C051-9ED0-41C6-B55E-997421594E94}"/>
              </a:ext>
            </a:extLst>
          </p:cNvPr>
          <p:cNvPicPr>
            <a:picLocks noChangeAspect="1"/>
          </p:cNvPicPr>
          <p:nvPr/>
        </p:nvPicPr>
        <p:blipFill>
          <a:blip r:embed="rId3"/>
          <a:stretch>
            <a:fillRect/>
          </a:stretch>
        </p:blipFill>
        <p:spPr>
          <a:xfrm>
            <a:off x="5364088" y="1530561"/>
            <a:ext cx="2973710" cy="1106351"/>
          </a:xfrm>
          <a:prstGeom prst="rect">
            <a:avLst/>
          </a:prstGeom>
        </p:spPr>
      </p:pic>
    </p:spTree>
    <p:extLst>
      <p:ext uri="{BB962C8B-B14F-4D97-AF65-F5344CB8AC3E}">
        <p14:creationId xmlns:p14="http://schemas.microsoft.com/office/powerpoint/2010/main" val="272195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Closing Fee – German Bauspar Contract</a:t>
            </a:r>
            <a:endParaRPr lang="de-DE" dirty="0"/>
          </a:p>
        </p:txBody>
      </p:sp>
      <p:sp>
        <p:nvSpPr>
          <p:cNvPr id="4" name="Fußzeilenplatzhalter 3"/>
          <p:cNvSpPr>
            <a:spLocks noGrp="1"/>
          </p:cNvSpPr>
          <p:nvPr>
            <p:ph type="ftr" sz="quarter" idx="11"/>
          </p:nvPr>
        </p:nvSpPr>
        <p:spPr/>
        <p:txBody>
          <a:bodyPr/>
          <a:lstStyle/>
          <a:p>
            <a:r>
              <a:rPr lang="de-DE"/>
              <a:t>© European Federation of Building Societies</a:t>
            </a:r>
            <a:endParaRPr lang="de-DE" dirty="0"/>
          </a:p>
        </p:txBody>
      </p:sp>
      <p:sp>
        <p:nvSpPr>
          <p:cNvPr id="5" name="Foliennummernplatzhalter 4"/>
          <p:cNvSpPr>
            <a:spLocks noGrp="1"/>
          </p:cNvSpPr>
          <p:nvPr>
            <p:ph type="sldNum" sz="quarter" idx="12"/>
          </p:nvPr>
        </p:nvSpPr>
        <p:spPr/>
        <p:txBody>
          <a:bodyPr/>
          <a:lstStyle/>
          <a:p>
            <a:fld id="{A7F64F92-2C2F-41E2-A216-D422BF616F51}" type="slidenum">
              <a:rPr lang="de-DE" smtClean="0"/>
              <a:t>8</a:t>
            </a:fld>
            <a:endParaRPr lang="de-DE"/>
          </a:p>
        </p:txBody>
      </p:sp>
      <p:sp>
        <p:nvSpPr>
          <p:cNvPr id="37" name="Textfeld 36">
            <a:extLst>
              <a:ext uri="{FF2B5EF4-FFF2-40B4-BE49-F238E27FC236}">
                <a16:creationId xmlns:a16="http://schemas.microsoft.com/office/drawing/2014/main" id="{08AF7786-4D0A-4210-BBC6-3FA194406870}"/>
              </a:ext>
            </a:extLst>
          </p:cNvPr>
          <p:cNvSpPr txBox="1"/>
          <p:nvPr/>
        </p:nvSpPr>
        <p:spPr>
          <a:xfrm>
            <a:off x="179512" y="5157192"/>
            <a:ext cx="8375524" cy="1415772"/>
          </a:xfrm>
          <a:prstGeom prst="rect">
            <a:avLst/>
          </a:prstGeom>
          <a:noFill/>
        </p:spPr>
        <p:txBody>
          <a:bodyPr wrap="square" rtlCol="0">
            <a:spAutoFit/>
          </a:bodyPr>
          <a:lstStyle/>
          <a:p>
            <a:r>
              <a:rPr lang="en-US" sz="2200" b="1" dirty="0"/>
              <a:t>A part of the </a:t>
            </a:r>
            <a:r>
              <a:rPr lang="en-US" sz="2200" b="1" dirty="0">
                <a:solidFill>
                  <a:srgbClr val="FF0000"/>
                </a:solidFill>
              </a:rPr>
              <a:t>closing fee </a:t>
            </a:r>
            <a:r>
              <a:rPr lang="en-US" sz="2200" b="1" dirty="0"/>
              <a:t>for the </a:t>
            </a:r>
            <a:r>
              <a:rPr lang="en-US" sz="2200" b="1" dirty="0">
                <a:solidFill>
                  <a:srgbClr val="0070C0"/>
                </a:solidFill>
              </a:rPr>
              <a:t>Bauspar contract</a:t>
            </a:r>
          </a:p>
          <a:p>
            <a:r>
              <a:rPr lang="en-US" sz="2200" b="1" dirty="0"/>
              <a:t>is included in the total cost of the </a:t>
            </a:r>
            <a:r>
              <a:rPr lang="en-US" sz="2200" b="1" dirty="0">
                <a:solidFill>
                  <a:srgbClr val="00B050"/>
                </a:solidFill>
              </a:rPr>
              <a:t>Bauspar loan </a:t>
            </a:r>
          </a:p>
          <a:p>
            <a:r>
              <a:rPr lang="en-US" sz="2200" b="1" dirty="0"/>
              <a:t>and may be also included in the total cost of an </a:t>
            </a:r>
            <a:r>
              <a:rPr lang="en-US" sz="2200" b="1" dirty="0">
                <a:solidFill>
                  <a:srgbClr val="7030A0"/>
                </a:solidFill>
              </a:rPr>
              <a:t>anticipatory loan</a:t>
            </a:r>
            <a:r>
              <a:rPr lang="en-US" sz="2200" b="1" dirty="0"/>
              <a:t>.</a:t>
            </a:r>
          </a:p>
          <a:p>
            <a:endParaRPr lang="de-DE" sz="2000" b="1" dirty="0"/>
          </a:p>
        </p:txBody>
      </p:sp>
      <p:sp>
        <p:nvSpPr>
          <p:cNvPr id="6" name="Inhaltsplatzhalter 5">
            <a:extLst>
              <a:ext uri="{FF2B5EF4-FFF2-40B4-BE49-F238E27FC236}">
                <a16:creationId xmlns:a16="http://schemas.microsoft.com/office/drawing/2014/main" id="{EF2D7F6A-F791-498B-A159-3D22BB282746}"/>
              </a:ext>
            </a:extLst>
          </p:cNvPr>
          <p:cNvSpPr>
            <a:spLocks noGrp="1"/>
          </p:cNvSpPr>
          <p:nvPr>
            <p:ph idx="1"/>
          </p:nvPr>
        </p:nvSpPr>
        <p:spPr>
          <a:xfrm>
            <a:off x="-14402" y="6906701"/>
            <a:ext cx="8229600" cy="4525963"/>
          </a:xfrm>
        </p:spPr>
        <p:txBody>
          <a:bodyPr/>
          <a:lstStyle/>
          <a:p>
            <a:endParaRPr lang="de-DE" dirty="0"/>
          </a:p>
        </p:txBody>
      </p:sp>
      <p:sp>
        <p:nvSpPr>
          <p:cNvPr id="13" name="Textfeld 12">
            <a:extLst>
              <a:ext uri="{FF2B5EF4-FFF2-40B4-BE49-F238E27FC236}">
                <a16:creationId xmlns:a16="http://schemas.microsoft.com/office/drawing/2014/main" id="{6BD86F67-9502-4000-A74E-736D2B93698E}"/>
              </a:ext>
            </a:extLst>
          </p:cNvPr>
          <p:cNvSpPr txBox="1"/>
          <p:nvPr/>
        </p:nvSpPr>
        <p:spPr>
          <a:xfrm>
            <a:off x="107504" y="2812794"/>
            <a:ext cx="3157872" cy="707886"/>
          </a:xfrm>
          <a:prstGeom prst="rect">
            <a:avLst/>
          </a:prstGeom>
          <a:noFill/>
        </p:spPr>
        <p:txBody>
          <a:bodyPr wrap="square" rtlCol="0">
            <a:spAutoFit/>
          </a:bodyPr>
          <a:lstStyle/>
          <a:p>
            <a:r>
              <a:rPr lang="en-US" sz="2000" b="1" dirty="0">
                <a:solidFill>
                  <a:srgbClr val="FF0000"/>
                </a:solidFill>
              </a:rPr>
              <a:t>Closing Fee</a:t>
            </a:r>
          </a:p>
          <a:p>
            <a:r>
              <a:rPr lang="en-US" sz="2000" b="1" dirty="0">
                <a:solidFill>
                  <a:srgbClr val="FF0000"/>
                </a:solidFill>
              </a:rPr>
              <a:t>(e.g. 1.000 €)</a:t>
            </a:r>
            <a:r>
              <a:rPr lang="en-US" sz="2000" dirty="0">
                <a:solidFill>
                  <a:srgbClr val="FF0000"/>
                </a:solidFill>
              </a:rPr>
              <a:t> </a:t>
            </a:r>
          </a:p>
        </p:txBody>
      </p:sp>
      <p:sp>
        <p:nvSpPr>
          <p:cNvPr id="7" name="Textfeld 6">
            <a:extLst>
              <a:ext uri="{FF2B5EF4-FFF2-40B4-BE49-F238E27FC236}">
                <a16:creationId xmlns:a16="http://schemas.microsoft.com/office/drawing/2014/main" id="{EE686AC3-0E11-473A-992E-691F85771D23}"/>
              </a:ext>
            </a:extLst>
          </p:cNvPr>
          <p:cNvSpPr txBox="1"/>
          <p:nvPr/>
        </p:nvSpPr>
        <p:spPr>
          <a:xfrm>
            <a:off x="4423983" y="2101447"/>
            <a:ext cx="3486817" cy="461665"/>
          </a:xfrm>
          <a:prstGeom prst="rect">
            <a:avLst/>
          </a:prstGeom>
          <a:noFill/>
        </p:spPr>
        <p:txBody>
          <a:bodyPr wrap="square" rtlCol="0">
            <a:spAutoFit/>
          </a:bodyPr>
          <a:lstStyle/>
          <a:p>
            <a:r>
              <a:rPr lang="de-DE" sz="2400" b="1" dirty="0">
                <a:solidFill>
                  <a:srgbClr val="0070C0"/>
                </a:solidFill>
              </a:rPr>
              <a:t>Bauspar </a:t>
            </a:r>
            <a:r>
              <a:rPr lang="de-DE" sz="2400" b="1" dirty="0" err="1">
                <a:solidFill>
                  <a:srgbClr val="0070C0"/>
                </a:solidFill>
              </a:rPr>
              <a:t>Contract</a:t>
            </a:r>
            <a:endParaRPr lang="de-DE" sz="2400" b="1" dirty="0"/>
          </a:p>
        </p:txBody>
      </p:sp>
      <p:cxnSp>
        <p:nvCxnSpPr>
          <p:cNvPr id="11" name="Gerade Verbindung mit Pfeil 10">
            <a:extLst>
              <a:ext uri="{FF2B5EF4-FFF2-40B4-BE49-F238E27FC236}">
                <a16:creationId xmlns:a16="http://schemas.microsoft.com/office/drawing/2014/main" id="{97214BAF-44B2-4372-8093-8F936D0F156E}"/>
              </a:ext>
            </a:extLst>
          </p:cNvPr>
          <p:cNvCxnSpPr>
            <a:cxnSpLocks/>
          </p:cNvCxnSpPr>
          <p:nvPr/>
        </p:nvCxnSpPr>
        <p:spPr>
          <a:xfrm>
            <a:off x="1590163" y="2519114"/>
            <a:ext cx="6366213" cy="0"/>
          </a:xfrm>
          <a:prstGeom prst="straightConnector1">
            <a:avLst/>
          </a:prstGeom>
          <a:ln w="57150">
            <a:solidFill>
              <a:srgbClr val="0070C0"/>
            </a:solidFill>
            <a:tailEnd type="triangle"/>
          </a:ln>
        </p:spPr>
        <p:style>
          <a:lnRef idx="1">
            <a:schemeClr val="dk1"/>
          </a:lnRef>
          <a:fillRef idx="0">
            <a:schemeClr val="dk1"/>
          </a:fillRef>
          <a:effectRef idx="0">
            <a:schemeClr val="dk1"/>
          </a:effectRef>
          <a:fontRef idx="minor">
            <a:schemeClr val="tx1"/>
          </a:fontRef>
        </p:style>
      </p:cxnSp>
      <p:cxnSp>
        <p:nvCxnSpPr>
          <p:cNvPr id="15" name="Gerader Verbinder 14">
            <a:extLst>
              <a:ext uri="{FF2B5EF4-FFF2-40B4-BE49-F238E27FC236}">
                <a16:creationId xmlns:a16="http://schemas.microsoft.com/office/drawing/2014/main" id="{EAFCE5AE-98B6-48C4-838C-016028AF4576}"/>
              </a:ext>
            </a:extLst>
          </p:cNvPr>
          <p:cNvCxnSpPr>
            <a:cxnSpLocks/>
          </p:cNvCxnSpPr>
          <p:nvPr/>
        </p:nvCxnSpPr>
        <p:spPr>
          <a:xfrm flipV="1">
            <a:off x="838097" y="2563112"/>
            <a:ext cx="662329" cy="303484"/>
          </a:xfrm>
          <a:prstGeom prst="line">
            <a:avLst/>
          </a:prstGeom>
          <a:ln w="34925" cap="rnd">
            <a:solidFill>
              <a:schemeClr val="tx1"/>
            </a:solidFill>
            <a:prstDash val="sysDash"/>
            <a:tailEnd type="diamond"/>
          </a:ln>
        </p:spPr>
        <p:style>
          <a:lnRef idx="1">
            <a:schemeClr val="accent1"/>
          </a:lnRef>
          <a:fillRef idx="0">
            <a:schemeClr val="accent1"/>
          </a:fillRef>
          <a:effectRef idx="0">
            <a:schemeClr val="accent1"/>
          </a:effectRef>
          <a:fontRef idx="minor">
            <a:schemeClr val="tx1"/>
          </a:fontRef>
        </p:style>
      </p:cxnSp>
      <p:sp>
        <p:nvSpPr>
          <p:cNvPr id="42" name="Rechteck 41">
            <a:extLst>
              <a:ext uri="{FF2B5EF4-FFF2-40B4-BE49-F238E27FC236}">
                <a16:creationId xmlns:a16="http://schemas.microsoft.com/office/drawing/2014/main" id="{15E96171-B369-41A5-9B72-6C9AAABD1314}"/>
              </a:ext>
            </a:extLst>
          </p:cNvPr>
          <p:cNvSpPr/>
          <p:nvPr/>
        </p:nvSpPr>
        <p:spPr>
          <a:xfrm>
            <a:off x="1733289" y="2569437"/>
            <a:ext cx="2497913" cy="240858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Textfeld 26">
            <a:extLst>
              <a:ext uri="{FF2B5EF4-FFF2-40B4-BE49-F238E27FC236}">
                <a16:creationId xmlns:a16="http://schemas.microsoft.com/office/drawing/2014/main" id="{835A5091-87AA-42EB-872B-297663A9AC57}"/>
              </a:ext>
            </a:extLst>
          </p:cNvPr>
          <p:cNvSpPr txBox="1"/>
          <p:nvPr/>
        </p:nvSpPr>
        <p:spPr>
          <a:xfrm rot="16200000">
            <a:off x="2492783" y="2137889"/>
            <a:ext cx="3213037" cy="338554"/>
          </a:xfrm>
          <a:prstGeom prst="rect">
            <a:avLst/>
          </a:prstGeom>
          <a:noFill/>
        </p:spPr>
        <p:txBody>
          <a:bodyPr wrap="square" rtlCol="0">
            <a:spAutoFit/>
          </a:bodyPr>
          <a:lstStyle/>
          <a:p>
            <a:r>
              <a:rPr lang="de-DE" sz="1600" b="1" dirty="0">
                <a:solidFill>
                  <a:srgbClr val="0070C0"/>
                </a:solidFill>
              </a:rPr>
              <a:t>Bauspar</a:t>
            </a:r>
            <a:r>
              <a:rPr lang="de-DE" sz="1600" b="1" spc="-80" dirty="0">
                <a:solidFill>
                  <a:srgbClr val="0070C0"/>
                </a:solidFill>
              </a:rPr>
              <a:t> </a:t>
            </a:r>
            <a:r>
              <a:rPr lang="de-DE" sz="1600" b="1" spc="-80" dirty="0" err="1">
                <a:solidFill>
                  <a:srgbClr val="0070C0"/>
                </a:solidFill>
              </a:rPr>
              <a:t>Sum</a:t>
            </a:r>
            <a:r>
              <a:rPr lang="de-DE" sz="1600" b="1" spc="-80" dirty="0">
                <a:solidFill>
                  <a:srgbClr val="0070C0"/>
                </a:solidFill>
              </a:rPr>
              <a:t>       </a:t>
            </a:r>
            <a:r>
              <a:rPr lang="de-DE" sz="1600" b="1" spc="-120" dirty="0">
                <a:solidFill>
                  <a:srgbClr val="0070C0"/>
                </a:solidFill>
              </a:rPr>
              <a:t>(e.g. 100.000 </a:t>
            </a:r>
            <a:r>
              <a:rPr lang="de-DE" sz="1600" b="1" spc="-80" dirty="0">
                <a:solidFill>
                  <a:srgbClr val="0070C0"/>
                </a:solidFill>
              </a:rPr>
              <a:t>€)</a:t>
            </a:r>
            <a:endParaRPr lang="de-DE" sz="1600" spc="-80" dirty="0">
              <a:solidFill>
                <a:srgbClr val="0070C0"/>
              </a:solidFill>
            </a:endParaRPr>
          </a:p>
        </p:txBody>
      </p:sp>
      <p:cxnSp>
        <p:nvCxnSpPr>
          <p:cNvPr id="9" name="Gerader Verbinder 8">
            <a:extLst>
              <a:ext uri="{FF2B5EF4-FFF2-40B4-BE49-F238E27FC236}">
                <a16:creationId xmlns:a16="http://schemas.microsoft.com/office/drawing/2014/main" id="{C21C64EB-9041-4C07-8001-C277C5606D8D}"/>
              </a:ext>
            </a:extLst>
          </p:cNvPr>
          <p:cNvCxnSpPr>
            <a:cxnSpLocks/>
          </p:cNvCxnSpPr>
          <p:nvPr/>
        </p:nvCxnSpPr>
        <p:spPr>
          <a:xfrm>
            <a:off x="4261949" y="1317171"/>
            <a:ext cx="4190" cy="2564798"/>
          </a:xfrm>
          <a:prstGeom prst="line">
            <a:avLst/>
          </a:prstGeom>
          <a:ln w="22225">
            <a:solidFill>
              <a:srgbClr val="0064A5"/>
            </a:solidFill>
          </a:ln>
        </p:spPr>
        <p:style>
          <a:lnRef idx="1">
            <a:schemeClr val="dk1"/>
          </a:lnRef>
          <a:fillRef idx="0">
            <a:schemeClr val="dk1"/>
          </a:fillRef>
          <a:effectRef idx="0">
            <a:schemeClr val="dk1"/>
          </a:effectRef>
          <a:fontRef idx="minor">
            <a:schemeClr val="tx1"/>
          </a:fontRef>
        </p:style>
      </p:cxnSp>
      <p:sp>
        <p:nvSpPr>
          <p:cNvPr id="43" name="Rechtwinkliges Dreieck 42">
            <a:extLst>
              <a:ext uri="{FF2B5EF4-FFF2-40B4-BE49-F238E27FC236}">
                <a16:creationId xmlns:a16="http://schemas.microsoft.com/office/drawing/2014/main" id="{164A2993-3EB3-494F-A7DA-696E0C5EC28A}"/>
              </a:ext>
            </a:extLst>
          </p:cNvPr>
          <p:cNvSpPr/>
          <p:nvPr/>
        </p:nvSpPr>
        <p:spPr>
          <a:xfrm flipV="1">
            <a:off x="4268579" y="2596767"/>
            <a:ext cx="3512321" cy="1316918"/>
          </a:xfrm>
          <a:prstGeom prst="rtTriangl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cxnSp>
        <p:nvCxnSpPr>
          <p:cNvPr id="12" name="Gerader Verbinder 11">
            <a:extLst>
              <a:ext uri="{FF2B5EF4-FFF2-40B4-BE49-F238E27FC236}">
                <a16:creationId xmlns:a16="http://schemas.microsoft.com/office/drawing/2014/main" id="{E8DC362B-5DDF-4483-8CB9-08467076A03A}"/>
              </a:ext>
            </a:extLst>
          </p:cNvPr>
          <p:cNvCxnSpPr>
            <a:cxnSpLocks/>
          </p:cNvCxnSpPr>
          <p:nvPr/>
        </p:nvCxnSpPr>
        <p:spPr>
          <a:xfrm flipV="1">
            <a:off x="1651123" y="1339736"/>
            <a:ext cx="2618860" cy="11830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F2048572-DA1F-4E93-93AC-51D055C7CCDA}"/>
              </a:ext>
            </a:extLst>
          </p:cNvPr>
          <p:cNvSpPr txBox="1"/>
          <p:nvPr/>
        </p:nvSpPr>
        <p:spPr>
          <a:xfrm>
            <a:off x="4814456" y="2596770"/>
            <a:ext cx="2828923" cy="541046"/>
          </a:xfrm>
          <a:prstGeom prst="rect">
            <a:avLst/>
          </a:prstGeom>
          <a:noFill/>
        </p:spPr>
        <p:txBody>
          <a:bodyPr wrap="square" rtlCol="0">
            <a:spAutoFit/>
          </a:bodyPr>
          <a:lstStyle/>
          <a:p>
            <a:pPr>
              <a:lnSpc>
                <a:spcPct val="80000"/>
              </a:lnSpc>
            </a:pPr>
            <a:r>
              <a:rPr lang="de-DE" b="1" dirty="0">
                <a:solidFill>
                  <a:srgbClr val="00A249"/>
                </a:solidFill>
              </a:rPr>
              <a:t>Bauspar </a:t>
            </a:r>
            <a:r>
              <a:rPr lang="de-DE" b="1" dirty="0" err="1">
                <a:solidFill>
                  <a:srgbClr val="00A249"/>
                </a:solidFill>
              </a:rPr>
              <a:t>Loan</a:t>
            </a:r>
            <a:endParaRPr lang="de-DE" b="1" dirty="0">
              <a:solidFill>
                <a:srgbClr val="00A249"/>
              </a:solidFill>
            </a:endParaRPr>
          </a:p>
          <a:p>
            <a:pPr>
              <a:lnSpc>
                <a:spcPct val="80000"/>
              </a:lnSpc>
            </a:pPr>
            <a:r>
              <a:rPr lang="de-DE" b="1" dirty="0">
                <a:solidFill>
                  <a:srgbClr val="00A249"/>
                </a:solidFill>
              </a:rPr>
              <a:t>(e.g. 60.000 €)</a:t>
            </a:r>
            <a:endParaRPr lang="de-DE" dirty="0">
              <a:solidFill>
                <a:srgbClr val="00A249"/>
              </a:solidFill>
            </a:endParaRPr>
          </a:p>
        </p:txBody>
      </p:sp>
      <p:cxnSp>
        <p:nvCxnSpPr>
          <p:cNvPr id="16" name="Gerader Verbinder 15">
            <a:extLst>
              <a:ext uri="{FF2B5EF4-FFF2-40B4-BE49-F238E27FC236}">
                <a16:creationId xmlns:a16="http://schemas.microsoft.com/office/drawing/2014/main" id="{67C410BE-8B28-4962-90F0-0C5961BC2DBD}"/>
              </a:ext>
            </a:extLst>
          </p:cNvPr>
          <p:cNvCxnSpPr>
            <a:cxnSpLocks/>
            <a:endCxn id="43" idx="4"/>
          </p:cNvCxnSpPr>
          <p:nvPr/>
        </p:nvCxnSpPr>
        <p:spPr>
          <a:xfrm flipV="1">
            <a:off x="4289695" y="2596767"/>
            <a:ext cx="3491205" cy="1285202"/>
          </a:xfrm>
          <a:prstGeom prst="line">
            <a:avLst/>
          </a:prstGeom>
        </p:spPr>
        <p:style>
          <a:lnRef idx="1">
            <a:schemeClr val="accent1"/>
          </a:lnRef>
          <a:fillRef idx="0">
            <a:schemeClr val="accent1"/>
          </a:fillRef>
          <a:effectRef idx="0">
            <a:schemeClr val="accent1"/>
          </a:effectRef>
          <a:fontRef idx="minor">
            <a:schemeClr val="tx1"/>
          </a:fontRef>
        </p:style>
      </p:cxnSp>
      <p:sp>
        <p:nvSpPr>
          <p:cNvPr id="26" name="Textfeld 25">
            <a:extLst>
              <a:ext uri="{FF2B5EF4-FFF2-40B4-BE49-F238E27FC236}">
                <a16:creationId xmlns:a16="http://schemas.microsoft.com/office/drawing/2014/main" id="{A12A6F21-513B-4438-843C-EA8DD60EAB71}"/>
              </a:ext>
            </a:extLst>
          </p:cNvPr>
          <p:cNvSpPr txBox="1"/>
          <p:nvPr/>
        </p:nvSpPr>
        <p:spPr>
          <a:xfrm>
            <a:off x="2561931" y="2036608"/>
            <a:ext cx="3486817" cy="466281"/>
          </a:xfrm>
          <a:prstGeom prst="rect">
            <a:avLst/>
          </a:prstGeom>
          <a:noFill/>
        </p:spPr>
        <p:txBody>
          <a:bodyPr wrap="square" rtlCol="0">
            <a:spAutoFit/>
          </a:bodyPr>
          <a:lstStyle/>
          <a:p>
            <a:pPr>
              <a:lnSpc>
                <a:spcPct val="80000"/>
              </a:lnSpc>
            </a:pPr>
            <a:r>
              <a:rPr lang="de-DE" sz="1500" b="1" dirty="0"/>
              <a:t>Bauspar </a:t>
            </a:r>
            <a:r>
              <a:rPr lang="de-DE" sz="1500" b="1" dirty="0" err="1"/>
              <a:t>Savings</a:t>
            </a:r>
            <a:r>
              <a:rPr lang="de-DE" sz="1500" b="1" dirty="0"/>
              <a:t> </a:t>
            </a:r>
          </a:p>
          <a:p>
            <a:pPr>
              <a:lnSpc>
                <a:spcPct val="80000"/>
              </a:lnSpc>
            </a:pPr>
            <a:r>
              <a:rPr lang="de-DE" sz="1500" b="1" dirty="0"/>
              <a:t>(e.g. 40.000 €)</a:t>
            </a:r>
          </a:p>
        </p:txBody>
      </p:sp>
      <p:cxnSp>
        <p:nvCxnSpPr>
          <p:cNvPr id="17" name="Gerade Verbindung mit Pfeil 16">
            <a:extLst>
              <a:ext uri="{FF2B5EF4-FFF2-40B4-BE49-F238E27FC236}">
                <a16:creationId xmlns:a16="http://schemas.microsoft.com/office/drawing/2014/main" id="{C1BCFE81-EA85-42E2-BAC7-042F73307898}"/>
              </a:ext>
            </a:extLst>
          </p:cNvPr>
          <p:cNvCxnSpPr>
            <a:cxnSpLocks/>
          </p:cNvCxnSpPr>
          <p:nvPr/>
        </p:nvCxnSpPr>
        <p:spPr>
          <a:xfrm>
            <a:off x="4281897" y="2602219"/>
            <a:ext cx="3674188" cy="0"/>
          </a:xfrm>
          <a:prstGeom prst="straightConnector1">
            <a:avLst/>
          </a:prstGeom>
          <a:ln w="44450">
            <a:solidFill>
              <a:srgbClr val="00B050"/>
            </a:solidFill>
            <a:tailEnd type="triangle"/>
          </a:ln>
        </p:spPr>
        <p:style>
          <a:lnRef idx="1">
            <a:schemeClr val="dk1"/>
          </a:lnRef>
          <a:fillRef idx="0">
            <a:schemeClr val="dk1"/>
          </a:fillRef>
          <a:effectRef idx="0">
            <a:schemeClr val="dk1"/>
          </a:effectRef>
          <a:fontRef idx="minor">
            <a:schemeClr val="tx1"/>
          </a:fontRef>
        </p:style>
      </p:cxnSp>
      <p:cxnSp>
        <p:nvCxnSpPr>
          <p:cNvPr id="28" name="Gerade Verbindung mit Pfeil 27">
            <a:extLst>
              <a:ext uri="{FF2B5EF4-FFF2-40B4-BE49-F238E27FC236}">
                <a16:creationId xmlns:a16="http://schemas.microsoft.com/office/drawing/2014/main" id="{E49CC8F5-CD24-40F6-8CEC-C2186FD3E68A}"/>
              </a:ext>
            </a:extLst>
          </p:cNvPr>
          <p:cNvCxnSpPr>
            <a:cxnSpLocks/>
          </p:cNvCxnSpPr>
          <p:nvPr/>
        </p:nvCxnSpPr>
        <p:spPr>
          <a:xfrm>
            <a:off x="1699340" y="2596770"/>
            <a:ext cx="2566798" cy="0"/>
          </a:xfrm>
          <a:prstGeom prst="straightConnector1">
            <a:avLst/>
          </a:prstGeom>
          <a:ln w="41275">
            <a:solidFill>
              <a:srgbClr val="7030A0"/>
            </a:solidFill>
            <a:tailEnd type="triangle"/>
          </a:ln>
        </p:spPr>
        <p:style>
          <a:lnRef idx="1">
            <a:schemeClr val="dk1"/>
          </a:lnRef>
          <a:fillRef idx="0">
            <a:schemeClr val="dk1"/>
          </a:fillRef>
          <a:effectRef idx="0">
            <a:schemeClr val="dk1"/>
          </a:effectRef>
          <a:fontRef idx="minor">
            <a:schemeClr val="tx1"/>
          </a:fontRef>
        </p:style>
      </p:cxnSp>
      <p:sp>
        <p:nvSpPr>
          <p:cNvPr id="29" name="Textfeld 28">
            <a:extLst>
              <a:ext uri="{FF2B5EF4-FFF2-40B4-BE49-F238E27FC236}">
                <a16:creationId xmlns:a16="http://schemas.microsoft.com/office/drawing/2014/main" id="{3FD0EC35-9B18-4D0F-AF30-4AF29544C2DC}"/>
              </a:ext>
            </a:extLst>
          </p:cNvPr>
          <p:cNvSpPr txBox="1"/>
          <p:nvPr/>
        </p:nvSpPr>
        <p:spPr>
          <a:xfrm>
            <a:off x="1979712" y="2668778"/>
            <a:ext cx="2828923" cy="541046"/>
          </a:xfrm>
          <a:prstGeom prst="rect">
            <a:avLst/>
          </a:prstGeom>
          <a:noFill/>
        </p:spPr>
        <p:txBody>
          <a:bodyPr wrap="square" rtlCol="0">
            <a:spAutoFit/>
          </a:bodyPr>
          <a:lstStyle/>
          <a:p>
            <a:pPr>
              <a:lnSpc>
                <a:spcPct val="80000"/>
              </a:lnSpc>
            </a:pPr>
            <a:r>
              <a:rPr lang="de-DE" b="1" dirty="0" err="1">
                <a:solidFill>
                  <a:srgbClr val="7030A0"/>
                </a:solidFill>
              </a:rPr>
              <a:t>Anticipatory</a:t>
            </a:r>
            <a:r>
              <a:rPr lang="de-DE" b="1" dirty="0">
                <a:solidFill>
                  <a:srgbClr val="7030A0"/>
                </a:solidFill>
              </a:rPr>
              <a:t> </a:t>
            </a:r>
            <a:r>
              <a:rPr lang="de-DE" b="1" dirty="0" err="1">
                <a:solidFill>
                  <a:srgbClr val="7030A0"/>
                </a:solidFill>
              </a:rPr>
              <a:t>Loan</a:t>
            </a:r>
            <a:endParaRPr lang="de-DE" b="1" dirty="0">
              <a:solidFill>
                <a:srgbClr val="7030A0"/>
              </a:solidFill>
            </a:endParaRPr>
          </a:p>
          <a:p>
            <a:pPr>
              <a:lnSpc>
                <a:spcPct val="80000"/>
              </a:lnSpc>
            </a:pPr>
            <a:r>
              <a:rPr lang="de-DE" b="1" dirty="0">
                <a:solidFill>
                  <a:srgbClr val="7030A0"/>
                </a:solidFill>
              </a:rPr>
              <a:t>(e.g. 100.000 €)</a:t>
            </a:r>
            <a:endParaRPr lang="de-DE" dirty="0">
              <a:solidFill>
                <a:srgbClr val="7030A0"/>
              </a:solidFill>
            </a:endParaRPr>
          </a:p>
        </p:txBody>
      </p:sp>
      <p:cxnSp>
        <p:nvCxnSpPr>
          <p:cNvPr id="36" name="Gerader Verbinder 35">
            <a:extLst>
              <a:ext uri="{FF2B5EF4-FFF2-40B4-BE49-F238E27FC236}">
                <a16:creationId xmlns:a16="http://schemas.microsoft.com/office/drawing/2014/main" id="{3F3069C2-6B82-45E6-B876-7A7C5C3EED2A}"/>
              </a:ext>
            </a:extLst>
          </p:cNvPr>
          <p:cNvCxnSpPr>
            <a:cxnSpLocks/>
          </p:cNvCxnSpPr>
          <p:nvPr/>
        </p:nvCxnSpPr>
        <p:spPr>
          <a:xfrm flipH="1">
            <a:off x="1714518" y="2509548"/>
            <a:ext cx="3594" cy="2485247"/>
          </a:xfrm>
          <a:prstGeom prst="line">
            <a:avLst/>
          </a:prstGeom>
        </p:spPr>
        <p:style>
          <a:lnRef idx="1">
            <a:schemeClr val="dk1"/>
          </a:lnRef>
          <a:fillRef idx="0">
            <a:schemeClr val="dk1"/>
          </a:fillRef>
          <a:effectRef idx="0">
            <a:schemeClr val="dk1"/>
          </a:effectRef>
          <a:fontRef idx="minor">
            <a:schemeClr val="tx1"/>
          </a:fontRef>
        </p:style>
      </p:cxnSp>
      <p:cxnSp>
        <p:nvCxnSpPr>
          <p:cNvPr id="38" name="Gerader Verbinder 37">
            <a:extLst>
              <a:ext uri="{FF2B5EF4-FFF2-40B4-BE49-F238E27FC236}">
                <a16:creationId xmlns:a16="http://schemas.microsoft.com/office/drawing/2014/main" id="{490B4404-0D23-4CC0-957C-F2ABB76CC912}"/>
              </a:ext>
            </a:extLst>
          </p:cNvPr>
          <p:cNvCxnSpPr>
            <a:cxnSpLocks/>
          </p:cNvCxnSpPr>
          <p:nvPr/>
        </p:nvCxnSpPr>
        <p:spPr>
          <a:xfrm flipH="1">
            <a:off x="4251103" y="2445124"/>
            <a:ext cx="3594" cy="2485247"/>
          </a:xfrm>
          <a:prstGeom prst="line">
            <a:avLst/>
          </a:prstGeom>
        </p:spPr>
        <p:style>
          <a:lnRef idx="1">
            <a:schemeClr val="dk1"/>
          </a:lnRef>
          <a:fillRef idx="0">
            <a:schemeClr val="dk1"/>
          </a:fillRef>
          <a:effectRef idx="0">
            <a:schemeClr val="dk1"/>
          </a:effectRef>
          <a:fontRef idx="minor">
            <a:schemeClr val="tx1"/>
          </a:fontRef>
        </p:style>
      </p:cxnSp>
      <p:cxnSp>
        <p:nvCxnSpPr>
          <p:cNvPr id="39" name="Gerader Verbinder 38">
            <a:extLst>
              <a:ext uri="{FF2B5EF4-FFF2-40B4-BE49-F238E27FC236}">
                <a16:creationId xmlns:a16="http://schemas.microsoft.com/office/drawing/2014/main" id="{AEC072DC-7E48-4098-A672-9A04274ED331}"/>
              </a:ext>
            </a:extLst>
          </p:cNvPr>
          <p:cNvCxnSpPr>
            <a:cxnSpLocks/>
          </p:cNvCxnSpPr>
          <p:nvPr/>
        </p:nvCxnSpPr>
        <p:spPr>
          <a:xfrm flipV="1">
            <a:off x="1712700" y="5003730"/>
            <a:ext cx="2522097" cy="9446"/>
          </a:xfrm>
          <a:prstGeom prst="line">
            <a:avLst/>
          </a:prstGeom>
        </p:spPr>
        <p:style>
          <a:lnRef idx="1">
            <a:schemeClr val="accent1"/>
          </a:lnRef>
          <a:fillRef idx="0">
            <a:schemeClr val="accent1"/>
          </a:fillRef>
          <a:effectRef idx="0">
            <a:schemeClr val="accent1"/>
          </a:effectRef>
          <a:fontRef idx="minor">
            <a:schemeClr val="tx1"/>
          </a:fontRef>
        </p:style>
      </p:cxnSp>
      <p:sp>
        <p:nvSpPr>
          <p:cNvPr id="56" name="Ellipse 55">
            <a:extLst>
              <a:ext uri="{FF2B5EF4-FFF2-40B4-BE49-F238E27FC236}">
                <a16:creationId xmlns:a16="http://schemas.microsoft.com/office/drawing/2014/main" id="{81C2781E-2088-43B0-A87B-2CE30AF6C128}"/>
              </a:ext>
            </a:extLst>
          </p:cNvPr>
          <p:cNvSpPr/>
          <p:nvPr/>
        </p:nvSpPr>
        <p:spPr>
          <a:xfrm>
            <a:off x="1583588" y="2450124"/>
            <a:ext cx="196198" cy="147333"/>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54046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1"/>
          </p:nvPr>
        </p:nvSpPr>
        <p:spPr/>
        <p:txBody>
          <a:bodyPr/>
          <a:lstStyle/>
          <a:p>
            <a:r>
              <a:rPr lang="de-DE"/>
              <a:t>© European Federation of Building Societies</a:t>
            </a:r>
            <a:endParaRPr lang="de-DE" dirty="0"/>
          </a:p>
        </p:txBody>
      </p:sp>
      <p:sp>
        <p:nvSpPr>
          <p:cNvPr id="5" name="Foliennummernplatzhalter 4"/>
          <p:cNvSpPr>
            <a:spLocks noGrp="1"/>
          </p:cNvSpPr>
          <p:nvPr>
            <p:ph type="sldNum" sz="quarter" idx="12"/>
          </p:nvPr>
        </p:nvSpPr>
        <p:spPr/>
        <p:txBody>
          <a:bodyPr/>
          <a:lstStyle/>
          <a:p>
            <a:fld id="{A7F64F92-2C2F-41E2-A216-D422BF616F51}" type="slidenum">
              <a:rPr lang="de-DE" smtClean="0"/>
              <a:t>9</a:t>
            </a:fld>
            <a:endParaRPr lang="de-DE"/>
          </a:p>
        </p:txBody>
      </p:sp>
      <p:sp>
        <p:nvSpPr>
          <p:cNvPr id="10" name="Inhaltsplatzhalter 2"/>
          <p:cNvSpPr>
            <a:spLocks noGrp="1"/>
          </p:cNvSpPr>
          <p:nvPr>
            <p:ph idx="1"/>
          </p:nvPr>
        </p:nvSpPr>
        <p:spPr>
          <a:xfrm>
            <a:off x="457200" y="1556792"/>
            <a:ext cx="8507288" cy="4525963"/>
          </a:xfrm>
        </p:spPr>
        <p:txBody>
          <a:bodyPr>
            <a:normAutofit/>
          </a:bodyPr>
          <a:lstStyle/>
          <a:p>
            <a:pPr marL="0" indent="0">
              <a:buNone/>
            </a:pPr>
            <a:endParaRPr lang="en-US" sz="1100" b="1" dirty="0"/>
          </a:p>
          <a:p>
            <a:pPr marL="0" indent="0">
              <a:buNone/>
            </a:pPr>
            <a:endParaRPr lang="en-US" sz="2800" dirty="0"/>
          </a:p>
        </p:txBody>
      </p:sp>
      <p:graphicFrame>
        <p:nvGraphicFramePr>
          <p:cNvPr id="6" name="Tabelle 6">
            <a:extLst>
              <a:ext uri="{FF2B5EF4-FFF2-40B4-BE49-F238E27FC236}">
                <a16:creationId xmlns:a16="http://schemas.microsoft.com/office/drawing/2014/main" id="{CBDBF02B-7462-4863-8B1C-FF549AF3C432}"/>
              </a:ext>
            </a:extLst>
          </p:cNvPr>
          <p:cNvGraphicFramePr>
            <a:graphicFrameLocks noGrp="1"/>
          </p:cNvGraphicFramePr>
          <p:nvPr>
            <p:extLst>
              <p:ext uri="{D42A27DB-BD31-4B8C-83A1-F6EECF244321}">
                <p14:modId xmlns:p14="http://schemas.microsoft.com/office/powerpoint/2010/main" val="3794930301"/>
              </p:ext>
            </p:extLst>
          </p:nvPr>
        </p:nvGraphicFramePr>
        <p:xfrm>
          <a:off x="539552" y="1503841"/>
          <a:ext cx="8208912" cy="4373880"/>
        </p:xfrm>
        <a:graphic>
          <a:graphicData uri="http://schemas.openxmlformats.org/drawingml/2006/table">
            <a:tbl>
              <a:tblPr firstRow="1" bandRow="1">
                <a:tableStyleId>{5C22544A-7EE6-4342-B048-85BDC9FD1C3A}</a:tableStyleId>
              </a:tblPr>
              <a:tblGrid>
                <a:gridCol w="3168352">
                  <a:extLst>
                    <a:ext uri="{9D8B030D-6E8A-4147-A177-3AD203B41FA5}">
                      <a16:colId xmlns:a16="http://schemas.microsoft.com/office/drawing/2014/main" val="709268448"/>
                    </a:ext>
                  </a:extLst>
                </a:gridCol>
                <a:gridCol w="5040560">
                  <a:extLst>
                    <a:ext uri="{9D8B030D-6E8A-4147-A177-3AD203B41FA5}">
                      <a16:colId xmlns:a16="http://schemas.microsoft.com/office/drawing/2014/main" val="3839801895"/>
                    </a:ext>
                  </a:extLst>
                </a:gridCol>
              </a:tblGrid>
              <a:tr h="139040">
                <a:tc>
                  <a:txBody>
                    <a:bodyPr/>
                    <a:lstStyle/>
                    <a:p>
                      <a:r>
                        <a:rPr lang="de-DE" dirty="0" err="1"/>
                        <a:t>Current</a:t>
                      </a:r>
                      <a:r>
                        <a:rPr lang="de-DE" dirty="0"/>
                        <a:t> Legislation</a:t>
                      </a:r>
                    </a:p>
                  </a:txBody>
                  <a:tcPr/>
                </a:tc>
                <a:tc>
                  <a:txBody>
                    <a:bodyPr/>
                    <a:lstStyle/>
                    <a:p>
                      <a:r>
                        <a:rPr lang="de-DE" dirty="0" err="1"/>
                        <a:t>Draft</a:t>
                      </a:r>
                      <a:r>
                        <a:rPr lang="de-DE" dirty="0"/>
                        <a:t> Legislation</a:t>
                      </a:r>
                    </a:p>
                  </a:txBody>
                  <a:tcPr/>
                </a:tc>
                <a:extLst>
                  <a:ext uri="{0D108BD9-81ED-4DB2-BD59-A6C34878D82A}">
                    <a16:rowId xmlns:a16="http://schemas.microsoft.com/office/drawing/2014/main" val="3534726997"/>
                  </a:ext>
                </a:extLst>
              </a:tr>
              <a:tr h="370840">
                <a:tc>
                  <a:txBody>
                    <a:bodyPr/>
                    <a:lstStyle/>
                    <a:p>
                      <a:r>
                        <a:rPr lang="en-US" dirty="0"/>
                        <a:t>Insofar as the borrower </a:t>
                      </a:r>
                      <a:r>
                        <a:rPr lang="en-US" b="1" dirty="0"/>
                        <a:t>fulfils his obligations prematurely or the remaining debt becomes due by termination before the agreed time</a:t>
                      </a:r>
                      <a:r>
                        <a:rPr lang="en-US" dirty="0"/>
                        <a:t>, the </a:t>
                      </a:r>
                      <a:r>
                        <a:rPr lang="en-US" b="1" dirty="0"/>
                        <a:t>total cost </a:t>
                      </a:r>
                      <a:r>
                        <a:rPr lang="en-US" b="0" dirty="0"/>
                        <a:t>of the credit shall </a:t>
                      </a:r>
                      <a:r>
                        <a:rPr lang="en-US" dirty="0"/>
                        <a:t>be </a:t>
                      </a:r>
                      <a:r>
                        <a:rPr lang="en-US" b="1" dirty="0"/>
                        <a:t>reduced by the interest </a:t>
                      </a:r>
                      <a:r>
                        <a:rPr lang="en-US" b="1" u="sng" dirty="0"/>
                        <a:t>and other term-related costs</a:t>
                      </a:r>
                      <a:r>
                        <a:rPr lang="en-US" dirty="0"/>
                        <a:t>.</a:t>
                      </a:r>
                      <a:endParaRPr lang="de-DE" dirty="0"/>
                    </a:p>
                  </a:txBody>
                  <a:tcPr/>
                </a:tc>
                <a:tc>
                  <a:txBody>
                    <a:bodyPr/>
                    <a:lstStyle/>
                    <a:p>
                      <a:r>
                        <a:rPr lang="en-US" dirty="0">
                          <a:highlight>
                            <a:srgbClr val="FFFF00"/>
                          </a:highlight>
                        </a:rPr>
                        <a:t>(1) Insofar as </a:t>
                      </a:r>
                      <a:r>
                        <a:rPr lang="en-US" b="1" u="sng" dirty="0">
                          <a:highlight>
                            <a:srgbClr val="FFFF00"/>
                          </a:highlight>
                        </a:rPr>
                        <a:t>the borrower fulfils his obligations </a:t>
                      </a:r>
                      <a:r>
                        <a:rPr lang="en-US" b="0" dirty="0">
                          <a:highlight>
                            <a:srgbClr val="FFFF00"/>
                          </a:highlight>
                        </a:rPr>
                        <a:t>under a consumer loan agreement</a:t>
                      </a:r>
                      <a:r>
                        <a:rPr lang="en-US" b="1" dirty="0">
                          <a:highlight>
                            <a:srgbClr val="FFFF00"/>
                          </a:highlight>
                        </a:rPr>
                        <a:t> </a:t>
                      </a:r>
                      <a:r>
                        <a:rPr lang="en-US" b="1" u="sng" dirty="0">
                          <a:highlight>
                            <a:srgbClr val="FFFF00"/>
                          </a:highlight>
                        </a:rPr>
                        <a:t>prematurely</a:t>
                      </a:r>
                      <a:r>
                        <a:rPr lang="en-US" dirty="0">
                          <a:highlight>
                            <a:srgbClr val="FFFF00"/>
                          </a:highlight>
                        </a:rPr>
                        <a:t>, the </a:t>
                      </a:r>
                      <a:r>
                        <a:rPr lang="en-US" b="1" dirty="0">
                          <a:highlight>
                            <a:srgbClr val="FFFF00"/>
                          </a:highlight>
                        </a:rPr>
                        <a:t>total cost </a:t>
                      </a:r>
                      <a:r>
                        <a:rPr lang="en-US" b="0" dirty="0">
                          <a:highlight>
                            <a:srgbClr val="FFFF00"/>
                          </a:highlight>
                        </a:rPr>
                        <a:t>of the credit </a:t>
                      </a:r>
                      <a:r>
                        <a:rPr lang="en-US" dirty="0">
                          <a:highlight>
                            <a:srgbClr val="FFFF00"/>
                          </a:highlight>
                        </a:rPr>
                        <a:t>shall be </a:t>
                      </a:r>
                      <a:r>
                        <a:rPr lang="en-US" b="1" dirty="0">
                          <a:highlight>
                            <a:srgbClr val="FFFF00"/>
                          </a:highlight>
                        </a:rPr>
                        <a:t>reduced by the interest </a:t>
                      </a:r>
                      <a:r>
                        <a:rPr lang="en-US" b="1" u="sng" dirty="0">
                          <a:highlight>
                            <a:srgbClr val="FFFF00"/>
                          </a:highlight>
                        </a:rPr>
                        <a:t>and the costs</a:t>
                      </a:r>
                      <a:r>
                        <a:rPr lang="en-US" dirty="0">
                          <a:highlight>
                            <a:srgbClr val="FFFF00"/>
                          </a:highlight>
                        </a:rPr>
                        <a:t>.</a:t>
                      </a:r>
                    </a:p>
                    <a:p>
                      <a:endParaRPr lang="en-US" sz="900" dirty="0"/>
                    </a:p>
                    <a:p>
                      <a:r>
                        <a:rPr lang="en-US" dirty="0"/>
                        <a:t>(2) Insofar as the residual debt of a consumer loan becomes </a:t>
                      </a:r>
                      <a:r>
                        <a:rPr lang="en-US" b="1" dirty="0"/>
                        <a:t>due by termination before the agreed time</a:t>
                      </a:r>
                      <a:r>
                        <a:rPr lang="en-US" dirty="0"/>
                        <a:t>, the total cost of the credit </a:t>
                      </a:r>
                      <a:r>
                        <a:rPr lang="en-US" b="0" dirty="0"/>
                        <a:t>shall be</a:t>
                      </a:r>
                      <a:r>
                        <a:rPr lang="en-US" b="1" dirty="0"/>
                        <a:t> reduced by the interest and the other term-related costs.</a:t>
                      </a:r>
                      <a:endParaRPr lang="en-US" dirty="0"/>
                    </a:p>
                  </a:txBody>
                  <a:tcPr/>
                </a:tc>
                <a:extLst>
                  <a:ext uri="{0D108BD9-81ED-4DB2-BD59-A6C34878D82A}">
                    <a16:rowId xmlns:a16="http://schemas.microsoft.com/office/drawing/2014/main" val="4100203424"/>
                  </a:ext>
                </a:extLst>
              </a:tr>
              <a:tr h="370840">
                <a:tc>
                  <a:txBody>
                    <a:bodyPr/>
                    <a:lstStyle/>
                    <a:p>
                      <a:r>
                        <a:rPr lang="de-DE" sz="1400" dirty="0"/>
                        <a:t>Soweit der Darlehensnehmer seine Verbindlichkeiten vorzeitig erfüllt oder die Restschuld vor der vereinbarten Zeit durch Kündigung fällig wird, vermindern sich die Gesamtkosten um die Zinsen und sonstigen laufzeitabhängigen Kosten.</a:t>
                      </a:r>
                    </a:p>
                  </a:txBody>
                  <a:tcPr/>
                </a:tc>
                <a:tc>
                  <a:txBody>
                    <a:bodyPr/>
                    <a:lstStyle/>
                    <a:p>
                      <a:r>
                        <a:rPr lang="de-DE" sz="1400" dirty="0"/>
                        <a:t>(1) Soweit der Darlehensnehmer seine Verbindlichkeiten aus einem Verbraucherdarlehensvertrag vorzeitig erfüllt, ermäßigen sich die Gesamtkosten des Kredits um die Zinsen und die Kosten.</a:t>
                      </a:r>
                    </a:p>
                    <a:p>
                      <a:r>
                        <a:rPr lang="de-DE" sz="1400" dirty="0"/>
                        <a:t>(2) Soweit die Restschuld eines Verbraucherdarlehens vor der vereinbarten Zeit durch Kündigung fällig wird, ermäßigen sich die Gesamtkosten des Kredits um die Zinsen und die sonstigen laufzeitabhängigen Kosten.</a:t>
                      </a:r>
                    </a:p>
                  </a:txBody>
                  <a:tcPr/>
                </a:tc>
                <a:extLst>
                  <a:ext uri="{0D108BD9-81ED-4DB2-BD59-A6C34878D82A}">
                    <a16:rowId xmlns:a16="http://schemas.microsoft.com/office/drawing/2014/main" val="4169451134"/>
                  </a:ext>
                </a:extLst>
              </a:tr>
            </a:tbl>
          </a:graphicData>
        </a:graphic>
      </p:graphicFrame>
      <p:sp>
        <p:nvSpPr>
          <p:cNvPr id="9" name="Titel 1">
            <a:extLst>
              <a:ext uri="{FF2B5EF4-FFF2-40B4-BE49-F238E27FC236}">
                <a16:creationId xmlns:a16="http://schemas.microsoft.com/office/drawing/2014/main" id="{A426C818-F66C-4C29-9B6B-239AA15BFC7E}"/>
              </a:ext>
            </a:extLst>
          </p:cNvPr>
          <p:cNvSpPr>
            <a:spLocks noGrp="1"/>
          </p:cNvSpPr>
          <p:nvPr>
            <p:ph type="title"/>
          </p:nvPr>
        </p:nvSpPr>
        <p:spPr>
          <a:xfrm>
            <a:off x="457200" y="274638"/>
            <a:ext cx="8363272" cy="1143000"/>
          </a:xfrm>
        </p:spPr>
        <p:txBody>
          <a:bodyPr/>
          <a:lstStyle/>
          <a:p>
            <a:pPr>
              <a:lnSpc>
                <a:spcPct val="80000"/>
              </a:lnSpc>
            </a:pPr>
            <a:r>
              <a:rPr lang="en-US" dirty="0"/>
              <a:t>Implementation of ECJ’s </a:t>
            </a:r>
            <a:r>
              <a:rPr lang="en-US" dirty="0" err="1"/>
              <a:t>Lexitor</a:t>
            </a:r>
            <a:r>
              <a:rPr lang="en-US" dirty="0"/>
              <a:t> judgement in Germany (§ 501 BGB)</a:t>
            </a:r>
            <a:endParaRPr lang="de-DE" dirty="0"/>
          </a:p>
        </p:txBody>
      </p:sp>
    </p:spTree>
    <p:extLst>
      <p:ext uri="{BB962C8B-B14F-4D97-AF65-F5344CB8AC3E}">
        <p14:creationId xmlns:p14="http://schemas.microsoft.com/office/powerpoint/2010/main" val="3968123044"/>
      </p:ext>
    </p:extLst>
  </p:cSld>
  <p:clrMapOvr>
    <a:masterClrMapping/>
  </p:clrMapOvr>
</p:sld>
</file>

<file path=ppt/theme/theme1.xml><?xml version="1.0" encoding="utf-8"?>
<a:theme xmlns:a="http://schemas.openxmlformats.org/drawingml/2006/main" name="EuBV_Master_Vorschlag3">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9205DD892F6ED54D88D9BE09EFDFDA9E" ma:contentTypeVersion="9" ma:contentTypeDescription="Ein neues Dokument erstellen." ma:contentTypeScope="" ma:versionID="68531eb00a730d1e488cfea964010b05">
  <xsd:schema xmlns:xsd="http://www.w3.org/2001/XMLSchema" xmlns:xs="http://www.w3.org/2001/XMLSchema" xmlns:p="http://schemas.microsoft.com/office/2006/metadata/properties" xmlns:ns2="fb996896-76d8-490a-a2ba-1aff426e43a8" targetNamespace="http://schemas.microsoft.com/office/2006/metadata/properties" ma:root="true" ma:fieldsID="f5f34f8766cccede7cfcdb9024913ff6" ns2:_="">
    <xsd:import namespace="fb996896-76d8-490a-a2ba-1aff426e43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996896-76d8-490a-a2ba-1aff426e43a8"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054C02-F6B3-4C64-9667-E96FD7A2F075}">
  <ds:schemaRefs>
    <ds:schemaRef ds:uri="http://schemas.microsoft.com/sharepoint/v3/contenttype/forms"/>
  </ds:schemaRefs>
</ds:datastoreItem>
</file>

<file path=customXml/itemProps2.xml><?xml version="1.0" encoding="utf-8"?>
<ds:datastoreItem xmlns:ds="http://schemas.openxmlformats.org/officeDocument/2006/customXml" ds:itemID="{D232DBBD-425D-418C-988F-6087F0174F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996896-76d8-490a-a2ba-1aff426e43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71F8514-A60E-4609-B8F3-9FE85B7F0AAF}">
  <ds:schemaRefs>
    <ds:schemaRef ds:uri="http://schemas.openxmlformats.org/package/2006/metadata/core-properties"/>
    <ds:schemaRef ds:uri="http://schemas.microsoft.com/office/2006/documentManagement/types"/>
    <ds:schemaRef ds:uri="http://purl.org/dc/terms/"/>
    <ds:schemaRef ds:uri="http://purl.org/dc/elements/1.1/"/>
    <ds:schemaRef ds:uri="http://purl.org/dc/dcmitype/"/>
    <ds:schemaRef ds:uri="http://schemas.microsoft.com/office/infopath/2007/PartnerControls"/>
    <ds:schemaRef ds:uri="fb996896-76d8-490a-a2ba-1aff426e43a8"/>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1461</Words>
  <Application>Microsoft Office PowerPoint</Application>
  <PresentationFormat>Bildschirmpräsentation (4:3)</PresentationFormat>
  <Paragraphs>127</Paragraphs>
  <Slides>12</Slides>
  <Notes>12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12</vt:i4>
      </vt:variant>
    </vt:vector>
  </HeadingPairs>
  <TitlesOfParts>
    <vt:vector size="17" baseType="lpstr">
      <vt:lpstr>Arial</vt:lpstr>
      <vt:lpstr>Calibri</vt:lpstr>
      <vt:lpstr>Courier New</vt:lpstr>
      <vt:lpstr>Wingdings</vt:lpstr>
      <vt:lpstr>EuBV_Master_Vorschlag3</vt:lpstr>
      <vt:lpstr>Implementation of ECJ’s Lexitor judgement (C-383/18)</vt:lpstr>
      <vt:lpstr>ECJ’s Lexitor judgement (C-383/18)</vt:lpstr>
      <vt:lpstr>ECJ’s Lexitor judgement (C-383/18)</vt:lpstr>
      <vt:lpstr>ECJ’s Lexitor judgement (C-383/18)</vt:lpstr>
      <vt:lpstr>ECJ’s Lexitor judgement (C-383/18)</vt:lpstr>
      <vt:lpstr>ECJ’s Lexitor judgement (C-383/18)</vt:lpstr>
      <vt:lpstr>ECJ’s Lexitor judgement (C-383/18)</vt:lpstr>
      <vt:lpstr>Closing Fee – German Bauspar Contract</vt:lpstr>
      <vt:lpstr>Implementation of ECJ’s Lexitor judgement in Germany (§ 501 BGB)</vt:lpstr>
      <vt:lpstr>Implementation of ECJ’s Lexitor judgement in Germany (§ 501 BGB)</vt:lpstr>
      <vt:lpstr>Implementation of ECJ’s Lexitor judgement in Germany (§ 501 BGB)</vt:lpstr>
      <vt:lpstr>Tour de Table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Implementation of ECJ’s Lexitor judgment (Case C-383/18)</dc:title>
  <dc:creator>Freise, Agnes</dc:creator>
  <cp:lastModifiedBy>Kathrin Holler</cp:lastModifiedBy>
  <cp:revision>56</cp:revision>
  <dcterms:created xsi:type="dcterms:W3CDTF">2021-03-09T20:44:41Z</dcterms:created>
  <dcterms:modified xsi:type="dcterms:W3CDTF">2021-03-18T18:14:19Z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0x0101009205DD892F6ED54D88D9BE09EFDFDA9E</vt:lpwstr>
  </property>
</Properties>
</file>