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  <p:sldMasterId id="2147483707" r:id="rId3"/>
  </p:sldMasterIdLst>
  <p:notesMasterIdLst>
    <p:notesMasterId r:id="rId7"/>
  </p:notesMasterIdLst>
  <p:handoutMasterIdLst>
    <p:handoutMasterId r:id="rId8"/>
  </p:handoutMasterIdLst>
  <p:sldIdLst>
    <p:sldId id="374" r:id="rId4"/>
    <p:sldId id="326" r:id="rId5"/>
    <p:sldId id="373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ko Pons" initials="M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00843D"/>
    <a:srgbClr val="717B7F"/>
    <a:srgbClr val="008415"/>
    <a:srgbClr val="EEEEE8"/>
    <a:srgbClr val="ADA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0" autoAdjust="0"/>
    <p:restoredTop sz="99257" autoAdjust="0"/>
  </p:normalViewPr>
  <p:slideViewPr>
    <p:cSldViewPr snapToGrid="0">
      <p:cViewPr varScale="1">
        <p:scale>
          <a:sx n="85" d="100"/>
          <a:sy n="85" d="100"/>
        </p:scale>
        <p:origin x="756" y="64"/>
      </p:cViewPr>
      <p:guideLst>
        <p:guide orient="horz" pos="2160"/>
        <p:guide pos="2880"/>
        <p:guide pos="3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-3582" y="-114"/>
      </p:cViewPr>
      <p:guideLst>
        <p:guide orient="horz" pos="3127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48A19DCB-AEBD-4EED-82AF-D1F261784AAF}" type="datetimeFigureOut">
              <a:rPr lang="de-DE" smtClean="0"/>
              <a:pPr/>
              <a:t>18.03.2021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0F11F9BC-533B-45D1-ADEA-80DE3C08A0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236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04C5ADF6-4A5E-4F33-B475-8D3E2FD3C06C}" type="datetimeFigureOut">
              <a:rPr lang="de-DE" smtClean="0"/>
              <a:pPr/>
              <a:t>18.03.2021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3A68768D-48BB-4329-8D71-ABC7B2D852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494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rt: Aufzähl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E9437BB5-CBA2-42AC-A9CD-2E5DFBD5E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580" y="372384"/>
            <a:ext cx="6546172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53705232"/>
      </p:ext>
    </p:extLst>
  </p:cSld>
  <p:clrMapOvr>
    <a:masterClrMapping/>
  </p:clrMapOvr>
  <p:transition/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1727201"/>
            <a:ext cx="8171460" cy="3327404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660243"/>
            <a:ext cx="8156951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326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3584579"/>
            <a:ext cx="8069919" cy="1470025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253843"/>
            <a:ext cx="8055409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665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4422C-0E60-44DE-B84C-5DB4C649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23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1727201"/>
            <a:ext cx="8171460" cy="3327404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660243"/>
            <a:ext cx="8156951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706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1E2FE39-C362-474F-BB04-16103AC574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76" y="303071"/>
            <a:ext cx="1495606" cy="737999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4EBED3E-D68F-4F79-B1EB-A18450D31732}"/>
              </a:ext>
            </a:extLst>
          </p:cNvPr>
          <p:cNvCxnSpPr>
            <a:cxnSpLocks/>
          </p:cNvCxnSpPr>
          <p:nvPr userDrawn="1"/>
        </p:nvCxnSpPr>
        <p:spPr>
          <a:xfrm>
            <a:off x="713570" y="1010999"/>
            <a:ext cx="6446182" cy="0"/>
          </a:xfrm>
          <a:prstGeom prst="line">
            <a:avLst/>
          </a:prstGeom>
          <a:ln w="12700">
            <a:solidFill>
              <a:srgbClr val="0084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C0ECA2A7-A8F1-41B0-80F2-6A822FCC1C2A}"/>
              </a:ext>
            </a:extLst>
          </p:cNvPr>
          <p:cNvSpPr txBox="1"/>
          <p:nvPr userDrawn="1"/>
        </p:nvSpPr>
        <p:spPr>
          <a:xfrm>
            <a:off x="749393" y="6527013"/>
            <a:ext cx="2402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000000"/>
                </a:solidFill>
              </a:rPr>
              <a:t>bausparkassenverband </a:t>
            </a:r>
            <a:r>
              <a:rPr lang="de-DE" sz="900" dirty="0" err="1">
                <a:solidFill>
                  <a:srgbClr val="000000"/>
                </a:solidFill>
              </a:rPr>
              <a:t>österreich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9FFC074-3023-4712-B9B0-B0C81DA1EAB9}"/>
              </a:ext>
            </a:extLst>
          </p:cNvPr>
          <p:cNvSpPr txBox="1"/>
          <p:nvPr userDrawn="1"/>
        </p:nvSpPr>
        <p:spPr>
          <a:xfrm>
            <a:off x="3672000" y="6528937"/>
            <a:ext cx="180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648C8AFC-955A-40E0-91E1-D908E66E803B}" type="slidenum">
              <a:rPr lang="de-DE" sz="900" b="1" smtClean="0">
                <a:solidFill>
                  <a:srgbClr val="000000"/>
                </a:solidFill>
              </a:rPr>
              <a:pPr algn="ctr"/>
              <a:t>‹Nr.›</a:t>
            </a:fld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A36CC3-6035-437D-836A-AC734A5E426E}"/>
              </a:ext>
            </a:extLst>
          </p:cNvPr>
          <p:cNvSpPr txBox="1"/>
          <p:nvPr userDrawn="1"/>
        </p:nvSpPr>
        <p:spPr>
          <a:xfrm>
            <a:off x="7081313" y="6528937"/>
            <a:ext cx="116502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CF0487D8-D4A7-4C60-90C0-F1443F8262DF}" type="datetime4">
              <a:rPr lang="de-DE" sz="900" smtClean="0">
                <a:solidFill>
                  <a:srgbClr val="000000"/>
                </a:solidFill>
              </a:rPr>
              <a:pPr algn="r"/>
              <a:t>18. März 2021</a:t>
            </a:fld>
            <a:endParaRPr lang="de-DE" sz="900" dirty="0">
              <a:solidFill>
                <a:srgbClr val="000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B0F36DA-57DA-4ED3-8135-CD0866B5E6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17" y="6429977"/>
            <a:ext cx="7559026" cy="198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84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43D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fik 68">
            <a:extLst>
              <a:ext uri="{FF2B5EF4-FFF2-40B4-BE49-F238E27FC236}">
                <a16:creationId xmlns:a16="http://schemas.microsoft.com/office/drawing/2014/main" id="{26ACBF10-3290-48AB-BEA4-27B3EB77E9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5"/>
          <a:stretch/>
        </p:blipFill>
        <p:spPr>
          <a:xfrm>
            <a:off x="-24321" y="0"/>
            <a:ext cx="9168322" cy="6858000"/>
          </a:xfrm>
          <a:prstGeom prst="rect">
            <a:avLst/>
          </a:prstGeom>
        </p:spPr>
      </p:pic>
      <p:grpSp>
        <p:nvGrpSpPr>
          <p:cNvPr id="7" name="Gruppieren 6"/>
          <p:cNvGrpSpPr/>
          <p:nvPr userDrawn="1"/>
        </p:nvGrpSpPr>
        <p:grpSpPr bwMode="gray">
          <a:xfrm>
            <a:off x="-485604" y="-219075"/>
            <a:ext cx="10117842" cy="6517435"/>
            <a:chOff x="-525987" y="-219075"/>
            <a:chExt cx="10959240" cy="6517435"/>
          </a:xfrm>
        </p:grpSpPr>
        <p:grpSp>
          <p:nvGrpSpPr>
            <p:cNvPr id="29" name="Gruppieren 28"/>
            <p:cNvGrpSpPr/>
            <p:nvPr userDrawn="1"/>
          </p:nvGrpSpPr>
          <p:grpSpPr bwMode="gray">
            <a:xfrm>
              <a:off x="4762373" y="-219075"/>
              <a:ext cx="374904" cy="141046"/>
              <a:chOff x="3175816" y="-219075"/>
              <a:chExt cx="374904" cy="141046"/>
            </a:xfrm>
          </p:grpSpPr>
          <p:cxnSp>
            <p:nvCxnSpPr>
              <p:cNvPr id="30" name="Gerade Verbindung 29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 bwMode="gray">
              <a:xfrm flipV="1">
                <a:off x="3175816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/>
            <p:cNvGrpSpPr/>
            <p:nvPr userDrawn="1"/>
          </p:nvGrpSpPr>
          <p:grpSpPr bwMode="gray">
            <a:xfrm>
              <a:off x="3171054" y="-219075"/>
              <a:ext cx="384428" cy="141046"/>
              <a:chOff x="3168673" y="-219075"/>
              <a:chExt cx="384428" cy="141046"/>
            </a:xfrm>
          </p:grpSpPr>
          <p:cxnSp>
            <p:nvCxnSpPr>
              <p:cNvPr id="33" name="Gerade Verbindung 32"/>
              <p:cNvCxnSpPr/>
              <p:nvPr/>
            </p:nvCxnSpPr>
            <p:spPr bwMode="gray">
              <a:xfrm flipV="1">
                <a:off x="3553101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 bwMode="gray">
              <a:xfrm flipV="1">
                <a:off x="3168673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/>
            <p:cNvGrpSpPr/>
            <p:nvPr userDrawn="1"/>
          </p:nvGrpSpPr>
          <p:grpSpPr bwMode="gray">
            <a:xfrm>
              <a:off x="6344168" y="-219075"/>
              <a:ext cx="379666" cy="141046"/>
              <a:chOff x="3171054" y="-219075"/>
              <a:chExt cx="379666" cy="141046"/>
            </a:xfrm>
          </p:grpSpPr>
          <p:cxnSp>
            <p:nvCxnSpPr>
              <p:cNvPr id="36" name="Gerade Verbindung 35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Gerade Verbindung 37"/>
            <p:cNvCxnSpPr/>
            <p:nvPr userDrawn="1"/>
          </p:nvCxnSpPr>
          <p:spPr bwMode="gray">
            <a:xfrm flipV="1">
              <a:off x="9521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flipV="1">
              <a:off x="377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 bwMode="gray">
            <a:xfrm rot="16200000" flipV="1">
              <a:off x="-153598" y="3695568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gray">
            <a:xfrm rot="16200000" flipV="1">
              <a:off x="-153598" y="4079996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 userDrawn="1"/>
          </p:nvGrpSpPr>
          <p:grpSpPr bwMode="gray">
            <a:xfrm rot="16200000">
              <a:off x="9848590" y="3887782"/>
              <a:ext cx="384428" cy="141046"/>
              <a:chOff x="3171054" y="-219075"/>
              <a:chExt cx="384428" cy="141046"/>
            </a:xfrm>
          </p:grpSpPr>
          <p:cxnSp>
            <p:nvCxnSpPr>
              <p:cNvPr id="44" name="Gerade Verbindung 43"/>
              <p:cNvCxnSpPr/>
              <p:nvPr/>
            </p:nvCxnSpPr>
            <p:spPr bwMode="gray">
              <a:xfrm flipV="1">
                <a:off x="3555482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Gerade Verbindung 45"/>
            <p:cNvCxnSpPr/>
            <p:nvPr userDrawn="1"/>
          </p:nvCxnSpPr>
          <p:spPr bwMode="gray">
            <a:xfrm rot="16200000" flipV="1">
              <a:off x="-153598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16200000" flipV="1">
              <a:off x="-153598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 userDrawn="1"/>
          </p:nvSpPr>
          <p:spPr bwMode="gray">
            <a:xfrm>
              <a:off x="-525987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48" name="Textfeld 47"/>
            <p:cNvSpPr txBox="1"/>
            <p:nvPr userDrawn="1"/>
          </p:nvSpPr>
          <p:spPr bwMode="gray">
            <a:xfrm>
              <a:off x="-525987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49" name="Textfeld 48"/>
            <p:cNvSpPr txBox="1"/>
            <p:nvPr userDrawn="1"/>
          </p:nvSpPr>
          <p:spPr bwMode="gray">
            <a:xfrm>
              <a:off x="-525987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0" name="Textfeld 49"/>
            <p:cNvSpPr txBox="1"/>
            <p:nvPr userDrawn="1"/>
          </p:nvSpPr>
          <p:spPr bwMode="gray">
            <a:xfrm>
              <a:off x="-525987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cxnSp>
          <p:nvCxnSpPr>
            <p:cNvPr id="51" name="Gerade Verbindung 50"/>
            <p:cNvCxnSpPr/>
            <p:nvPr userDrawn="1"/>
          </p:nvCxnSpPr>
          <p:spPr bwMode="gray">
            <a:xfrm rot="16200000" flipV="1">
              <a:off x="10040804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 rot="16200000" flipV="1">
              <a:off x="10040804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 userDrawn="1"/>
          </p:nvSpPr>
          <p:spPr bwMode="gray">
            <a:xfrm>
              <a:off x="10171315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54" name="Textfeld 53"/>
            <p:cNvSpPr txBox="1"/>
            <p:nvPr userDrawn="1"/>
          </p:nvSpPr>
          <p:spPr bwMode="gray">
            <a:xfrm>
              <a:off x="10171315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55" name="Textfeld 54"/>
            <p:cNvSpPr txBox="1"/>
            <p:nvPr userDrawn="1"/>
          </p:nvSpPr>
          <p:spPr bwMode="gray">
            <a:xfrm>
              <a:off x="10171315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6" name="Textfeld 55"/>
            <p:cNvSpPr txBox="1"/>
            <p:nvPr userDrawn="1"/>
          </p:nvSpPr>
          <p:spPr bwMode="gray">
            <a:xfrm>
              <a:off x="10171315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sp>
          <p:nvSpPr>
            <p:cNvPr id="57" name="Textfeld 56"/>
            <p:cNvSpPr txBox="1"/>
            <p:nvPr userDrawn="1"/>
          </p:nvSpPr>
          <p:spPr bwMode="gray">
            <a:xfrm>
              <a:off x="42942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  <p:sp>
          <p:nvSpPr>
            <p:cNvPr id="58" name="Textfeld 57"/>
            <p:cNvSpPr txBox="1"/>
            <p:nvPr userDrawn="1"/>
          </p:nvSpPr>
          <p:spPr bwMode="gray">
            <a:xfrm>
              <a:off x="2974281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59" name="Textfeld 58"/>
            <p:cNvSpPr txBox="1"/>
            <p:nvPr userDrawn="1"/>
          </p:nvSpPr>
          <p:spPr bwMode="gray">
            <a:xfrm>
              <a:off x="358167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0" name="Textfeld 59"/>
            <p:cNvSpPr txBox="1"/>
            <p:nvPr userDrawn="1"/>
          </p:nvSpPr>
          <p:spPr bwMode="gray">
            <a:xfrm>
              <a:off x="4575124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 dirty="0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1" name="Textfeld 60"/>
            <p:cNvSpPr txBox="1"/>
            <p:nvPr userDrawn="1"/>
          </p:nvSpPr>
          <p:spPr bwMode="gray">
            <a:xfrm>
              <a:off x="5172992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2" name="Textfeld 61"/>
            <p:cNvSpPr txBox="1"/>
            <p:nvPr userDrawn="1"/>
          </p:nvSpPr>
          <p:spPr bwMode="gray">
            <a:xfrm>
              <a:off x="615836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3" name="Textfeld 62"/>
            <p:cNvSpPr txBox="1"/>
            <p:nvPr userDrawn="1"/>
          </p:nvSpPr>
          <p:spPr bwMode="gray">
            <a:xfrm>
              <a:off x="676099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64" name="Textfeld 63"/>
            <p:cNvSpPr txBox="1"/>
            <p:nvPr userDrawn="1"/>
          </p:nvSpPr>
          <p:spPr bwMode="gray">
            <a:xfrm>
              <a:off x="932894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</p:grpSp>
      <p:pic>
        <p:nvPicPr>
          <p:cNvPr id="68" name="Grafik 67">
            <a:extLst>
              <a:ext uri="{FF2B5EF4-FFF2-40B4-BE49-F238E27FC236}">
                <a16:creationId xmlns:a16="http://schemas.microsoft.com/office/drawing/2014/main" id="{20A70C6A-8B63-4247-B79D-F386A132478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76" y="303071"/>
            <a:ext cx="1495606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844174" rtl="0" eaLnBrk="1" latinLnBrk="0" hangingPunct="1">
        <a:spcBef>
          <a:spcPct val="0"/>
        </a:spcBef>
        <a:buNone/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76" indent="-166176" algn="l" defTabSz="844174" rtl="0" eaLnBrk="1" latinLnBrk="0" hangingPunct="1">
        <a:spcBef>
          <a:spcPts val="1108"/>
        </a:spcBef>
        <a:buFont typeface="Arial" panose="020B0604020202020204" pitchFamily="34" charset="0"/>
        <a:buChar char="•"/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32352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 userDrawn="1"/>
        </p:nvGrpSpPr>
        <p:grpSpPr bwMode="gray">
          <a:xfrm>
            <a:off x="-485604" y="-219075"/>
            <a:ext cx="10117842" cy="6517435"/>
            <a:chOff x="-525987" y="-219075"/>
            <a:chExt cx="10959240" cy="6517435"/>
          </a:xfrm>
        </p:grpSpPr>
        <p:grpSp>
          <p:nvGrpSpPr>
            <p:cNvPr id="29" name="Gruppieren 28"/>
            <p:cNvGrpSpPr/>
            <p:nvPr userDrawn="1"/>
          </p:nvGrpSpPr>
          <p:grpSpPr bwMode="gray">
            <a:xfrm>
              <a:off x="4762373" y="-219075"/>
              <a:ext cx="374904" cy="141046"/>
              <a:chOff x="3175816" y="-219075"/>
              <a:chExt cx="374904" cy="141046"/>
            </a:xfrm>
          </p:grpSpPr>
          <p:cxnSp>
            <p:nvCxnSpPr>
              <p:cNvPr id="30" name="Gerade Verbindung 29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 bwMode="gray">
              <a:xfrm flipV="1">
                <a:off x="3175816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/>
            <p:cNvGrpSpPr/>
            <p:nvPr userDrawn="1"/>
          </p:nvGrpSpPr>
          <p:grpSpPr bwMode="gray">
            <a:xfrm>
              <a:off x="3171054" y="-219075"/>
              <a:ext cx="384428" cy="141046"/>
              <a:chOff x="3168673" y="-219075"/>
              <a:chExt cx="384428" cy="141046"/>
            </a:xfrm>
          </p:grpSpPr>
          <p:cxnSp>
            <p:nvCxnSpPr>
              <p:cNvPr id="33" name="Gerade Verbindung 32"/>
              <p:cNvCxnSpPr/>
              <p:nvPr/>
            </p:nvCxnSpPr>
            <p:spPr bwMode="gray">
              <a:xfrm flipV="1">
                <a:off x="3553101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 bwMode="gray">
              <a:xfrm flipV="1">
                <a:off x="3168673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/>
            <p:cNvGrpSpPr/>
            <p:nvPr userDrawn="1"/>
          </p:nvGrpSpPr>
          <p:grpSpPr bwMode="gray">
            <a:xfrm>
              <a:off x="6344168" y="-219075"/>
              <a:ext cx="379666" cy="141046"/>
              <a:chOff x="3171054" y="-219075"/>
              <a:chExt cx="379666" cy="141046"/>
            </a:xfrm>
          </p:grpSpPr>
          <p:cxnSp>
            <p:nvCxnSpPr>
              <p:cNvPr id="36" name="Gerade Verbindung 35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Gerade Verbindung 37"/>
            <p:cNvCxnSpPr/>
            <p:nvPr userDrawn="1"/>
          </p:nvCxnSpPr>
          <p:spPr bwMode="gray">
            <a:xfrm flipV="1">
              <a:off x="9521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flipV="1">
              <a:off x="377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 bwMode="gray">
            <a:xfrm rot="16200000" flipV="1">
              <a:off x="-153598" y="3695568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gray">
            <a:xfrm rot="16200000" flipV="1">
              <a:off x="-153598" y="4079996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 userDrawn="1"/>
          </p:nvGrpSpPr>
          <p:grpSpPr bwMode="gray">
            <a:xfrm rot="16200000">
              <a:off x="9848590" y="3887782"/>
              <a:ext cx="384428" cy="141046"/>
              <a:chOff x="3171054" y="-219075"/>
              <a:chExt cx="384428" cy="141046"/>
            </a:xfrm>
          </p:grpSpPr>
          <p:cxnSp>
            <p:nvCxnSpPr>
              <p:cNvPr id="44" name="Gerade Verbindung 43"/>
              <p:cNvCxnSpPr/>
              <p:nvPr/>
            </p:nvCxnSpPr>
            <p:spPr bwMode="gray">
              <a:xfrm flipV="1">
                <a:off x="3555482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Gerade Verbindung 45"/>
            <p:cNvCxnSpPr/>
            <p:nvPr userDrawn="1"/>
          </p:nvCxnSpPr>
          <p:spPr bwMode="gray">
            <a:xfrm rot="16200000" flipV="1">
              <a:off x="-153598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16200000" flipV="1">
              <a:off x="-153598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 userDrawn="1"/>
          </p:nvSpPr>
          <p:spPr bwMode="gray">
            <a:xfrm>
              <a:off x="-525987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48" name="Textfeld 47"/>
            <p:cNvSpPr txBox="1"/>
            <p:nvPr userDrawn="1"/>
          </p:nvSpPr>
          <p:spPr bwMode="gray">
            <a:xfrm>
              <a:off x="-525987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49" name="Textfeld 48"/>
            <p:cNvSpPr txBox="1"/>
            <p:nvPr userDrawn="1"/>
          </p:nvSpPr>
          <p:spPr bwMode="gray">
            <a:xfrm>
              <a:off x="-525987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0" name="Textfeld 49"/>
            <p:cNvSpPr txBox="1"/>
            <p:nvPr userDrawn="1"/>
          </p:nvSpPr>
          <p:spPr bwMode="gray">
            <a:xfrm>
              <a:off x="-525987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cxnSp>
          <p:nvCxnSpPr>
            <p:cNvPr id="51" name="Gerade Verbindung 50"/>
            <p:cNvCxnSpPr/>
            <p:nvPr userDrawn="1"/>
          </p:nvCxnSpPr>
          <p:spPr bwMode="gray">
            <a:xfrm rot="16200000" flipV="1">
              <a:off x="10040804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 rot="16200000" flipV="1">
              <a:off x="10040804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 userDrawn="1"/>
          </p:nvSpPr>
          <p:spPr bwMode="gray">
            <a:xfrm>
              <a:off x="10171315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54" name="Textfeld 53"/>
            <p:cNvSpPr txBox="1"/>
            <p:nvPr userDrawn="1"/>
          </p:nvSpPr>
          <p:spPr bwMode="gray">
            <a:xfrm>
              <a:off x="10171315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55" name="Textfeld 54"/>
            <p:cNvSpPr txBox="1"/>
            <p:nvPr userDrawn="1"/>
          </p:nvSpPr>
          <p:spPr bwMode="gray">
            <a:xfrm>
              <a:off x="10171315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6" name="Textfeld 55"/>
            <p:cNvSpPr txBox="1"/>
            <p:nvPr userDrawn="1"/>
          </p:nvSpPr>
          <p:spPr bwMode="gray">
            <a:xfrm>
              <a:off x="10171315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sp>
          <p:nvSpPr>
            <p:cNvPr id="57" name="Textfeld 56"/>
            <p:cNvSpPr txBox="1"/>
            <p:nvPr userDrawn="1"/>
          </p:nvSpPr>
          <p:spPr bwMode="gray">
            <a:xfrm>
              <a:off x="42942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  <p:sp>
          <p:nvSpPr>
            <p:cNvPr id="58" name="Textfeld 57"/>
            <p:cNvSpPr txBox="1"/>
            <p:nvPr userDrawn="1"/>
          </p:nvSpPr>
          <p:spPr bwMode="gray">
            <a:xfrm>
              <a:off x="2974281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59" name="Textfeld 58"/>
            <p:cNvSpPr txBox="1"/>
            <p:nvPr userDrawn="1"/>
          </p:nvSpPr>
          <p:spPr bwMode="gray">
            <a:xfrm>
              <a:off x="358167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0" name="Textfeld 59"/>
            <p:cNvSpPr txBox="1"/>
            <p:nvPr userDrawn="1"/>
          </p:nvSpPr>
          <p:spPr bwMode="gray">
            <a:xfrm>
              <a:off x="4575124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 dirty="0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1" name="Textfeld 60"/>
            <p:cNvSpPr txBox="1"/>
            <p:nvPr userDrawn="1"/>
          </p:nvSpPr>
          <p:spPr bwMode="gray">
            <a:xfrm>
              <a:off x="5172992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2" name="Textfeld 61"/>
            <p:cNvSpPr txBox="1"/>
            <p:nvPr userDrawn="1"/>
          </p:nvSpPr>
          <p:spPr bwMode="gray">
            <a:xfrm>
              <a:off x="615836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3" name="Textfeld 62"/>
            <p:cNvSpPr txBox="1"/>
            <p:nvPr userDrawn="1"/>
          </p:nvSpPr>
          <p:spPr bwMode="gray">
            <a:xfrm>
              <a:off x="676099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64" name="Textfeld 63"/>
            <p:cNvSpPr txBox="1"/>
            <p:nvPr userDrawn="1"/>
          </p:nvSpPr>
          <p:spPr bwMode="gray">
            <a:xfrm>
              <a:off x="932894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</p:grpSp>
      <p:pic>
        <p:nvPicPr>
          <p:cNvPr id="68" name="Grafik 67">
            <a:extLst>
              <a:ext uri="{FF2B5EF4-FFF2-40B4-BE49-F238E27FC236}">
                <a16:creationId xmlns:a16="http://schemas.microsoft.com/office/drawing/2014/main" id="{20A70C6A-8B63-4247-B79D-F386A1324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971" y="332099"/>
            <a:ext cx="1897811" cy="93646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65317282-E79C-4D5A-81A7-CE36DFF08383}"/>
              </a:ext>
            </a:extLst>
          </p:cNvPr>
          <p:cNvSpPr/>
          <p:nvPr userDrawn="1"/>
        </p:nvSpPr>
        <p:spPr bwMode="gray">
          <a:xfrm>
            <a:off x="0" y="5471669"/>
            <a:ext cx="9144000" cy="1386331"/>
          </a:xfrm>
          <a:prstGeom prst="rect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 dirty="0" err="1"/>
          </a:p>
        </p:txBody>
      </p:sp>
    </p:spTree>
    <p:extLst>
      <p:ext uri="{BB962C8B-B14F-4D97-AF65-F5344CB8AC3E}">
        <p14:creationId xmlns:p14="http://schemas.microsoft.com/office/powerpoint/2010/main" val="6414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844174" rtl="0" eaLnBrk="1" latinLnBrk="0" hangingPunct="1">
        <a:spcBef>
          <a:spcPct val="0"/>
        </a:spcBef>
        <a:buNone/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76" indent="-166176" algn="l" defTabSz="844174" rtl="0" eaLnBrk="1" latinLnBrk="0" hangingPunct="1">
        <a:spcBef>
          <a:spcPts val="1108"/>
        </a:spcBef>
        <a:buFont typeface="Arial" panose="020B0604020202020204" pitchFamily="34" charset="0"/>
        <a:buChar char="•"/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32352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irkoP\Desktop\BVÖ PPT\Icons für PPT\bvoe-ico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t="16733" r="21924" b="15673"/>
          <a:stretch/>
        </p:blipFill>
        <p:spPr bwMode="auto">
          <a:xfrm>
            <a:off x="290784" y="1181887"/>
            <a:ext cx="2316949" cy="197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B83CE738-3F47-43A6-B610-DCFDAFD14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2" y="1838280"/>
            <a:ext cx="8171460" cy="2901245"/>
          </a:xfrm>
        </p:spPr>
        <p:txBody>
          <a:bodyPr/>
          <a:lstStyle/>
          <a:p>
            <a:r>
              <a:rPr lang="en-US" dirty="0" err="1">
                <a:solidFill>
                  <a:srgbClr val="00843D"/>
                </a:solidFill>
              </a:rPr>
              <a:t>EuBV</a:t>
            </a:r>
            <a:r>
              <a:rPr lang="en-US" dirty="0">
                <a:solidFill>
                  <a:srgbClr val="00843D"/>
                </a:solidFill>
              </a:rPr>
              <a:t> – Spring meeting 19.03.2021</a:t>
            </a:r>
            <a:endParaRPr lang="de-AT" dirty="0">
              <a:solidFill>
                <a:srgbClr val="00843D"/>
              </a:solidFill>
            </a:endParaRP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CE110671-A82B-48CC-A1EF-D9273695E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AT" dirty="0" err="1"/>
              <a:t>EuBV</a:t>
            </a:r>
            <a:r>
              <a:rPr lang="de-AT" dirty="0"/>
              <a:t> - legal </a:t>
            </a:r>
            <a:r>
              <a:rPr lang="de-AT" dirty="0" err="1"/>
              <a:t>committee</a:t>
            </a:r>
            <a:r>
              <a:rPr lang="de-AT" dirty="0"/>
              <a:t> 19.03.2021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0DD1D3C-9CD8-4C4C-9B10-8D7EDAD2FD0E}"/>
              </a:ext>
            </a:extLst>
          </p:cNvPr>
          <p:cNvSpPr txBox="1">
            <a:spLocks/>
          </p:cNvSpPr>
          <p:nvPr/>
        </p:nvSpPr>
        <p:spPr bwMode="gray">
          <a:xfrm>
            <a:off x="530082" y="3589341"/>
            <a:ext cx="8069919" cy="1470025"/>
          </a:xfrm>
          <a:prstGeom prst="rect">
            <a:avLst/>
          </a:prstGeom>
        </p:spPr>
        <p:txBody>
          <a:bodyPr anchor="b"/>
          <a:lstStyle>
            <a:lvl1pPr algn="l" defTabSz="844174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44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9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Reform of consumer protection in 2021, in</a:t>
            </a:r>
            <a:br>
              <a:rPr lang="en-US" dirty="0"/>
            </a:br>
            <a:r>
              <a:rPr lang="en-US" dirty="0"/>
              <a:t>particular on the Consumer Credit Directive</a:t>
            </a:r>
            <a:endParaRPr lang="de-AT" sz="2400" dirty="0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250825" y="1152143"/>
            <a:ext cx="8642350" cy="51023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b="1" dirty="0" err="1">
                <a:latin typeface="+mj-lt"/>
              </a:rPr>
              <a:t>Lexitor</a:t>
            </a:r>
            <a:r>
              <a:rPr lang="de-DE" sz="1400" b="1" dirty="0">
                <a:latin typeface="+mj-lt"/>
              </a:rPr>
              <a:t> </a:t>
            </a:r>
            <a:r>
              <a:rPr lang="de-DE" sz="1400" b="1" dirty="0" err="1">
                <a:latin typeface="+mj-lt"/>
              </a:rPr>
              <a:t>judgement</a:t>
            </a:r>
            <a:endParaRPr lang="de-DE" sz="1400" b="1" dirty="0">
              <a:latin typeface="+mj-lt"/>
            </a:endParaRPr>
          </a:p>
          <a:p>
            <a:r>
              <a:rPr lang="en-US" sz="1400" dirty="0">
                <a:latin typeface="+mj-lt"/>
              </a:rPr>
              <a:t>Consumers have the right to a reduction in the total costs in the event of early repayment of the loan </a:t>
            </a:r>
          </a:p>
          <a:p>
            <a:r>
              <a:rPr lang="en-US" sz="1400" dirty="0">
                <a:latin typeface="+mj-lt"/>
              </a:rPr>
              <a:t>Costs </a:t>
            </a:r>
            <a:r>
              <a:rPr lang="en-US" sz="1400" b="1" dirty="0">
                <a:latin typeface="+mj-lt"/>
              </a:rPr>
              <a:t>not related to the term </a:t>
            </a:r>
            <a:r>
              <a:rPr lang="en-US" sz="1400" dirty="0">
                <a:latin typeface="+mj-lt"/>
              </a:rPr>
              <a:t>(e.g. processing fee, other fees, etc.) must also be reimbursed</a:t>
            </a:r>
          </a:p>
          <a:p>
            <a:pPr marL="0" indent="0">
              <a:buNone/>
            </a:pPr>
            <a:endParaRPr lang="en-US" sz="1400" dirty="0">
              <a:latin typeface="+mj-lt"/>
            </a:endParaRPr>
          </a:p>
          <a:p>
            <a:pPr marL="0" indent="0">
              <a:buNone/>
            </a:pPr>
            <a:r>
              <a:rPr lang="en-US" sz="1400" b="1" dirty="0">
                <a:latin typeface="+mj-lt"/>
              </a:rPr>
              <a:t>Law Change in Austria</a:t>
            </a:r>
            <a:endParaRPr lang="de-DE" sz="1400" b="1" dirty="0">
              <a:latin typeface="+mj-lt"/>
            </a:endParaRPr>
          </a:p>
          <a:p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amendment of § 16 para 1 Consumer Credit Act as well as § 20 para 1 Mortgage and Real Estate Credit Act with the same wording</a:t>
            </a:r>
          </a:p>
          <a:p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Changes came into force on </a:t>
            </a:r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01.01.2021</a:t>
            </a:r>
          </a:p>
          <a:p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§ 16 </a:t>
            </a:r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consumer credit act</a:t>
            </a:r>
          </a:p>
          <a:p>
            <a:pPr lvl="1"/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Retroactive applicability </a:t>
            </a:r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to contracts concluded after Sept. 11, 2019, provided they have not been repaid early before Jan. 1, 2021</a:t>
            </a:r>
          </a:p>
          <a:p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§ 20 </a:t>
            </a:r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Mortgage and Real Estate Credit Act</a:t>
            </a:r>
          </a:p>
          <a:p>
            <a:pPr lvl="1"/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Applicability to all credit agreements </a:t>
            </a:r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concluded after 31.12.2020</a:t>
            </a:r>
          </a:p>
          <a:p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Clarification in the explanatory notes that </a:t>
            </a:r>
            <a:r>
              <a:rPr lang="en-US" sz="1400" b="1" dirty="0">
                <a:ea typeface="Roboto" panose="02000000000000000000" pitchFamily="2" charset="0"/>
                <a:cs typeface="Roboto" panose="02000000000000000000" pitchFamily="2" charset="0"/>
              </a:rPr>
              <a:t>payments to third parties </a:t>
            </a:r>
            <a:r>
              <a:rPr lang="en-US" sz="1400" dirty="0">
                <a:ea typeface="Roboto" panose="02000000000000000000" pitchFamily="2" charset="0"/>
                <a:cs typeface="Roboto" panose="02000000000000000000" pitchFamily="2" charset="0"/>
              </a:rPr>
              <a:t>(such as credit intermediaries) are not to be affected by early repayment</a:t>
            </a:r>
          </a:p>
          <a:p>
            <a:pPr marL="0" indent="0">
              <a:buNone/>
            </a:pPr>
            <a:endParaRPr lang="de-DE" sz="1400" b="1" dirty="0">
              <a:latin typeface="+mj-lt"/>
            </a:endParaRPr>
          </a:p>
          <a:p>
            <a:pPr marL="0" indent="0">
              <a:buNone/>
            </a:pPr>
            <a:r>
              <a:rPr lang="de-DE" sz="1400" b="1" dirty="0">
                <a:latin typeface="+mj-lt"/>
              </a:rPr>
              <a:t>Problems</a:t>
            </a:r>
          </a:p>
          <a:p>
            <a:r>
              <a:rPr lang="en-US" sz="1400" dirty="0">
                <a:latin typeface="+mj-lt"/>
              </a:rPr>
              <a:t>the Austrian building societies are affected in particular with regard to the </a:t>
            </a:r>
            <a:r>
              <a:rPr lang="en-US" sz="1400" b="1" dirty="0">
                <a:latin typeface="+mj-lt"/>
              </a:rPr>
              <a:t>processing fee</a:t>
            </a:r>
          </a:p>
          <a:p>
            <a:r>
              <a:rPr lang="en-US" sz="1400" dirty="0">
                <a:latin typeface="+mj-lt"/>
              </a:rPr>
              <a:t>disclosure of the </a:t>
            </a:r>
            <a:r>
              <a:rPr lang="en-US" sz="1400" b="1" dirty="0">
                <a:latin typeface="+mj-lt"/>
              </a:rPr>
              <a:t>commission for credit intermediaries </a:t>
            </a:r>
            <a:r>
              <a:rPr lang="en-US" sz="1400" dirty="0">
                <a:latin typeface="+mj-lt"/>
              </a:rPr>
              <a:t>so that it does not have to be refunded</a:t>
            </a:r>
          </a:p>
          <a:p>
            <a:r>
              <a:rPr lang="en-US" sz="1400" dirty="0">
                <a:latin typeface="+mj-lt"/>
              </a:rPr>
              <a:t>Individual </a:t>
            </a:r>
            <a:r>
              <a:rPr lang="en-US" sz="1400">
                <a:latin typeface="+mj-lt"/>
              </a:rPr>
              <a:t>claims pending</a:t>
            </a:r>
            <a:endParaRPr lang="de-DE" sz="1400" dirty="0">
              <a:latin typeface="+mj-lt"/>
            </a:endParaRPr>
          </a:p>
          <a:p>
            <a:pPr lvl="1"/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27204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gray">
          <a:xfrm>
            <a:off x="0" y="1728952"/>
            <a:ext cx="9144000" cy="5129048"/>
          </a:xfrm>
          <a:prstGeom prst="rect">
            <a:avLst/>
          </a:prstGeom>
          <a:solidFill>
            <a:srgbClr val="00843D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6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kern="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2050" name="Picture 2" descr="C:\Users\MirkoP\Desktop\BVÖ PPT\Icons für PPT\bvoe-icons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1" t="3492" b="9328"/>
          <a:stretch/>
        </p:blipFill>
        <p:spPr bwMode="auto">
          <a:xfrm>
            <a:off x="-1" y="1935020"/>
            <a:ext cx="4742121" cy="48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409381" y="4617906"/>
            <a:ext cx="5407572" cy="1625605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BAUSPARKASSEN – WICHTIGER DENN JE</a:t>
            </a:r>
          </a:p>
        </p:txBody>
      </p:sp>
    </p:spTree>
    <p:extLst>
      <p:ext uri="{BB962C8B-B14F-4D97-AF65-F5344CB8AC3E}">
        <p14:creationId xmlns:p14="http://schemas.microsoft.com/office/powerpoint/2010/main" val="9736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vo Masterfolie">
  <a:themeElements>
    <a:clrScheme name="start">
      <a:dk1>
        <a:srgbClr val="000000"/>
      </a:dk1>
      <a:lt1>
        <a:sysClr val="window" lastClr="FFFFFF"/>
      </a:lt1>
      <a:dk2>
        <a:srgbClr val="999888"/>
      </a:dk2>
      <a:lt2>
        <a:srgbClr val="EEEEE8"/>
      </a:lt2>
      <a:accent1>
        <a:srgbClr val="135192"/>
      </a:accent1>
      <a:accent2>
        <a:srgbClr val="366092"/>
      </a:accent2>
      <a:accent3>
        <a:srgbClr val="95B3D7"/>
      </a:accent3>
      <a:accent4>
        <a:srgbClr val="B8CCE4"/>
      </a:accent4>
      <a:accent5>
        <a:srgbClr val="DBE5F1"/>
      </a:accent5>
      <a:accent6>
        <a:srgbClr val="EEEEE8"/>
      </a:accent6>
      <a:hlink>
        <a:srgbClr val="135192"/>
      </a:hlink>
      <a:folHlink>
        <a:srgbClr val="135192"/>
      </a:folHlink>
    </a:clrScheme>
    <a:fontScheme name="st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vo Titel Master">
  <a:themeElements>
    <a:clrScheme name="Benutzerdefiniert 32">
      <a:dk1>
        <a:srgbClr val="000000"/>
      </a:dk1>
      <a:lt1>
        <a:srgbClr val="FFFFFF"/>
      </a:lt1>
      <a:dk2>
        <a:srgbClr val="92C0D2"/>
      </a:dk2>
      <a:lt2>
        <a:srgbClr val="5D9AB3"/>
      </a:lt2>
      <a:accent1>
        <a:srgbClr val="990000"/>
      </a:accent1>
      <a:accent2>
        <a:srgbClr val="9F9F9F"/>
      </a:accent2>
      <a:accent3>
        <a:srgbClr val="6B6B6B"/>
      </a:accent3>
      <a:accent4>
        <a:srgbClr val="CECECE"/>
      </a:accent4>
      <a:accent5>
        <a:srgbClr val="000000"/>
      </a:accent5>
      <a:accent6>
        <a:srgbClr val="EAEAEA"/>
      </a:accent6>
      <a:hlink>
        <a:srgbClr val="6B6B6B"/>
      </a:hlink>
      <a:folHlink>
        <a:srgbClr val="9F9F9F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>
          <a:spcBef>
            <a:spcPts val="1200"/>
          </a:spcBef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bvo Titel Master">
  <a:themeElements>
    <a:clrScheme name="Benutzerdefiniert 32">
      <a:dk1>
        <a:srgbClr val="000000"/>
      </a:dk1>
      <a:lt1>
        <a:srgbClr val="FFFFFF"/>
      </a:lt1>
      <a:dk2>
        <a:srgbClr val="92C0D2"/>
      </a:dk2>
      <a:lt2>
        <a:srgbClr val="5D9AB3"/>
      </a:lt2>
      <a:accent1>
        <a:srgbClr val="990000"/>
      </a:accent1>
      <a:accent2>
        <a:srgbClr val="9F9F9F"/>
      </a:accent2>
      <a:accent3>
        <a:srgbClr val="6B6B6B"/>
      </a:accent3>
      <a:accent4>
        <a:srgbClr val="CECECE"/>
      </a:accent4>
      <a:accent5>
        <a:srgbClr val="000000"/>
      </a:accent5>
      <a:accent6>
        <a:srgbClr val="EAEAEA"/>
      </a:accent6>
      <a:hlink>
        <a:srgbClr val="6B6B6B"/>
      </a:hlink>
      <a:folHlink>
        <a:srgbClr val="9F9F9F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>
          <a:spcBef>
            <a:spcPts val="1200"/>
          </a:spcBef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</Template>
  <TotalTime>0</TotalTime>
  <Words>217</Words>
  <Application>Microsoft Office PowerPoint</Application>
  <PresentationFormat>Bildschirmpräsentation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Calibri</vt:lpstr>
      <vt:lpstr>Courier New</vt:lpstr>
      <vt:lpstr>Segoe UI</vt:lpstr>
      <vt:lpstr>Verdana</vt:lpstr>
      <vt:lpstr>Wingdings</vt:lpstr>
      <vt:lpstr>bvo Masterfolie</vt:lpstr>
      <vt:lpstr>bvo Titel Master</vt:lpstr>
      <vt:lpstr>1_bvo Titel Master</vt:lpstr>
      <vt:lpstr>EuBV – Spring meeting 19.03.2021</vt:lpstr>
      <vt:lpstr>3. Reform of consumer protection in 2021, in particular on the Consumer Credit Directive</vt:lpstr>
      <vt:lpstr>BAUSPARKASSEN – WICHTIGER DENN JE</vt:lpstr>
    </vt:vector>
  </TitlesOfParts>
  <Company>ABV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mp</dc:creator>
  <cp:lastModifiedBy>Kathrin Holler</cp:lastModifiedBy>
  <cp:revision>632</cp:revision>
  <cp:lastPrinted>2019-08-05T13:34:22Z</cp:lastPrinted>
  <dcterms:created xsi:type="dcterms:W3CDTF">2014-06-18T11:45:31Z</dcterms:created>
  <dcterms:modified xsi:type="dcterms:W3CDTF">2021-03-18T18:12:12Z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f7f2da-30d3-430a-a9a4-8103a74342a8_Enabled">
    <vt:lpwstr>True</vt:lpwstr>
  </property>
  <property fmtid="{D5CDD505-2E9C-101B-9397-08002B2CF9AE}" pid="3" name="MSIP_Label_cef7f2da-30d3-430a-a9a4-8103a74342a8_SiteId">
    <vt:lpwstr>9b511fda-f0b1-43a5-b06e-1e720f64520a</vt:lpwstr>
  </property>
  <property fmtid="{D5CDD505-2E9C-101B-9397-08002B2CF9AE}" pid="4" name="MSIP_Label_cef7f2da-30d3-430a-a9a4-8103a74342a8_Owner">
    <vt:lpwstr>martin.paar@rbinternational.com</vt:lpwstr>
  </property>
  <property fmtid="{D5CDD505-2E9C-101B-9397-08002B2CF9AE}" pid="5" name="MSIP_Label_cef7f2da-30d3-430a-a9a4-8103a74342a8_SetDate">
    <vt:lpwstr>2020-01-17T08:20:04.0250747Z</vt:lpwstr>
  </property>
  <property fmtid="{D5CDD505-2E9C-101B-9397-08002B2CF9AE}" pid="6" name="MSIP_Label_cef7f2da-30d3-430a-a9a4-8103a74342a8_Name">
    <vt:lpwstr>Public</vt:lpwstr>
  </property>
  <property fmtid="{D5CDD505-2E9C-101B-9397-08002B2CF9AE}" pid="7" name="MSIP_Label_cef7f2da-30d3-430a-a9a4-8103a74342a8_Application">
    <vt:lpwstr>Microsoft Azure Information Protection</vt:lpwstr>
  </property>
  <property fmtid="{D5CDD505-2E9C-101B-9397-08002B2CF9AE}" pid="8" name="MSIP_Label_cef7f2da-30d3-430a-a9a4-8103a74342a8_ActionId">
    <vt:lpwstr>7926b582-3a03-4b6b-aa72-ce1c18a63a22</vt:lpwstr>
  </property>
  <property fmtid="{D5CDD505-2E9C-101B-9397-08002B2CF9AE}" pid="9" name="MSIP_Label_cef7f2da-30d3-430a-a9a4-8103a74342a8_Extended_MSFT_Method">
    <vt:lpwstr>Manual</vt:lpwstr>
  </property>
  <property fmtid="{D5CDD505-2E9C-101B-9397-08002B2CF9AE}" pid="10" name="Sensitivity">
    <vt:lpwstr>Public</vt:lpwstr>
  </property>
</Properties>
</file>