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66" r:id="rId2"/>
    <p:sldId id="286" r:id="rId3"/>
    <p:sldId id="280" r:id="rId4"/>
    <p:sldId id="287" r:id="rId5"/>
    <p:sldId id="282" r:id="rId6"/>
    <p:sldId id="283" r:id="rId7"/>
    <p:sldId id="271" r:id="rId8"/>
    <p:sldId id="277" r:id="rId9"/>
    <p:sldId id="272" r:id="rId10"/>
    <p:sldId id="273" r:id="rId11"/>
    <p:sldId id="269" r:id="rId12"/>
    <p:sldId id="275" r:id="rId13"/>
    <p:sldId id="270" r:id="rId14"/>
    <p:sldId id="285" r:id="rId15"/>
    <p:sldId id="268" r:id="rId16"/>
    <p:sldId id="284" r:id="rId17"/>
    <p:sldId id="288" r:id="rId18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Úvodní snímek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905" name="Picture 17" descr="CNB_prezentace_2_2modraa_lista_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-11113"/>
            <a:ext cx="9140825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79838" y="2924175"/>
            <a:ext cx="4679950" cy="3241675"/>
          </a:xfrm>
        </p:spPr>
        <p:txBody>
          <a:bodyPr/>
          <a:lstStyle>
            <a:lvl1pPr marL="0" indent="0">
              <a:buFontTx/>
              <a:buNone/>
              <a:defRPr smtClean="0"/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1979613" y="92075"/>
            <a:ext cx="5905500" cy="474663"/>
          </a:xfrm>
        </p:spPr>
        <p:txBody>
          <a:bodyPr/>
          <a:lstStyle>
            <a:lvl1pPr>
              <a:defRPr b="0" smtClean="0">
                <a:effectLst/>
              </a:defRPr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pic>
        <p:nvPicPr>
          <p:cNvPr id="5" name="Picture 17" descr="CNB_prezentace_2_2modraa_lista_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-11113"/>
            <a:ext cx="9140825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O:\01_Referát pro styk s veřejností\100 let Kč\Tiskoviny\CNB_logo_100years_R1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196109"/>
            <a:ext cx="720080" cy="617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3EF18B-979B-48D9-A091-B99260ACBFB3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3188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lIns="91440" tIns="45720" rIns="91440" bIns="4572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3EF18B-979B-48D9-A091-B99260ACBFB3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5020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3EF18B-979B-48D9-A091-B99260ACBFB3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43855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3EF18B-979B-48D9-A091-B99260ACBFB3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65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95536" y="764704"/>
            <a:ext cx="3600400" cy="28803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427984" y="764704"/>
            <a:ext cx="4320480" cy="533129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3EF18B-979B-48D9-A091-B99260ACBFB3}" type="slidenum">
              <a:rPr lang="cs-CZ" smtClean="0"/>
              <a:t>‹Nr.›</a:t>
            </a:fld>
            <a:endParaRPr lang="cs-CZ"/>
          </a:p>
        </p:txBody>
      </p:sp>
      <p:sp>
        <p:nvSpPr>
          <p:cNvPr id="7" name="Zástupný symbol pro obsah 2"/>
          <p:cNvSpPr>
            <a:spLocks noGrp="1"/>
          </p:cNvSpPr>
          <p:nvPr>
            <p:ph sz="half" idx="11"/>
          </p:nvPr>
        </p:nvSpPr>
        <p:spPr>
          <a:xfrm>
            <a:off x="395536" y="3789040"/>
            <a:ext cx="3600400" cy="28803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5353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FB9234-BCCE-4C36-AE3A-A6E5DBC496DB}" type="slidenum">
              <a:rPr lang="en-CA" altLang="cs-CZ" smtClean="0"/>
              <a:pPr/>
              <a:t>‹Nr.›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825996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2pPr>
              <a:buClr>
                <a:schemeClr val="accent2"/>
              </a:buClr>
              <a:defRPr/>
            </a:lvl2pPr>
            <a:lvl5pPr>
              <a:defRPr sz="14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3EF18B-979B-48D9-A091-B99260ACBFB3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878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3EF18B-979B-48D9-A091-B99260ACBFB3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5052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95536" y="764704"/>
            <a:ext cx="3600400" cy="28803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427984" y="764704"/>
            <a:ext cx="4320480" cy="533129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3EF18B-979B-48D9-A091-B99260ACBFB3}" type="slidenum">
              <a:rPr lang="cs-CZ" smtClean="0"/>
              <a:t>‹Nr.›</a:t>
            </a:fld>
            <a:endParaRPr lang="cs-CZ"/>
          </a:p>
        </p:txBody>
      </p:sp>
      <p:sp>
        <p:nvSpPr>
          <p:cNvPr id="7" name="Zástupný symbol pro obsah 2"/>
          <p:cNvSpPr>
            <a:spLocks noGrp="1"/>
          </p:cNvSpPr>
          <p:nvPr>
            <p:ph sz="half" idx="11"/>
          </p:nvPr>
        </p:nvSpPr>
        <p:spPr>
          <a:xfrm>
            <a:off x="395536" y="3789040"/>
            <a:ext cx="3600400" cy="28803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5353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7504" y="764704"/>
            <a:ext cx="4248472" cy="56166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427984" y="764704"/>
            <a:ext cx="4320480" cy="5616624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3EF18B-979B-48D9-A091-B99260ACBFB3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349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3EF18B-979B-48D9-A091-B99260ACBFB3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937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3EF18B-979B-48D9-A091-B99260ACBFB3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08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3EF18B-979B-48D9-A091-B99260ACBFB3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741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CNB_prezentace_2_2modraa_lista_en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-11113"/>
            <a:ext cx="9140825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76200"/>
            <a:ext cx="5903912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8" tIns="45715" rIns="91428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Kliknutím lze upravit styl.</a:t>
            </a:r>
            <a:endParaRPr lang="en-CA" altLang="cs-CZ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08050"/>
            <a:ext cx="7989888" cy="547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8" tIns="45715" rIns="91428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Kliknutím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  <a:p>
            <a:pPr lvl="2"/>
            <a:r>
              <a:rPr lang="cs-CZ" altLang="cs-CZ" dirty="0"/>
              <a:t>Třetí úroveň</a:t>
            </a:r>
          </a:p>
          <a:p>
            <a:pPr lvl="3"/>
            <a:r>
              <a:rPr lang="cs-CZ" altLang="cs-CZ" dirty="0"/>
              <a:t>Čtvrtá úroveň</a:t>
            </a:r>
          </a:p>
          <a:p>
            <a:pPr lvl="4"/>
            <a:r>
              <a:rPr lang="cs-CZ" altLang="cs-CZ" dirty="0"/>
              <a:t>Pátá úroveň</a:t>
            </a:r>
            <a:endParaRPr lang="en-CA" altLang="cs-CZ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53188"/>
            <a:ext cx="21336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8" tIns="45715" rIns="91428" bIns="457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973EF18B-979B-48D9-A091-B99260ACBFB3}" type="slidenum">
              <a:rPr lang="cs-CZ" smtClean="0"/>
              <a:t>‹Nr.›</a:t>
            </a:fld>
            <a:endParaRPr lang="cs-CZ"/>
          </a:p>
        </p:txBody>
      </p:sp>
      <p:pic>
        <p:nvPicPr>
          <p:cNvPr id="6" name="Picture 2" descr="O:\01_Referát pro styk s veřejností\100 let Kč\Tiskoviny\CNB_logo_100years_R1_RGB.jp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196109"/>
            <a:ext cx="720080" cy="617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14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i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i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i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i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600">
          <a:solidFill>
            <a:schemeClr val="accent2"/>
          </a:solidFill>
          <a:latin typeface="Verdana" panose="020B060403050404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accent2"/>
          </a:solidFill>
          <a:latin typeface="Verdana" panose="020B0604030504040204" pitchFamily="34" charset="0"/>
        </a:defRPr>
      </a:lvl3pPr>
      <a:lvl4pPr marL="1600200" indent="-230188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•"/>
        <a:defRPr sz="2000">
          <a:solidFill>
            <a:schemeClr val="accent2"/>
          </a:solidFill>
          <a:latin typeface="Verdana" panose="020B060403050404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•"/>
        <a:defRPr sz="1400">
          <a:solidFill>
            <a:schemeClr val="accent2"/>
          </a:solidFill>
          <a:latin typeface="Verdana" panose="020B060403050404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3300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1196752"/>
            <a:ext cx="8280920" cy="4969099"/>
          </a:xfrm>
        </p:spPr>
        <p:txBody>
          <a:bodyPr>
            <a:normAutofit fontScale="77500" lnSpcReduction="20000"/>
          </a:bodyPr>
          <a:lstStyle/>
          <a:p>
            <a:endParaRPr lang="cs-CZ" altLang="cs-CZ" sz="4000" b="1" dirty="0"/>
          </a:p>
          <a:p>
            <a:pPr algn="ctr"/>
            <a:endParaRPr lang="cs-CZ" altLang="cs-CZ" sz="3600" b="1" dirty="0"/>
          </a:p>
          <a:p>
            <a:pPr algn="ctr"/>
            <a:r>
              <a:rPr lang="en-US" altLang="cs-CZ" sz="3600" b="1" dirty="0"/>
              <a:t>Czech Economic Outlook</a:t>
            </a:r>
            <a:endParaRPr lang="cs-CZ" altLang="cs-CZ" sz="3600" b="1" dirty="0"/>
          </a:p>
          <a:p>
            <a:endParaRPr lang="cs-CZ" sz="3200" dirty="0"/>
          </a:p>
          <a:p>
            <a:pPr algn="ctr"/>
            <a:r>
              <a:rPr lang="en-US" sz="3200" dirty="0"/>
              <a:t>European Congress </a:t>
            </a:r>
          </a:p>
          <a:p>
            <a:pPr algn="ctr"/>
            <a:r>
              <a:rPr lang="en-US" sz="3200" dirty="0"/>
              <a:t>of the European Federation of Building </a:t>
            </a:r>
            <a:r>
              <a:rPr lang="en-US" sz="3200" dirty="0" err="1"/>
              <a:t>Sociaties</a:t>
            </a:r>
            <a:endParaRPr lang="en-US" altLang="cs-CZ" sz="3600" b="1" dirty="0"/>
          </a:p>
          <a:p>
            <a:endParaRPr lang="cs-CZ" altLang="cs-CZ" sz="3600" b="1" dirty="0">
              <a:solidFill>
                <a:schemeClr val="accent2"/>
              </a:solidFill>
            </a:endParaRPr>
          </a:p>
          <a:p>
            <a:endParaRPr lang="cs-CZ" altLang="cs-CZ" sz="2600" dirty="0">
              <a:solidFill>
                <a:schemeClr val="accent2"/>
              </a:solidFill>
            </a:endParaRPr>
          </a:p>
          <a:p>
            <a:r>
              <a:rPr lang="cs-CZ" altLang="cs-CZ" sz="2600" dirty="0">
                <a:solidFill>
                  <a:schemeClr val="accent2"/>
                </a:solidFill>
              </a:rPr>
              <a:t>					</a:t>
            </a:r>
            <a:r>
              <a:rPr lang="en-US" altLang="cs-CZ" sz="2600" dirty="0">
                <a:solidFill>
                  <a:schemeClr val="accent2"/>
                </a:solidFill>
              </a:rPr>
              <a:t>Tomáš Nidetzký</a:t>
            </a:r>
            <a:endParaRPr lang="cs-CZ" altLang="cs-CZ" sz="2600" dirty="0">
              <a:solidFill>
                <a:schemeClr val="accent2"/>
              </a:solidFill>
            </a:endParaRPr>
          </a:p>
          <a:p>
            <a:r>
              <a:rPr lang="cs-CZ" altLang="cs-CZ" sz="2600" dirty="0">
                <a:solidFill>
                  <a:schemeClr val="accent2"/>
                </a:solidFill>
              </a:rPr>
              <a:t>					</a:t>
            </a:r>
            <a:r>
              <a:rPr lang="en-US" altLang="cs-CZ" sz="2600" dirty="0">
                <a:solidFill>
                  <a:schemeClr val="accent2"/>
                </a:solidFill>
              </a:rPr>
              <a:t>Deputy Governor </a:t>
            </a:r>
          </a:p>
          <a:p>
            <a:r>
              <a:rPr lang="cs-CZ" altLang="cs-CZ" sz="2600" dirty="0">
                <a:solidFill>
                  <a:schemeClr val="accent2"/>
                </a:solidFill>
              </a:rPr>
              <a:t>					</a:t>
            </a:r>
            <a:r>
              <a:rPr lang="en-US" altLang="cs-CZ" sz="2600" dirty="0">
                <a:solidFill>
                  <a:schemeClr val="accent2"/>
                </a:solidFill>
              </a:rPr>
              <a:t>Czech National Bank</a:t>
            </a:r>
            <a:br>
              <a:rPr lang="cs-CZ" altLang="cs-CZ" sz="2600" dirty="0">
                <a:solidFill>
                  <a:schemeClr val="accent2"/>
                </a:solidFill>
              </a:rPr>
            </a:br>
            <a:endParaRPr lang="cs-CZ" altLang="cs-CZ" sz="2600" dirty="0">
              <a:solidFill>
                <a:schemeClr val="accent2"/>
              </a:solidFill>
            </a:endParaRPr>
          </a:p>
          <a:p>
            <a:r>
              <a:rPr lang="cs-CZ" altLang="cs-CZ" sz="2600" dirty="0">
                <a:solidFill>
                  <a:schemeClr val="accent2"/>
                </a:solidFill>
                <a:latin typeface="+mj-lt"/>
              </a:rPr>
              <a:t>Prague</a:t>
            </a:r>
            <a:br>
              <a:rPr lang="en-US" altLang="cs-CZ" sz="2600" dirty="0">
                <a:solidFill>
                  <a:schemeClr val="accent2"/>
                </a:solidFill>
                <a:latin typeface="+mj-lt"/>
              </a:rPr>
            </a:br>
            <a:r>
              <a:rPr lang="en-US" altLang="cs-CZ" sz="2600" dirty="0">
                <a:solidFill>
                  <a:schemeClr val="accent2"/>
                </a:solidFill>
                <a:latin typeface="+mj-lt"/>
              </a:rPr>
              <a:t>October 1</a:t>
            </a:r>
            <a:r>
              <a:rPr lang="cs-CZ" altLang="cs-CZ" sz="2600" dirty="0">
                <a:solidFill>
                  <a:schemeClr val="accent2"/>
                </a:solidFill>
                <a:latin typeface="+mj-lt"/>
              </a:rPr>
              <a:t>7</a:t>
            </a:r>
            <a:r>
              <a:rPr lang="en-US" altLang="cs-CZ" sz="2600" dirty="0">
                <a:solidFill>
                  <a:schemeClr val="accent2"/>
                </a:solidFill>
                <a:latin typeface="+mj-lt"/>
              </a:rPr>
              <a:t>, 2019</a:t>
            </a:r>
            <a:endParaRPr lang="cs-CZ" altLang="cs-CZ" sz="2600" dirty="0">
              <a:solidFill>
                <a:schemeClr val="accent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41573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Low For Long Scenario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88024" y="980728"/>
            <a:ext cx="3960440" cy="576064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further easing of monetary conditions</a:t>
            </a:r>
            <a:r>
              <a:rPr lang="cs-CZ" dirty="0"/>
              <a:t>:                      - </a:t>
            </a:r>
            <a:r>
              <a:rPr lang="en-US" dirty="0"/>
              <a:t>deposit rate </a:t>
            </a:r>
            <a:r>
              <a:rPr lang="cs-CZ" dirty="0"/>
              <a:t>to </a:t>
            </a:r>
            <a:r>
              <a:rPr lang="en-US" dirty="0"/>
              <a:t>-0.5%</a:t>
            </a:r>
            <a:r>
              <a:rPr lang="cs-CZ" dirty="0"/>
              <a:t>   </a:t>
            </a:r>
            <a:r>
              <a:rPr lang="en-US" dirty="0"/>
              <a:t> </a:t>
            </a:r>
            <a:r>
              <a:rPr lang="cs-CZ" dirty="0"/>
              <a:t>- </a:t>
            </a:r>
            <a:r>
              <a:rPr lang="en-US" dirty="0"/>
              <a:t>restart of the asset purchase program at a monthly pace of EUR 20 billion as from November</a:t>
            </a:r>
          </a:p>
          <a:p>
            <a:pPr lvl="4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whole Germany government bonds yield curve below zero</a:t>
            </a:r>
          </a:p>
          <a:p>
            <a:pPr lvl="4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transmission of EA rates to </a:t>
            </a:r>
            <a:r>
              <a:rPr lang="cs-CZ" dirty="0"/>
              <a:t>Czech</a:t>
            </a:r>
            <a:r>
              <a:rPr lang="en-US" dirty="0"/>
              <a:t> rates subdued</a:t>
            </a:r>
            <a:endParaRPr lang="cs-CZ" dirty="0"/>
          </a:p>
          <a:p>
            <a:pPr>
              <a:lnSpc>
                <a:spcPct val="120000"/>
              </a:lnSpc>
            </a:pPr>
            <a:endParaRPr lang="cs-CZ" sz="1100" dirty="0"/>
          </a:p>
          <a:p>
            <a:pPr>
              <a:lnSpc>
                <a:spcPct val="120000"/>
              </a:lnSpc>
            </a:pPr>
            <a:r>
              <a:rPr lang="en-US" dirty="0"/>
              <a:t>Czech monetary policy autonomy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00808"/>
            <a:ext cx="4609073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8109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Solid Economic Growth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external slowdown was not very visible in the domestic economy </a:t>
            </a:r>
          </a:p>
          <a:p>
            <a:pPr lvl="4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continued robust growth in household consumption</a:t>
            </a:r>
          </a:p>
          <a:p>
            <a:pPr lvl="4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private and government  investments are crucial  </a:t>
            </a:r>
          </a:p>
          <a:p>
            <a:pPr lvl="4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economic data signal continued solid economic growth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69000"/>
            <a:ext cx="4104000" cy="479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1027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Overheated Labour Market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724128" y="1268760"/>
            <a:ext cx="3240360" cy="4464496"/>
          </a:xfrm>
        </p:spPr>
        <p:txBody>
          <a:bodyPr>
            <a:normAutofit/>
          </a:bodyPr>
          <a:lstStyle/>
          <a:p>
            <a:r>
              <a:rPr lang="en-US" sz="2400" dirty="0"/>
              <a:t>unemployment at record lows and stabilized</a:t>
            </a:r>
          </a:p>
          <a:p>
            <a:pPr lvl="4"/>
            <a:endParaRPr lang="en-US" sz="800" dirty="0"/>
          </a:p>
          <a:p>
            <a:r>
              <a:rPr lang="en-US" sz="2400" dirty="0"/>
              <a:t>persisting strong demand for </a:t>
            </a:r>
            <a:r>
              <a:rPr lang="en-US" sz="2400" dirty="0" err="1"/>
              <a:t>labour</a:t>
            </a:r>
            <a:r>
              <a:rPr lang="en-US" sz="2400" dirty="0"/>
              <a:t> </a:t>
            </a:r>
          </a:p>
          <a:p>
            <a:pPr lvl="4"/>
            <a:endParaRPr lang="en-US" sz="800" dirty="0"/>
          </a:p>
          <a:p>
            <a:r>
              <a:rPr lang="en-US" sz="2400" dirty="0"/>
              <a:t>wage growth will remain high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71587"/>
            <a:ext cx="5328592" cy="50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3972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Flexible Inflation Targeting </a:t>
            </a:r>
            <a:endParaRPr lang="en-US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716016" y="836712"/>
            <a:ext cx="4320480" cy="561662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inflation to stay above the 2% target but still within the tolerance band </a:t>
            </a:r>
          </a:p>
          <a:p>
            <a:pPr lvl="4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faster growth in food prices and smaller decline in fuel prices </a:t>
            </a:r>
          </a:p>
          <a:p>
            <a:pPr lvl="4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driven also by growth in imputed rents and other housing-related prices</a:t>
            </a:r>
          </a:p>
          <a:p>
            <a:pPr lvl="4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weaker than forecasted </a:t>
            </a:r>
            <a:r>
              <a:rPr lang="cs-CZ" dirty="0"/>
              <a:t>CZK</a:t>
            </a:r>
            <a:r>
              <a:rPr lang="en-US" dirty="0"/>
              <a:t> leads to higher price pressures from imports</a:t>
            </a: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709" y="1124744"/>
            <a:ext cx="4637315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4614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Exchange Rate Development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5292080" y="764704"/>
            <a:ext cx="3672408" cy="576064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exchange rate is not targeted</a:t>
            </a:r>
          </a:p>
          <a:p>
            <a:pPr lvl="4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CNB doesn’t influence exchange rate since April 2017</a:t>
            </a:r>
          </a:p>
          <a:p>
            <a:pPr lvl="4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CZK may be overbought, but HUF/EUR and PLN/EUR develop similarly</a:t>
            </a:r>
            <a:endParaRPr lang="cs-CZ" dirty="0"/>
          </a:p>
          <a:p>
            <a:pPr>
              <a:lnSpc>
                <a:spcPct val="120000"/>
              </a:lnSpc>
            </a:pPr>
            <a:endParaRPr lang="cs-CZ" sz="1000" dirty="0"/>
          </a:p>
          <a:p>
            <a:pPr>
              <a:lnSpc>
                <a:spcPct val="120000"/>
              </a:lnSpc>
            </a:pPr>
            <a:r>
              <a:rPr lang="en-US" dirty="0"/>
              <a:t>important for the overall monetary conditions</a:t>
            </a: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56792"/>
            <a:ext cx="5256584" cy="4195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71283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Interest Rates Unchanged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5148064" y="836712"/>
            <a:ext cx="3816424" cy="561662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slightly inflationary overall balance of risks to the forecast</a:t>
            </a:r>
          </a:p>
          <a:p>
            <a:pPr lvl="4"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uncertainty regarding the impacts of protectionism and Brexit remains</a:t>
            </a:r>
          </a:p>
          <a:p>
            <a:pPr lvl="4"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preference for leaving rates unchanged ultimately prevailed</a:t>
            </a:r>
            <a:endParaRPr lang="cs-CZ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2736"/>
            <a:ext cx="4824536" cy="4614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54212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Summary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Czech Republic is a small and open economy with presence in global supply chains </a:t>
            </a:r>
          </a:p>
          <a:p>
            <a:pPr lvl="4"/>
            <a:endParaRPr lang="en-US" dirty="0"/>
          </a:p>
          <a:p>
            <a:r>
              <a:rPr lang="en-US" dirty="0"/>
              <a:t>solid economic growth, external slowdown was not very visible in the domestic economy </a:t>
            </a:r>
          </a:p>
          <a:p>
            <a:endParaRPr lang="en-US" sz="900" dirty="0"/>
          </a:p>
          <a:p>
            <a:r>
              <a:rPr lang="en-US" dirty="0"/>
              <a:t>inflation to stay above the 2% target but still within the tolerance band </a:t>
            </a:r>
          </a:p>
          <a:p>
            <a:endParaRPr lang="en-US" sz="900" dirty="0"/>
          </a:p>
          <a:p>
            <a:r>
              <a:rPr lang="en-US" dirty="0"/>
              <a:t>foreign demand waning, re-exports under pressure of global risks and uncertainties</a:t>
            </a:r>
          </a:p>
          <a:p>
            <a:pPr lvl="4"/>
            <a:endParaRPr lang="en-US" dirty="0"/>
          </a:p>
          <a:p>
            <a:r>
              <a:rPr lang="en-US" dirty="0"/>
              <a:t>subdued transmission of euro area slowdown creates space for relative monetary policy autonomy</a:t>
            </a:r>
          </a:p>
        </p:txBody>
      </p:sp>
    </p:spTree>
    <p:extLst>
      <p:ext uri="{BB962C8B-B14F-4D97-AF65-F5344CB8AC3E}">
        <p14:creationId xmlns:p14="http://schemas.microsoft.com/office/powerpoint/2010/main" val="1529574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3933056"/>
            <a:ext cx="7992120" cy="2448694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endParaRPr lang="cs-CZ" altLang="cs-CZ" sz="2400" b="1" dirty="0"/>
          </a:p>
          <a:p>
            <a:pPr algn="ctr">
              <a:buFontTx/>
              <a:buNone/>
            </a:pPr>
            <a:endParaRPr lang="cs-CZ" altLang="cs-CZ" sz="2400" b="1" dirty="0"/>
          </a:p>
          <a:p>
            <a:pPr algn="ctr">
              <a:buFontTx/>
              <a:buNone/>
            </a:pPr>
            <a:r>
              <a:rPr lang="en-US" altLang="cs-CZ" sz="3200" b="1" dirty="0"/>
              <a:t>Thank you for your attention</a:t>
            </a:r>
            <a:r>
              <a:rPr lang="cs-CZ" altLang="cs-CZ" sz="3200" b="1" dirty="0"/>
              <a:t>.</a:t>
            </a:r>
            <a:endParaRPr lang="cs-CZ" altLang="cs-CZ" sz="2600" b="1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fld id="{7532949D-220F-48CB-A3DF-F556DD6C2161}" type="slidenum">
              <a:rPr lang="en-CA" altLang="cs-CZ" smtClean="0"/>
              <a:pPr/>
              <a:t>17</a:t>
            </a:fld>
            <a:endParaRPr lang="en-CA" altLang="cs-CZ"/>
          </a:p>
        </p:txBody>
      </p:sp>
      <p:sp>
        <p:nvSpPr>
          <p:cNvPr id="8" name="Zástupný symbol pro obsah 7"/>
          <p:cNvSpPr txBox="1">
            <a:spLocks/>
          </p:cNvSpPr>
          <p:nvPr/>
        </p:nvSpPr>
        <p:spPr bwMode="auto">
          <a:xfrm>
            <a:off x="685800" y="980728"/>
            <a:ext cx="7989888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8" tIns="45715" rIns="91428" bIns="45715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600">
                <a:solidFill>
                  <a:schemeClr val="accent2"/>
                </a:solidFill>
                <a:latin typeface="Verdana" panose="020B0604030504040204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400">
                <a:solidFill>
                  <a:schemeClr val="accent2"/>
                </a:solidFill>
                <a:latin typeface="Verdana" panose="020B0604030504040204" pitchFamily="34" charset="0"/>
              </a:defRPr>
            </a:lvl3pPr>
            <a:lvl4pPr marL="1600200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Verdana" panose="020B0604030504040204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•"/>
              <a:defRPr sz="2000">
                <a:solidFill>
                  <a:schemeClr val="accent2"/>
                </a:solidFill>
                <a:latin typeface="Verdana" panose="020B060403050404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200" kern="0" dirty="0"/>
              <a:t>Worth reading:</a:t>
            </a:r>
          </a:p>
          <a:p>
            <a:pPr marL="0" indent="0">
              <a:buNone/>
            </a:pPr>
            <a:endParaRPr lang="en-US" sz="800" kern="0" dirty="0"/>
          </a:p>
          <a:p>
            <a:pPr lvl="1"/>
            <a:r>
              <a:rPr lang="en-US" sz="2200" b="1" kern="0" dirty="0">
                <a:solidFill>
                  <a:schemeClr val="tx1"/>
                </a:solidFill>
              </a:rPr>
              <a:t>Inflation report</a:t>
            </a:r>
          </a:p>
          <a:p>
            <a:pPr lvl="1"/>
            <a:endParaRPr lang="cs-CZ" sz="800" b="1" kern="0" dirty="0">
              <a:solidFill>
                <a:schemeClr val="tx1"/>
              </a:solidFill>
            </a:endParaRPr>
          </a:p>
          <a:p>
            <a:pPr lvl="1"/>
            <a:r>
              <a:rPr lang="en-US" sz="2200" b="1" kern="0" dirty="0">
                <a:solidFill>
                  <a:schemeClr val="tx1"/>
                </a:solidFill>
              </a:rPr>
              <a:t>Financial stability report</a:t>
            </a:r>
          </a:p>
          <a:p>
            <a:pPr lvl="1"/>
            <a:endParaRPr lang="cs-CZ" sz="800" b="1" kern="0" dirty="0">
              <a:solidFill>
                <a:schemeClr val="tx1"/>
              </a:solidFill>
            </a:endParaRPr>
          </a:p>
          <a:p>
            <a:pPr lvl="1"/>
            <a:r>
              <a:rPr lang="en-US" sz="2200" b="1" kern="0" dirty="0">
                <a:solidFill>
                  <a:schemeClr val="tx1"/>
                </a:solidFill>
              </a:rPr>
              <a:t>Global economic outlook</a:t>
            </a:r>
            <a:endParaRPr lang="cs-CZ" sz="2200" b="1" kern="0" dirty="0">
              <a:solidFill>
                <a:schemeClr val="tx1"/>
              </a:solidFill>
            </a:endParaRPr>
          </a:p>
          <a:p>
            <a:pPr lvl="1"/>
            <a:endParaRPr lang="cs-CZ" sz="2200" b="1" kern="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200" kern="0" dirty="0"/>
              <a:t>More information available at </a:t>
            </a:r>
            <a:r>
              <a:rPr lang="en-US" sz="2200" b="1" u="sng" kern="0" dirty="0"/>
              <a:t>www.cnb.cz</a:t>
            </a:r>
            <a:r>
              <a:rPr lang="en-US" sz="2200" kern="0" dirty="0"/>
              <a:t> </a:t>
            </a:r>
          </a:p>
          <a:p>
            <a:pPr marL="0" indent="0">
              <a:buNone/>
            </a:pPr>
            <a:endParaRPr lang="en-US" sz="2200" kern="0" dirty="0"/>
          </a:p>
          <a:p>
            <a:pPr lvl="1"/>
            <a:endParaRPr lang="en-US" sz="2200" b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775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Flexible Inflation Targeting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01" y="1196752"/>
            <a:ext cx="8331571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4272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Banks Dominate Financial Market</a:t>
            </a:r>
            <a:endParaRPr lang="cs-CZ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" y="776666"/>
            <a:ext cx="4248150" cy="4596550"/>
          </a:xfrm>
        </p:spPr>
      </p:pic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asset/GDP ratio is slightly over 150%</a:t>
            </a:r>
          </a:p>
          <a:p>
            <a:pPr lvl="4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24 banks and 25 foreign branches </a:t>
            </a:r>
            <a:br>
              <a:rPr lang="en-US" dirty="0"/>
            </a:br>
            <a:r>
              <a:rPr lang="en-US" dirty="0"/>
              <a:t>(EU, US, Japan, China)</a:t>
            </a:r>
          </a:p>
          <a:p>
            <a:pPr lvl="4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gsw-FR" dirty="0"/>
              <a:t>Czech private banks represent </a:t>
            </a:r>
            <a:r>
              <a:rPr lang="en-US" dirty="0"/>
              <a:t>just 7% of the banking sector assets</a:t>
            </a:r>
          </a:p>
          <a:p>
            <a:pPr lvl="4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bank assets amount to CZK 7</a:t>
            </a:r>
            <a:r>
              <a:rPr lang="cs-CZ" dirty="0"/>
              <a:t>.</a:t>
            </a:r>
            <a:r>
              <a:rPr lang="en-US" dirty="0"/>
              <a:t>200 </a:t>
            </a:r>
            <a:r>
              <a:rPr lang="en-US" dirty="0" err="1"/>
              <a:t>bn</a:t>
            </a:r>
            <a:r>
              <a:rPr lang="en-US" dirty="0"/>
              <a:t> </a:t>
            </a:r>
            <a:r>
              <a:rPr lang="cs-CZ" dirty="0"/>
              <a:t>         </a:t>
            </a:r>
            <a:r>
              <a:rPr lang="en-US" dirty="0"/>
              <a:t>(EUR 300 </a:t>
            </a:r>
            <a:r>
              <a:rPr lang="en-US" dirty="0" err="1"/>
              <a:t>bn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94643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Banking Sector Performance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39552" y="1195660"/>
            <a:ext cx="8208912" cy="54737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Well </a:t>
            </a:r>
            <a:r>
              <a:rPr lang="en-US" b="1" dirty="0"/>
              <a:t>capitalized</a:t>
            </a:r>
            <a:r>
              <a:rPr lang="en-US" dirty="0"/>
              <a:t>:		capital ratio = 20%</a:t>
            </a:r>
          </a:p>
          <a:p>
            <a:endParaRPr lang="en-US" dirty="0"/>
          </a:p>
          <a:p>
            <a:r>
              <a:rPr lang="en-US" dirty="0"/>
              <a:t>Ample </a:t>
            </a:r>
            <a:r>
              <a:rPr lang="en-US" b="1" dirty="0"/>
              <a:t>liquidity</a:t>
            </a:r>
            <a:r>
              <a:rPr lang="en-US" dirty="0"/>
              <a:t>:		L/D ratio = 74%</a:t>
            </a:r>
          </a:p>
          <a:p>
            <a:endParaRPr lang="en-US" dirty="0"/>
          </a:p>
          <a:p>
            <a:r>
              <a:rPr lang="en-US" dirty="0"/>
              <a:t>Growing </a:t>
            </a:r>
            <a:r>
              <a:rPr lang="en-US" b="1" dirty="0"/>
              <a:t>loans</a:t>
            </a:r>
            <a:r>
              <a:rPr lang="en-US" dirty="0"/>
              <a:t>:		growth y/y = 7.2%</a:t>
            </a:r>
          </a:p>
          <a:p>
            <a:endParaRPr lang="en-US" dirty="0"/>
          </a:p>
          <a:p>
            <a:r>
              <a:rPr lang="en-US" dirty="0"/>
              <a:t>Highly </a:t>
            </a:r>
            <a:r>
              <a:rPr lang="en-US" b="1" dirty="0"/>
              <a:t>profitable</a:t>
            </a:r>
            <a:r>
              <a:rPr lang="en-US" dirty="0"/>
              <a:t>:		ROE = 18%</a:t>
            </a:r>
          </a:p>
          <a:p>
            <a:pPr marL="0" indent="0">
              <a:buNone/>
            </a:pPr>
            <a:r>
              <a:rPr lang="en-US" dirty="0"/>
              <a:t>					ROA = 1.1% </a:t>
            </a:r>
          </a:p>
          <a:p>
            <a:endParaRPr lang="en-US" dirty="0"/>
          </a:p>
          <a:p>
            <a:r>
              <a:rPr lang="en-US" b="1" dirty="0"/>
              <a:t>Risks</a:t>
            </a:r>
            <a:r>
              <a:rPr lang="en-US" dirty="0"/>
              <a:t> under control:		NPL = 3.2% </a:t>
            </a:r>
          </a:p>
          <a:p>
            <a:pPr marL="0" indent="0">
              <a:buNone/>
            </a:pPr>
            <a:r>
              <a:rPr lang="en-US" dirty="0"/>
              <a:t>					coverage ratio = 68%</a:t>
            </a:r>
          </a:p>
          <a:p>
            <a:endParaRPr lang="en-US" dirty="0"/>
          </a:p>
          <a:p>
            <a:pPr marL="0" indent="0" algn="r">
              <a:buNone/>
            </a:pPr>
            <a:r>
              <a:rPr lang="en-US" dirty="0"/>
              <a:t>						</a:t>
            </a:r>
          </a:p>
          <a:p>
            <a:pPr marL="0" indent="0" algn="r">
              <a:buNone/>
            </a:pPr>
            <a:r>
              <a:rPr lang="en-US" sz="1400" dirty="0"/>
              <a:t>*end of 2018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1168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Czech Republic </a:t>
            </a:r>
            <a:r>
              <a:rPr lang="cs-CZ" dirty="0"/>
              <a:t>i</a:t>
            </a:r>
            <a:r>
              <a:rPr lang="en-US" dirty="0"/>
              <a:t>s a Small …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922343" y="6392361"/>
            <a:ext cx="9701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+mj-lt"/>
              </a:rPr>
              <a:t>Source: IMF</a:t>
            </a:r>
            <a:endParaRPr lang="cs-CZ" sz="1000" dirty="0">
              <a:latin typeface="+mj-lt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0" y="908720"/>
            <a:ext cx="8640000" cy="5164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ál 8"/>
          <p:cNvSpPr/>
          <p:nvPr/>
        </p:nvSpPr>
        <p:spPr bwMode="auto">
          <a:xfrm>
            <a:off x="8028384" y="4365104"/>
            <a:ext cx="216024" cy="187220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026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and Open Economy</a:t>
            </a:r>
            <a:endParaRPr 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908720"/>
            <a:ext cx="4067569" cy="5328592"/>
          </a:xfrm>
        </p:spPr>
      </p:pic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4427984" y="692696"/>
            <a:ext cx="4608512" cy="5616624"/>
          </a:xfrm>
        </p:spPr>
        <p:txBody>
          <a:bodyPr>
            <a:noAutofit/>
          </a:bodyPr>
          <a:lstStyle/>
          <a:p>
            <a:r>
              <a:rPr lang="en-US" sz="2000" dirty="0"/>
              <a:t>exports/GDP: 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	- Czech Republic	</a:t>
            </a:r>
            <a:r>
              <a:rPr lang="en-US" sz="2000" dirty="0"/>
              <a:t>80</a:t>
            </a:r>
            <a:r>
              <a:rPr lang="cs-CZ" sz="2000" dirty="0"/>
              <a:t>%</a:t>
            </a:r>
            <a:endParaRPr lang="en-US" sz="2000" dirty="0"/>
          </a:p>
          <a:p>
            <a:pPr marL="0" indent="0">
              <a:buNone/>
            </a:pPr>
            <a:r>
              <a:rPr lang="cs-CZ" sz="2000" dirty="0"/>
              <a:t>	- W</a:t>
            </a:r>
            <a:r>
              <a:rPr lang="en-US" sz="2000" dirty="0" err="1"/>
              <a:t>orld</a:t>
            </a:r>
            <a:r>
              <a:rPr lang="cs-CZ" sz="2000" dirty="0"/>
              <a:t>		</a:t>
            </a:r>
            <a:r>
              <a:rPr lang="en-US" sz="2000" dirty="0"/>
              <a:t>30%</a:t>
            </a:r>
            <a:br>
              <a:rPr lang="en-US" sz="2000" dirty="0"/>
            </a:br>
            <a:r>
              <a:rPr lang="cs-CZ" sz="2000" dirty="0"/>
              <a:t>	- </a:t>
            </a:r>
            <a:r>
              <a:rPr lang="en-US" sz="2000" dirty="0"/>
              <a:t>EU</a:t>
            </a:r>
            <a:r>
              <a:rPr lang="cs-CZ" sz="2000" dirty="0"/>
              <a:t>			</a:t>
            </a:r>
            <a:r>
              <a:rPr lang="en-US" sz="2000" dirty="0"/>
              <a:t>45%</a:t>
            </a:r>
          </a:p>
          <a:p>
            <a:pPr lvl="4"/>
            <a:endParaRPr lang="en-US" sz="800" dirty="0"/>
          </a:p>
          <a:p>
            <a:r>
              <a:rPr lang="en-US" sz="2000" dirty="0"/>
              <a:t>top destination:</a:t>
            </a:r>
            <a:br>
              <a:rPr lang="en-US" sz="2000" dirty="0"/>
            </a:br>
            <a:r>
              <a:rPr lang="cs-CZ" sz="2000" dirty="0"/>
              <a:t>	- </a:t>
            </a:r>
            <a:r>
              <a:rPr lang="en-US" sz="2000" dirty="0"/>
              <a:t>Germany	31%</a:t>
            </a:r>
            <a:br>
              <a:rPr lang="en-US" sz="2000" dirty="0"/>
            </a:br>
            <a:r>
              <a:rPr lang="cs-CZ" sz="2000" dirty="0"/>
              <a:t>	- </a:t>
            </a:r>
            <a:r>
              <a:rPr lang="en-US" sz="2000" dirty="0"/>
              <a:t>Slovakia 	</a:t>
            </a:r>
            <a:r>
              <a:rPr lang="cs-CZ" sz="2000" dirty="0"/>
              <a:t>  </a:t>
            </a:r>
            <a:r>
              <a:rPr lang="en-US" sz="2000" dirty="0"/>
              <a:t>7%</a:t>
            </a:r>
            <a:br>
              <a:rPr lang="en-US" sz="2000" dirty="0"/>
            </a:br>
            <a:r>
              <a:rPr lang="cs-CZ" sz="2000" dirty="0"/>
              <a:t>	- </a:t>
            </a:r>
            <a:r>
              <a:rPr lang="en-US" sz="2000" dirty="0"/>
              <a:t>Poland 	</a:t>
            </a:r>
            <a:r>
              <a:rPr lang="cs-CZ" sz="2000" dirty="0"/>
              <a:t>  </a:t>
            </a:r>
            <a:r>
              <a:rPr lang="en-US" sz="2000" dirty="0"/>
              <a:t>5%</a:t>
            </a:r>
          </a:p>
          <a:p>
            <a:pPr lvl="4"/>
            <a:endParaRPr lang="en-US" sz="800" dirty="0"/>
          </a:p>
          <a:p>
            <a:r>
              <a:rPr lang="en-US" sz="2000" dirty="0"/>
              <a:t>vehicles and machinery dominate</a:t>
            </a:r>
          </a:p>
          <a:p>
            <a:pPr lvl="4"/>
            <a:endParaRPr lang="en-US" sz="800" dirty="0"/>
          </a:p>
          <a:p>
            <a:r>
              <a:rPr lang="en-US" sz="2000" b="1" dirty="0"/>
              <a:t>pros:</a:t>
            </a:r>
            <a:r>
              <a:rPr lang="en-US" sz="2000" dirty="0"/>
              <a:t> presence in global supply chains, emphasis on technological progress</a:t>
            </a:r>
          </a:p>
          <a:p>
            <a:pPr lvl="4"/>
            <a:endParaRPr lang="en-US" sz="800" dirty="0"/>
          </a:p>
          <a:p>
            <a:r>
              <a:rPr lang="en-US" sz="2000" b="1" dirty="0"/>
              <a:t>cons: </a:t>
            </a:r>
            <a:r>
              <a:rPr lang="en-US" sz="2000" dirty="0"/>
              <a:t>influence of foreign demand</a:t>
            </a:r>
          </a:p>
          <a:p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5004048" y="6381328"/>
            <a:ext cx="4032448" cy="34886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000" dirty="0">
                <a:latin typeface="+mj-lt"/>
              </a:rPr>
              <a:t>Source: Economic Complexity Observatory, MIT Media Lab</a:t>
            </a:r>
            <a:endParaRPr lang="cs-CZ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43057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Euro Area</a:t>
            </a:r>
            <a:r>
              <a:rPr lang="cs-CZ" dirty="0"/>
              <a:t> Outlook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4008" y="980728"/>
            <a:ext cx="4392488" cy="583264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economic slowdown with downside risks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effective euro area outlook: 	+1.1% in 2019, 		+1.3% in 2020</a:t>
            </a:r>
          </a:p>
          <a:p>
            <a:pPr marL="1828800" lvl="4" indent="0">
              <a:lnSpc>
                <a:spcPct val="120000"/>
              </a:lnSpc>
              <a:buNone/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risks and uncertainties: trade wars, Brexit, geopolitics</a:t>
            </a:r>
          </a:p>
          <a:p>
            <a:pPr lvl="4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direct and indirect impacts through re-exports </a:t>
            </a:r>
          </a:p>
          <a:p>
            <a:pPr>
              <a:lnSpc>
                <a:spcPct val="120000"/>
              </a:lnSpc>
            </a:pPr>
            <a:endParaRPr lang="en-US" sz="1000" dirty="0"/>
          </a:p>
          <a:p>
            <a:pPr>
              <a:lnSpc>
                <a:spcPct val="120000"/>
              </a:lnSpc>
            </a:pPr>
            <a:r>
              <a:rPr lang="en-US" dirty="0"/>
              <a:t>Germany under pressure</a:t>
            </a:r>
          </a:p>
          <a:p>
            <a:endParaRPr lang="cs-CZ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94" y="908720"/>
            <a:ext cx="4518322" cy="479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5455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Germany Under Pressure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0032" y="908720"/>
            <a:ext cx="3888432" cy="561662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GDP slowdown and down side risks</a:t>
            </a:r>
          </a:p>
          <a:p>
            <a:pPr>
              <a:lnSpc>
                <a:spcPct val="120000"/>
              </a:lnSpc>
            </a:pPr>
            <a:endParaRPr lang="en-US" sz="1000" dirty="0"/>
          </a:p>
          <a:p>
            <a:pPr>
              <a:lnSpc>
                <a:spcPct val="120000"/>
              </a:lnSpc>
            </a:pPr>
            <a:r>
              <a:rPr lang="en-US" dirty="0"/>
              <a:t>PMI in manufacturing lowest since 2009</a:t>
            </a:r>
          </a:p>
          <a:p>
            <a:pPr lvl="4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new orders in manufacturing in August -6.7% y-o-y </a:t>
            </a:r>
          </a:p>
          <a:p>
            <a:pPr>
              <a:lnSpc>
                <a:spcPct val="120000"/>
              </a:lnSpc>
            </a:pPr>
            <a:endParaRPr lang="en-US" sz="900" dirty="0"/>
          </a:p>
          <a:p>
            <a:pPr>
              <a:lnSpc>
                <a:spcPct val="120000"/>
              </a:lnSpc>
            </a:pPr>
            <a:r>
              <a:rPr lang="en-US" dirty="0"/>
              <a:t>leading indicators interpreted as recession by analysts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84784"/>
            <a:ext cx="4536504" cy="3621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4890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 Area PPI Dev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lopment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0032" y="764704"/>
            <a:ext cx="3888432" cy="561662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PPI expected to fall to 0.4% by the end of 2019</a:t>
            </a:r>
          </a:p>
          <a:p>
            <a:pPr lvl="4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euro area PPI influence Czech import costs and export competitiveness</a:t>
            </a:r>
          </a:p>
          <a:p>
            <a:pPr lvl="4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consumer inflation in effective euro area 1%-1.5% in 2019 and 2020</a:t>
            </a:r>
          </a:p>
          <a:p>
            <a:pPr lvl="4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does ECB have enough ammunition to reach its target</a:t>
            </a:r>
            <a:r>
              <a:rPr lang="cs-CZ" dirty="0"/>
              <a:t>…</a:t>
            </a:r>
            <a:endParaRPr lang="en-US" dirty="0"/>
          </a:p>
          <a:p>
            <a:endParaRPr lang="cs-CZ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908720"/>
            <a:ext cx="4677993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5867625"/>
      </p:ext>
    </p:extLst>
  </p:cSld>
  <p:clrMapOvr>
    <a:masterClrMapping/>
  </p:clrMapOvr>
</p:sld>
</file>

<file path=ppt/theme/theme1.xml><?xml version="1.0" encoding="utf-8"?>
<a:theme xmlns:a="http://schemas.openxmlformats.org/drawingml/2006/main" name="CNB 100 EN">
  <a:themeElements>
    <a:clrScheme name="Vlastní 1">
      <a:dk1>
        <a:srgbClr val="003F7C"/>
      </a:dk1>
      <a:lt1>
        <a:srgbClr val="FFFFFF"/>
      </a:lt1>
      <a:dk2>
        <a:srgbClr val="003F7C"/>
      </a:dk2>
      <a:lt2>
        <a:srgbClr val="6F6F6F"/>
      </a:lt2>
      <a:accent1>
        <a:srgbClr val="00CC99"/>
      </a:accent1>
      <a:accent2>
        <a:srgbClr val="5F9BC8"/>
      </a:accent2>
      <a:accent3>
        <a:srgbClr val="FFFFFF"/>
      </a:accent3>
      <a:accent4>
        <a:srgbClr val="003469"/>
      </a:accent4>
      <a:accent5>
        <a:srgbClr val="AAE2CA"/>
      </a:accent5>
      <a:accent6>
        <a:srgbClr val="558CB5"/>
      </a:accent6>
      <a:hlink>
        <a:srgbClr val="003F7C"/>
      </a:hlink>
      <a:folHlink>
        <a:srgbClr val="003F7C"/>
      </a:folHlink>
    </a:clrScheme>
    <a:fontScheme name="Blank Presentation">
      <a:majorFont>
        <a:latin typeface="Verdana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">
        <a:dk1>
          <a:srgbClr val="003F7C"/>
        </a:dk1>
        <a:lt1>
          <a:srgbClr val="FFFFFF"/>
        </a:lt1>
        <a:dk2>
          <a:srgbClr val="003F7C"/>
        </a:dk2>
        <a:lt2>
          <a:srgbClr val="6F6F6F"/>
        </a:lt2>
        <a:accent1>
          <a:srgbClr val="00CC99"/>
        </a:accent1>
        <a:accent2>
          <a:srgbClr val="5F9BC8"/>
        </a:accent2>
        <a:accent3>
          <a:srgbClr val="FFFFFF"/>
        </a:accent3>
        <a:accent4>
          <a:srgbClr val="003469"/>
        </a:accent4>
        <a:accent5>
          <a:srgbClr val="AAE2CA"/>
        </a:accent5>
        <a:accent6>
          <a:srgbClr val="558CB5"/>
        </a:accent6>
        <a:hlink>
          <a:srgbClr val="5F9BC8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CNB 100 EN</Template>
  <TotalTime>0</TotalTime>
  <Words>481</Words>
  <Application>Microsoft Office PowerPoint</Application>
  <PresentationFormat>Bildschirmpräsentation (4:3)</PresentationFormat>
  <Paragraphs>144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2" baseType="lpstr">
      <vt:lpstr>Arial</vt:lpstr>
      <vt:lpstr>Arial Narrow</vt:lpstr>
      <vt:lpstr>Times New Roman</vt:lpstr>
      <vt:lpstr>Verdana</vt:lpstr>
      <vt:lpstr>CNB 100 EN</vt:lpstr>
      <vt:lpstr>PowerPoint-Präsentation</vt:lpstr>
      <vt:lpstr>Flexible Inflation Targeting</vt:lpstr>
      <vt:lpstr>Banks Dominate Financial Market</vt:lpstr>
      <vt:lpstr>Banking Sector Performance</vt:lpstr>
      <vt:lpstr>Czech Republic is a Small …</vt:lpstr>
      <vt:lpstr>… and Open Economy</vt:lpstr>
      <vt:lpstr>Euro Area Outlook</vt:lpstr>
      <vt:lpstr>Germany Under Pressure</vt:lpstr>
      <vt:lpstr>Euro Area PPI Development</vt:lpstr>
      <vt:lpstr>Low For Long Scenario</vt:lpstr>
      <vt:lpstr>Solid Economic Growth</vt:lpstr>
      <vt:lpstr>Overheated Labour Market</vt:lpstr>
      <vt:lpstr>Flexible Inflation Targeting </vt:lpstr>
      <vt:lpstr>Exchange Rate Development</vt:lpstr>
      <vt:lpstr>Interest Rates Unchanged</vt:lpstr>
      <vt:lpstr>Executive Summary</vt:lpstr>
      <vt:lpstr>PowerPoint-Präsentation</vt:lpstr>
    </vt:vector>
  </TitlesOfParts>
  <Company>Česká národní banka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Schwarz Jiří</dc:creator>
  <cp:lastModifiedBy>Günther, Claudia</cp:lastModifiedBy>
  <cp:revision>129</cp:revision>
  <cp:lastPrinted>2019-10-15T09:22:31Z</cp:lastPrinted>
  <dcterms:created xsi:type="dcterms:W3CDTF">2019-10-02T12:28:18Z</dcterms:created>
  <dcterms:modified xsi:type="dcterms:W3CDTF">2019-10-24T12:30:07Z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