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8D537A-CFB6-4E86-809D-7CE95390B3CB}" v="19" dt="2019-10-16T14:07:54.4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7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Keuper" userId="b2c0d4c0-a435-413e-a66b-3568f626f3ed" providerId="ADAL" clId="{668D537A-CFB6-4E86-809D-7CE95390B3CB}"/>
    <pc:docChg chg="custSel modSld">
      <pc:chgData name="Lisa Keuper" userId="b2c0d4c0-a435-413e-a66b-3568f626f3ed" providerId="ADAL" clId="{668D537A-CFB6-4E86-809D-7CE95390B3CB}" dt="2019-10-16T14:15:06.923" v="46" actId="20577"/>
      <pc:docMkLst>
        <pc:docMk/>
      </pc:docMkLst>
      <pc:sldChg chg="modSp">
        <pc:chgData name="Lisa Keuper" userId="b2c0d4c0-a435-413e-a66b-3568f626f3ed" providerId="ADAL" clId="{668D537A-CFB6-4E86-809D-7CE95390B3CB}" dt="2019-10-16T14:15:06.923" v="46" actId="20577"/>
        <pc:sldMkLst>
          <pc:docMk/>
          <pc:sldMk cId="4147595386" sldId="257"/>
        </pc:sldMkLst>
        <pc:spChg chg="mod">
          <ac:chgData name="Lisa Keuper" userId="b2c0d4c0-a435-413e-a66b-3568f626f3ed" providerId="ADAL" clId="{668D537A-CFB6-4E86-809D-7CE95390B3CB}" dt="2019-10-16T14:15:06.923" v="46" actId="20577"/>
          <ac:spMkLst>
            <pc:docMk/>
            <pc:sldMk cId="4147595386" sldId="257"/>
            <ac:spMk id="3" creationId="{EFFE8A57-7DA0-453B-8AED-F0611284101F}"/>
          </ac:spMkLst>
        </pc:spChg>
      </pc:sldChg>
      <pc:sldChg chg="modSp">
        <pc:chgData name="Lisa Keuper" userId="b2c0d4c0-a435-413e-a66b-3568f626f3ed" providerId="ADAL" clId="{668D537A-CFB6-4E86-809D-7CE95390B3CB}" dt="2019-10-16T14:07:54.419" v="32" actId="20577"/>
        <pc:sldMkLst>
          <pc:docMk/>
          <pc:sldMk cId="4156120077" sldId="258"/>
        </pc:sldMkLst>
        <pc:graphicFrameChg chg="mod">
          <ac:chgData name="Lisa Keuper" userId="b2c0d4c0-a435-413e-a66b-3568f626f3ed" providerId="ADAL" clId="{668D537A-CFB6-4E86-809D-7CE95390B3CB}" dt="2019-10-16T14:07:54.419" v="32" actId="20577"/>
          <ac:graphicFrameMkLst>
            <pc:docMk/>
            <pc:sldMk cId="4156120077" sldId="258"/>
            <ac:graphicFrameMk id="4" creationId="{656D1D73-72E3-4CAD-A448-1985480745B8}"/>
          </ac:graphicFrameMkLst>
        </pc:graphicFrameChg>
      </pc:sldChg>
      <pc:sldChg chg="modSp">
        <pc:chgData name="Lisa Keuper" userId="b2c0d4c0-a435-413e-a66b-3568f626f3ed" providerId="ADAL" clId="{668D537A-CFB6-4E86-809D-7CE95390B3CB}" dt="2019-10-16T14:08:53.395" v="33" actId="20577"/>
        <pc:sldMkLst>
          <pc:docMk/>
          <pc:sldMk cId="3629062675" sldId="259"/>
        </pc:sldMkLst>
        <pc:spChg chg="mod">
          <ac:chgData name="Lisa Keuper" userId="b2c0d4c0-a435-413e-a66b-3568f626f3ed" providerId="ADAL" clId="{668D537A-CFB6-4E86-809D-7CE95390B3CB}" dt="2019-10-16T14:08:53.395" v="33" actId="20577"/>
          <ac:spMkLst>
            <pc:docMk/>
            <pc:sldMk cId="3629062675" sldId="259"/>
            <ac:spMk id="3" creationId="{4FAFE1B7-425D-4BD2-96D4-0CAA46B42594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EFA4A5-CF07-4701-AB39-144B61EBF45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9EEF82C7-21E5-4526-AC38-C8A2D1A0FFFE}">
      <dgm:prSet/>
      <dgm:spPr/>
      <dgm:t>
        <a:bodyPr/>
        <a:lstStyle/>
        <a:p>
          <a:r>
            <a:rPr lang="de-DE"/>
            <a:t>Einigung im Europäischen Parlament Ende März </a:t>
          </a:r>
        </a:p>
      </dgm:t>
    </dgm:pt>
    <dgm:pt modelId="{CC14DEF7-686A-4F2A-9779-A708CD2B5BBD}" type="parTrans" cxnId="{B7DAF660-0CFA-4438-80CC-6C2472605A22}">
      <dgm:prSet/>
      <dgm:spPr/>
      <dgm:t>
        <a:bodyPr/>
        <a:lstStyle/>
        <a:p>
          <a:endParaRPr lang="de-DE"/>
        </a:p>
      </dgm:t>
    </dgm:pt>
    <dgm:pt modelId="{1E4480D8-7BE7-4A1A-A92F-33C5A2E7F413}" type="sibTrans" cxnId="{B7DAF660-0CFA-4438-80CC-6C2472605A22}">
      <dgm:prSet/>
      <dgm:spPr/>
      <dgm:t>
        <a:bodyPr/>
        <a:lstStyle/>
        <a:p>
          <a:endParaRPr lang="de-DE"/>
        </a:p>
      </dgm:t>
    </dgm:pt>
    <dgm:pt modelId="{C480AEBB-8C81-455F-B792-F107FE1B9ABE}">
      <dgm:prSet/>
      <dgm:spPr/>
      <dgm:t>
        <a:bodyPr/>
        <a:lstStyle/>
        <a:p>
          <a:r>
            <a:rPr lang="de-DE" dirty="0"/>
            <a:t>Anwendungsbereich auf alle Kreditinstitute nach der CRR Definition ausgeweitet</a:t>
          </a:r>
        </a:p>
      </dgm:t>
    </dgm:pt>
    <dgm:pt modelId="{16F1A6E4-D18D-42BF-A5C5-71FA86E4D03E}" type="parTrans" cxnId="{D115F828-01E5-47AC-9815-B8C54AA62643}">
      <dgm:prSet/>
      <dgm:spPr/>
      <dgm:t>
        <a:bodyPr/>
        <a:lstStyle/>
        <a:p>
          <a:endParaRPr lang="de-DE"/>
        </a:p>
      </dgm:t>
    </dgm:pt>
    <dgm:pt modelId="{063A283F-22D6-4ADD-9B21-4422A20FEECE}" type="sibTrans" cxnId="{D115F828-01E5-47AC-9815-B8C54AA62643}">
      <dgm:prSet/>
      <dgm:spPr/>
      <dgm:t>
        <a:bodyPr/>
        <a:lstStyle/>
        <a:p>
          <a:endParaRPr lang="de-DE"/>
        </a:p>
      </dgm:t>
    </dgm:pt>
    <dgm:pt modelId="{23160B2F-0B09-4AA5-BFED-DE966B226D3A}">
      <dgm:prSet/>
      <dgm:spPr/>
      <dgm:t>
        <a:bodyPr/>
        <a:lstStyle/>
        <a:p>
          <a:r>
            <a:rPr lang="de-DE"/>
            <a:t>Investitionen in fossile Brennstoffe, Atomenergie und Gasinfrastruktur sind von der Liste der nachhaltigen wirtschaftlichen Aktivitäten ausgeschlossen</a:t>
          </a:r>
        </a:p>
      </dgm:t>
    </dgm:pt>
    <dgm:pt modelId="{2B1777C2-F34F-4AA9-9633-C6ABD2449A73}" type="parTrans" cxnId="{1FB8D51A-3C9D-436D-B323-9710ED70955C}">
      <dgm:prSet/>
      <dgm:spPr/>
      <dgm:t>
        <a:bodyPr/>
        <a:lstStyle/>
        <a:p>
          <a:endParaRPr lang="de-DE"/>
        </a:p>
      </dgm:t>
    </dgm:pt>
    <dgm:pt modelId="{9307D326-5E3E-4298-BE51-B61D58D13786}" type="sibTrans" cxnId="{1FB8D51A-3C9D-436D-B323-9710ED70955C}">
      <dgm:prSet/>
      <dgm:spPr/>
      <dgm:t>
        <a:bodyPr/>
        <a:lstStyle/>
        <a:p>
          <a:endParaRPr lang="de-DE"/>
        </a:p>
      </dgm:t>
    </dgm:pt>
    <dgm:pt modelId="{37012501-1511-4845-B4B1-9822CBA55BCC}">
      <dgm:prSet/>
      <dgm:spPr/>
      <dgm:t>
        <a:bodyPr/>
        <a:lstStyle/>
        <a:p>
          <a:r>
            <a:rPr lang="de-DE" dirty="0"/>
            <a:t>Einigung der Mitgliedstaaten im Rat der Europäischen Union Ende September</a:t>
          </a:r>
        </a:p>
      </dgm:t>
    </dgm:pt>
    <dgm:pt modelId="{F40FC1A6-3ECF-4339-935F-1A8D696DF63E}" type="parTrans" cxnId="{FDCD1853-091E-4054-BA2B-CAD4417DCB76}">
      <dgm:prSet/>
      <dgm:spPr/>
      <dgm:t>
        <a:bodyPr/>
        <a:lstStyle/>
        <a:p>
          <a:endParaRPr lang="de-DE"/>
        </a:p>
      </dgm:t>
    </dgm:pt>
    <dgm:pt modelId="{39505D9B-5EC1-443D-ACF1-1577A882CDBA}" type="sibTrans" cxnId="{FDCD1853-091E-4054-BA2B-CAD4417DCB76}">
      <dgm:prSet/>
      <dgm:spPr/>
      <dgm:t>
        <a:bodyPr/>
        <a:lstStyle/>
        <a:p>
          <a:endParaRPr lang="de-DE"/>
        </a:p>
      </dgm:t>
    </dgm:pt>
    <dgm:pt modelId="{68C406E0-D3C1-44A9-94EF-82C194066FE3}">
      <dgm:prSet/>
      <dgm:spPr/>
      <dgm:t>
        <a:bodyPr/>
        <a:lstStyle/>
        <a:p>
          <a:r>
            <a:rPr lang="de-DE" dirty="0"/>
            <a:t>Anwendungsbereich auf Kreditinstitute die Portfoliomanagement betreiben eingeschränkt </a:t>
          </a:r>
        </a:p>
      </dgm:t>
    </dgm:pt>
    <dgm:pt modelId="{98F0CC2C-E25D-4B14-AA87-5430EDC41933}" type="parTrans" cxnId="{D258190C-7DFB-4145-AAA2-F2B5B79713A1}">
      <dgm:prSet/>
      <dgm:spPr/>
      <dgm:t>
        <a:bodyPr/>
        <a:lstStyle/>
        <a:p>
          <a:endParaRPr lang="de-DE"/>
        </a:p>
      </dgm:t>
    </dgm:pt>
    <dgm:pt modelId="{CF75D515-EE9D-4C8F-AA18-E842F0A998C2}" type="sibTrans" cxnId="{D258190C-7DFB-4145-AAA2-F2B5B79713A1}">
      <dgm:prSet/>
      <dgm:spPr/>
      <dgm:t>
        <a:bodyPr/>
        <a:lstStyle/>
        <a:p>
          <a:endParaRPr lang="de-DE"/>
        </a:p>
      </dgm:t>
    </dgm:pt>
    <dgm:pt modelId="{03F59599-B915-4279-9966-B8FDFEB41989}">
      <dgm:prSet/>
      <dgm:spPr/>
      <dgm:t>
        <a:bodyPr/>
        <a:lstStyle/>
        <a:p>
          <a:r>
            <a:rPr lang="de-DE" dirty="0"/>
            <a:t>Investitionen in feste fossile Brennstoffe sind von der Liste der nachhaltigen wirtschaftlichen Aktivitäten ausgeschlossen  </a:t>
          </a:r>
        </a:p>
      </dgm:t>
    </dgm:pt>
    <dgm:pt modelId="{7021E4BB-9E1A-4626-9899-FBDDF63CDBC3}" type="parTrans" cxnId="{318CE3F0-97ED-48E5-AB3A-65D9060E4827}">
      <dgm:prSet/>
      <dgm:spPr/>
      <dgm:t>
        <a:bodyPr/>
        <a:lstStyle/>
        <a:p>
          <a:endParaRPr lang="de-DE"/>
        </a:p>
      </dgm:t>
    </dgm:pt>
    <dgm:pt modelId="{C78D305D-757F-4AF7-B724-9A4FA17EAD6C}" type="sibTrans" cxnId="{318CE3F0-97ED-48E5-AB3A-65D9060E4827}">
      <dgm:prSet/>
      <dgm:spPr/>
      <dgm:t>
        <a:bodyPr/>
        <a:lstStyle/>
        <a:p>
          <a:endParaRPr lang="de-DE"/>
        </a:p>
      </dgm:t>
    </dgm:pt>
    <dgm:pt modelId="{37AE404B-3874-4BA5-A164-9D20BA4473B4}" type="pres">
      <dgm:prSet presAssocID="{B4EFA4A5-CF07-4701-AB39-144B61EBF458}" presName="Name0" presStyleCnt="0">
        <dgm:presLayoutVars>
          <dgm:dir/>
          <dgm:animLvl val="lvl"/>
          <dgm:resizeHandles val="exact"/>
        </dgm:presLayoutVars>
      </dgm:prSet>
      <dgm:spPr/>
    </dgm:pt>
    <dgm:pt modelId="{D91322FE-4FE1-4279-BCFA-6D9B32F48C20}" type="pres">
      <dgm:prSet presAssocID="{9EEF82C7-21E5-4526-AC38-C8A2D1A0FFFE}" presName="composite" presStyleCnt="0"/>
      <dgm:spPr/>
    </dgm:pt>
    <dgm:pt modelId="{D0E1C8AA-99B8-45C0-A7D5-97B42D69D300}" type="pres">
      <dgm:prSet presAssocID="{9EEF82C7-21E5-4526-AC38-C8A2D1A0FFF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E6EF4043-E8D5-48FA-A446-5DC2999089B4}" type="pres">
      <dgm:prSet presAssocID="{9EEF82C7-21E5-4526-AC38-C8A2D1A0FFFE}" presName="desTx" presStyleLbl="alignAccFollowNode1" presStyleIdx="0" presStyleCnt="2">
        <dgm:presLayoutVars>
          <dgm:bulletEnabled val="1"/>
        </dgm:presLayoutVars>
      </dgm:prSet>
      <dgm:spPr/>
    </dgm:pt>
    <dgm:pt modelId="{EE098018-4E64-4EFA-BECB-8FEE7D4556F4}" type="pres">
      <dgm:prSet presAssocID="{1E4480D8-7BE7-4A1A-A92F-33C5A2E7F413}" presName="space" presStyleCnt="0"/>
      <dgm:spPr/>
    </dgm:pt>
    <dgm:pt modelId="{363148D8-4BA0-4432-BE80-E98A68BCB9D0}" type="pres">
      <dgm:prSet presAssocID="{37012501-1511-4845-B4B1-9822CBA55BCC}" presName="composite" presStyleCnt="0"/>
      <dgm:spPr/>
    </dgm:pt>
    <dgm:pt modelId="{0167490F-A364-40A2-9C85-D6DAA62AEA20}" type="pres">
      <dgm:prSet presAssocID="{37012501-1511-4845-B4B1-9822CBA55BCC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141CF9A-CE06-4037-9EE5-8E8E59683A1D}" type="pres">
      <dgm:prSet presAssocID="{37012501-1511-4845-B4B1-9822CBA55BCC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84EBFD02-9FCA-4617-9660-9CF90F370F76}" type="presOf" srcId="{68C406E0-D3C1-44A9-94EF-82C194066FE3}" destId="{B141CF9A-CE06-4037-9EE5-8E8E59683A1D}" srcOrd="0" destOrd="0" presId="urn:microsoft.com/office/officeart/2005/8/layout/hList1"/>
    <dgm:cxn modelId="{D258190C-7DFB-4145-AAA2-F2B5B79713A1}" srcId="{37012501-1511-4845-B4B1-9822CBA55BCC}" destId="{68C406E0-D3C1-44A9-94EF-82C194066FE3}" srcOrd="0" destOrd="0" parTransId="{98F0CC2C-E25D-4B14-AA87-5430EDC41933}" sibTransId="{CF75D515-EE9D-4C8F-AA18-E842F0A998C2}"/>
    <dgm:cxn modelId="{1FB8D51A-3C9D-436D-B323-9710ED70955C}" srcId="{9EEF82C7-21E5-4526-AC38-C8A2D1A0FFFE}" destId="{23160B2F-0B09-4AA5-BFED-DE966B226D3A}" srcOrd="1" destOrd="0" parTransId="{2B1777C2-F34F-4AA9-9633-C6ABD2449A73}" sibTransId="{9307D326-5E3E-4298-BE51-B61D58D13786}"/>
    <dgm:cxn modelId="{D115F828-01E5-47AC-9815-B8C54AA62643}" srcId="{9EEF82C7-21E5-4526-AC38-C8A2D1A0FFFE}" destId="{C480AEBB-8C81-455F-B792-F107FE1B9ABE}" srcOrd="0" destOrd="0" parTransId="{16F1A6E4-D18D-42BF-A5C5-71FA86E4D03E}" sibTransId="{063A283F-22D6-4ADD-9B21-4422A20FEECE}"/>
    <dgm:cxn modelId="{B7DAF660-0CFA-4438-80CC-6C2472605A22}" srcId="{B4EFA4A5-CF07-4701-AB39-144B61EBF458}" destId="{9EEF82C7-21E5-4526-AC38-C8A2D1A0FFFE}" srcOrd="0" destOrd="0" parTransId="{CC14DEF7-686A-4F2A-9779-A708CD2B5BBD}" sibTransId="{1E4480D8-7BE7-4A1A-A92F-33C5A2E7F413}"/>
    <dgm:cxn modelId="{9EB77250-A522-4567-A746-CD1143BBF06E}" type="presOf" srcId="{C480AEBB-8C81-455F-B792-F107FE1B9ABE}" destId="{E6EF4043-E8D5-48FA-A446-5DC2999089B4}" srcOrd="0" destOrd="0" presId="urn:microsoft.com/office/officeart/2005/8/layout/hList1"/>
    <dgm:cxn modelId="{FDCD1853-091E-4054-BA2B-CAD4417DCB76}" srcId="{B4EFA4A5-CF07-4701-AB39-144B61EBF458}" destId="{37012501-1511-4845-B4B1-9822CBA55BCC}" srcOrd="1" destOrd="0" parTransId="{F40FC1A6-3ECF-4339-935F-1A8D696DF63E}" sibTransId="{39505D9B-5EC1-443D-ACF1-1577A882CDBA}"/>
    <dgm:cxn modelId="{2CA74C94-2959-42EB-8EF4-18BD7284ADFB}" type="presOf" srcId="{B4EFA4A5-CF07-4701-AB39-144B61EBF458}" destId="{37AE404B-3874-4BA5-A164-9D20BA4473B4}" srcOrd="0" destOrd="0" presId="urn:microsoft.com/office/officeart/2005/8/layout/hList1"/>
    <dgm:cxn modelId="{432A6E94-5F77-438C-8FB1-A0C89ACBA3D7}" type="presOf" srcId="{03F59599-B915-4279-9966-B8FDFEB41989}" destId="{B141CF9A-CE06-4037-9EE5-8E8E59683A1D}" srcOrd="0" destOrd="1" presId="urn:microsoft.com/office/officeart/2005/8/layout/hList1"/>
    <dgm:cxn modelId="{0DE2CCA6-5654-46E5-83F6-AD92DD475284}" type="presOf" srcId="{9EEF82C7-21E5-4526-AC38-C8A2D1A0FFFE}" destId="{D0E1C8AA-99B8-45C0-A7D5-97B42D69D300}" srcOrd="0" destOrd="0" presId="urn:microsoft.com/office/officeart/2005/8/layout/hList1"/>
    <dgm:cxn modelId="{60ADA4CF-505F-4CAF-B7A0-F87E083B077C}" type="presOf" srcId="{23160B2F-0B09-4AA5-BFED-DE966B226D3A}" destId="{E6EF4043-E8D5-48FA-A446-5DC2999089B4}" srcOrd="0" destOrd="1" presId="urn:microsoft.com/office/officeart/2005/8/layout/hList1"/>
    <dgm:cxn modelId="{318CE3F0-97ED-48E5-AB3A-65D9060E4827}" srcId="{37012501-1511-4845-B4B1-9822CBA55BCC}" destId="{03F59599-B915-4279-9966-B8FDFEB41989}" srcOrd="1" destOrd="0" parTransId="{7021E4BB-9E1A-4626-9899-FBDDF63CDBC3}" sibTransId="{C78D305D-757F-4AF7-B724-9A4FA17EAD6C}"/>
    <dgm:cxn modelId="{996230FF-62D8-434C-9890-1D4EE65CD7D3}" type="presOf" srcId="{37012501-1511-4845-B4B1-9822CBA55BCC}" destId="{0167490F-A364-40A2-9C85-D6DAA62AEA20}" srcOrd="0" destOrd="0" presId="urn:microsoft.com/office/officeart/2005/8/layout/hList1"/>
    <dgm:cxn modelId="{0F8FAE71-3ECC-4188-937E-648C4367545A}" type="presParOf" srcId="{37AE404B-3874-4BA5-A164-9D20BA4473B4}" destId="{D91322FE-4FE1-4279-BCFA-6D9B32F48C20}" srcOrd="0" destOrd="0" presId="urn:microsoft.com/office/officeart/2005/8/layout/hList1"/>
    <dgm:cxn modelId="{6547DDF5-8E1A-4F33-AB6F-F473703F7497}" type="presParOf" srcId="{D91322FE-4FE1-4279-BCFA-6D9B32F48C20}" destId="{D0E1C8AA-99B8-45C0-A7D5-97B42D69D300}" srcOrd="0" destOrd="0" presId="urn:microsoft.com/office/officeart/2005/8/layout/hList1"/>
    <dgm:cxn modelId="{5CCA5830-469D-4E1B-A39D-3F1E26504EFF}" type="presParOf" srcId="{D91322FE-4FE1-4279-BCFA-6D9B32F48C20}" destId="{E6EF4043-E8D5-48FA-A446-5DC2999089B4}" srcOrd="1" destOrd="0" presId="urn:microsoft.com/office/officeart/2005/8/layout/hList1"/>
    <dgm:cxn modelId="{61277B1F-064A-43AC-AFD0-F7D14E7C509B}" type="presParOf" srcId="{37AE404B-3874-4BA5-A164-9D20BA4473B4}" destId="{EE098018-4E64-4EFA-BECB-8FEE7D4556F4}" srcOrd="1" destOrd="0" presId="urn:microsoft.com/office/officeart/2005/8/layout/hList1"/>
    <dgm:cxn modelId="{09ABB851-C4FB-4094-B0BF-921BADDC2C51}" type="presParOf" srcId="{37AE404B-3874-4BA5-A164-9D20BA4473B4}" destId="{363148D8-4BA0-4432-BE80-E98A68BCB9D0}" srcOrd="2" destOrd="0" presId="urn:microsoft.com/office/officeart/2005/8/layout/hList1"/>
    <dgm:cxn modelId="{61324A6D-7DC7-4D38-908A-CC8312F3D7FD}" type="presParOf" srcId="{363148D8-4BA0-4432-BE80-E98A68BCB9D0}" destId="{0167490F-A364-40A2-9C85-D6DAA62AEA20}" srcOrd="0" destOrd="0" presId="urn:microsoft.com/office/officeart/2005/8/layout/hList1"/>
    <dgm:cxn modelId="{B88035FC-EC7B-424A-989B-2614F3521E1D}" type="presParOf" srcId="{363148D8-4BA0-4432-BE80-E98A68BCB9D0}" destId="{B141CF9A-CE06-4037-9EE5-8E8E59683A1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1C8AA-99B8-45C0-A7D5-97B42D69D300}">
      <dsp:nvSpPr>
        <dsp:cNvPr id="0" name=""/>
        <dsp:cNvSpPr/>
      </dsp:nvSpPr>
      <dsp:spPr>
        <a:xfrm>
          <a:off x="51" y="14332"/>
          <a:ext cx="4913783" cy="1226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/>
            <a:t>Einigung im Europäischen Parlament Ende März </a:t>
          </a:r>
        </a:p>
      </dsp:txBody>
      <dsp:txXfrm>
        <a:off x="51" y="14332"/>
        <a:ext cx="4913783" cy="1226312"/>
      </dsp:txXfrm>
    </dsp:sp>
    <dsp:sp modelId="{E6EF4043-E8D5-48FA-A446-5DC2999089B4}">
      <dsp:nvSpPr>
        <dsp:cNvPr id="0" name=""/>
        <dsp:cNvSpPr/>
      </dsp:nvSpPr>
      <dsp:spPr>
        <a:xfrm>
          <a:off x="51" y="1240645"/>
          <a:ext cx="4913783" cy="3096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Anwendungsbereich auf alle Kreditinstitute nach der CRR Definition ausgeweitet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/>
            <a:t>Investitionen in fossile Brennstoffe, Atomenergie und Gasinfrastruktur sind von der Liste der nachhaltigen wirtschaftlichen Aktivitäten ausgeschlossen</a:t>
          </a:r>
        </a:p>
      </dsp:txBody>
      <dsp:txXfrm>
        <a:off x="51" y="1240645"/>
        <a:ext cx="4913783" cy="3096360"/>
      </dsp:txXfrm>
    </dsp:sp>
    <dsp:sp modelId="{0167490F-A364-40A2-9C85-D6DAA62AEA20}">
      <dsp:nvSpPr>
        <dsp:cNvPr id="0" name=""/>
        <dsp:cNvSpPr/>
      </dsp:nvSpPr>
      <dsp:spPr>
        <a:xfrm>
          <a:off x="5601764" y="14332"/>
          <a:ext cx="4913783" cy="122631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400" kern="1200" dirty="0"/>
            <a:t>Einigung der Mitgliedstaaten im Rat der Europäischen Union Ende September</a:t>
          </a:r>
        </a:p>
      </dsp:txBody>
      <dsp:txXfrm>
        <a:off x="5601764" y="14332"/>
        <a:ext cx="4913783" cy="1226312"/>
      </dsp:txXfrm>
    </dsp:sp>
    <dsp:sp modelId="{B141CF9A-CE06-4037-9EE5-8E8E59683A1D}">
      <dsp:nvSpPr>
        <dsp:cNvPr id="0" name=""/>
        <dsp:cNvSpPr/>
      </dsp:nvSpPr>
      <dsp:spPr>
        <a:xfrm>
          <a:off x="5601764" y="1240645"/>
          <a:ext cx="4913783" cy="3096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Anwendungsbereich auf Kreditinstitute die Portfoliomanagement betreiben eingeschränkt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2400" kern="1200" dirty="0"/>
            <a:t>Investitionen in feste fossile Brennstoffe sind von der Liste der nachhaltigen wirtschaftlichen Aktivitäten ausgeschlossen  </a:t>
          </a:r>
        </a:p>
      </dsp:txBody>
      <dsp:txXfrm>
        <a:off x="5601764" y="1240645"/>
        <a:ext cx="4913783" cy="30963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EBB9AE-DBDE-42BC-A741-3B51C52C0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7A770BF-E1E3-4915-82CD-1B708170A4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420EF2-362B-4A74-B54C-ECB9192AE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E8FCB1-D163-4D24-9291-2AA8C5B86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9706327-CE9D-4061-B111-B394F0E3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77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42BE2B-630D-4038-9B6F-00604B71C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835B259-9A74-45AB-BC28-EAB21D3586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703874-A198-4588-9E94-58A13575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61BA54-9E11-44C3-B3DC-3D77ACC2F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FC2107-D32B-442F-883F-3C6C3D501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0440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CB3CAA4-83E5-447A-8CBD-43B4C064F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B62694-B4A3-4287-8869-18A46FF2D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1C1A29-3F87-4026-A8E2-F03D94F1A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A05748-7F14-4712-B6D1-9D2B703D6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472FC2-8449-4038-929B-1F20B1C8A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677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AC9A9-F6E8-4131-8476-C1C47ACBD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4401D7-EA64-41CF-9C22-B672AE813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4198ED-3396-4727-8546-8E31A235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014181-090C-4FE7-8635-4BC17376D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719650-7046-42D6-AA13-2494EE57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318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AE568B-EB98-4E66-8277-108A985D4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9D7EE8-0F6B-4DE9-BFE9-C7944A829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3D4C6D-6368-4804-86F8-B42FBBC6D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0F56AA-61AE-4AE3-A917-781B13D68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B346DF-7347-43E9-ACBA-EA5F00A6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88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3C4EDD-6311-4152-825B-39159878A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AC3FAA-9745-4582-B5A3-F541FEC215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3A4D59-BBD4-4303-B061-CFE5EA4F5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776A326-8E08-4D3B-B6CD-E4D854282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BD4699-058D-4B19-B9FF-3700F0B32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BB06AF-A62C-4D53-8B02-290E98099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32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606BC4-CFEC-4FD6-BA60-4253122FD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9A3ECF-26BD-4F05-9190-F62B20BA9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4261E90-AD3F-4CB1-B04B-AC75F4DD7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8D6C252-FA13-4041-B925-F771ECE5B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36720F-E1F6-4A9F-9EF8-239A3FC7F4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5C09579-680C-4F7E-B6F0-4F1CBBF6A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528CFF9-2E7E-4BA0-B340-F7DFEFC98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B0B486C-2633-494A-AF02-E918C2AF3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4330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B7A42E-AFE2-444C-9918-02308FB16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EA790E3-66EF-48A8-9118-8CA8C7550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104DC7A-7545-49EF-A960-AA5C56B5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6E27F2-1028-4819-8031-7265378F5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15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F7F63DE-3A8B-48D5-AD58-9EAD989A6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97E3D1B-8FFC-4259-A441-1918AC587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B901C0-03C3-4CDC-B92F-4D38E406F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04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51CE2A-B3D7-420A-A5D3-1EA37BAF0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1CAFB1E-2BE5-40C6-935D-A8B94A446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0EA5FED-DA61-4A5B-B270-C105F4014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EEC2A0-7F9D-429F-8F76-904AA5B27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19DD47-3E30-4240-8DE6-A1A45087E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BEB8A72-298F-46E1-BA88-5CA0DF9B4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525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D2C880-3C97-4574-B891-16B8BDC2E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FC7093EB-FBF3-4524-BC6D-C85C7DC47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54C0A95-F36E-4108-8DBF-EDA3C41C40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627252-4438-457D-8C1A-CD3A10EE0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82146DF-B5BA-4DF0-A34C-8F164EEF1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813955-A623-49DC-B344-43E989ADC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513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454B1C9-05FF-4725-8A79-5DEDC8745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8F81222-974C-4BA9-8D92-815B77BA2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7AEDF1-F8EF-4E9B-94C2-3B7C24F034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D6046-C231-454B-8F07-8A8BF2390290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872A2E-0672-40B5-9679-B27CE10C4C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719178-5F00-407C-A3BF-46A4B9417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C01ED-97AA-4EE4-A659-32B97B1E0FF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323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D757062-C8CC-405C-A863-2DA611CD9F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6073" y="4756638"/>
            <a:ext cx="11139854" cy="930447"/>
          </a:xfrm>
        </p:spPr>
        <p:txBody>
          <a:bodyPr>
            <a:normAutofit/>
          </a:bodyPr>
          <a:lstStyle/>
          <a:p>
            <a:r>
              <a:rPr lang="de-DE" sz="5400" dirty="0">
                <a:solidFill>
                  <a:srgbClr val="FFFFFF"/>
                </a:solidFill>
              </a:rPr>
              <a:t>Nachhaltige Finanzierung 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2C4E477-1A88-4D3A-86F4-6D906AD22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15698"/>
            <a:ext cx="9144000" cy="420001"/>
          </a:xfrm>
        </p:spPr>
        <p:txBody>
          <a:bodyPr>
            <a:normAutofit/>
          </a:bodyPr>
          <a:lstStyle/>
          <a:p>
            <a:r>
              <a:rPr lang="de-DE" sz="2000" dirty="0">
                <a:solidFill>
                  <a:srgbClr val="CBD835"/>
                </a:solidFill>
              </a:rPr>
              <a:t>Lisa Keuper, 16. Oktober 2019 </a:t>
            </a:r>
          </a:p>
        </p:txBody>
      </p:sp>
      <p:pic>
        <p:nvPicPr>
          <p:cNvPr id="4" name="Inhaltsplatzhalter 5">
            <a:extLst>
              <a:ext uri="{FF2B5EF4-FFF2-40B4-BE49-F238E27FC236}">
                <a16:creationId xmlns:a16="http://schemas.microsoft.com/office/drawing/2014/main" id="{802B527F-FB9D-4D56-B738-0FA7FB4D94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" y="567655"/>
            <a:ext cx="11496821" cy="3477788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64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23490A-B197-4A12-9989-06E13C4A0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TEG Bericht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FE8A57-7DA0-453B-8AED-F06112841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Veröffentlicht am 18. Juni 2019</a:t>
            </a:r>
          </a:p>
          <a:p>
            <a:r>
              <a:rPr lang="de-DE" dirty="0"/>
              <a:t>Gebäudesektor: </a:t>
            </a:r>
          </a:p>
          <a:p>
            <a:pPr lvl="1"/>
            <a:r>
              <a:rPr lang="de-DE" dirty="0"/>
              <a:t>Bau neuer Gebäude, Renovierung von bestehenden Gebäuden, individuelle Renovierungsmaßnahmen, und Erwerb und Besitz von Gebäuden. </a:t>
            </a:r>
          </a:p>
          <a:p>
            <a:pPr lvl="1"/>
            <a:r>
              <a:rPr lang="de-DE" dirty="0"/>
              <a:t>Energieverbrauch gemessen in der „betrieblichen“ Phase der Gebäude.</a:t>
            </a:r>
          </a:p>
          <a:p>
            <a:pPr lvl="1"/>
            <a:r>
              <a:rPr lang="de-DE" dirty="0"/>
              <a:t>Grundsätzlich gilt bei allen Neubauten oder Renovierungsmaßnahmen das Prinzip „do 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de-DE" dirty="0" err="1"/>
              <a:t>significant</a:t>
            </a:r>
            <a:r>
              <a:rPr lang="de-DE" dirty="0"/>
              <a:t> </a:t>
            </a:r>
            <a:r>
              <a:rPr lang="de-DE" dirty="0" err="1"/>
              <a:t>harm</a:t>
            </a:r>
            <a:r>
              <a:rPr lang="de-DE"/>
              <a:t>“.</a:t>
            </a:r>
            <a:endParaRPr lang="de-DE" dirty="0"/>
          </a:p>
          <a:p>
            <a:pPr lvl="1"/>
            <a:r>
              <a:rPr lang="de-DE" dirty="0"/>
              <a:t>Ziel der Taxonomie: Eigentümern und Entwicklern den Zugang zu „grünen“ Finanzinstrumenten zu ermöglichen und dabei ein Bewusstsein für nachhaltiges Bauen und Wohnen zu fördern. </a:t>
            </a:r>
          </a:p>
          <a:p>
            <a:pPr lvl="2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7595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62D7A-8A62-4FB1-B0A9-2AAA7173D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Taxonomie 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656D1D73-72E3-4CAD-A448-1985480745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999617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6120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F6680C-84A7-4EAE-8A16-89373F6A6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Ausblick in die Zukunft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FAFE1B7-425D-4BD2-96D4-0CAA46B42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Neben dem E (Umwelt) in ESG-Kriterien sollen auch S und G (Soziales und Governance) Kriterien in die Taxonomie aufgenommen werden. </a:t>
            </a:r>
          </a:p>
          <a:p>
            <a:r>
              <a:rPr lang="de-DE" dirty="0"/>
              <a:t>Grüne bonds </a:t>
            </a:r>
          </a:p>
          <a:p>
            <a:r>
              <a:rPr lang="de-DE" dirty="0"/>
              <a:t>ECO-labels </a:t>
            </a:r>
          </a:p>
          <a:p>
            <a:r>
              <a:rPr lang="de-DE" dirty="0"/>
              <a:t>EIB-&gt; Klimabank </a:t>
            </a:r>
          </a:p>
          <a:p>
            <a:r>
              <a:rPr lang="de-DE" dirty="0"/>
              <a:t>N</a:t>
            </a:r>
            <a:r>
              <a:rPr lang="de-DE"/>
              <a:t>achhaltige </a:t>
            </a:r>
            <a:r>
              <a:rPr lang="de-DE" dirty="0"/>
              <a:t>Offenlegungspflichten für alle Banken unter Berücksichtigung </a:t>
            </a:r>
            <a:r>
              <a:rPr lang="de-DE"/>
              <a:t>des Verhältnismäßigkeitsgrundsatzes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9062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205DD892F6ED54D88D9BE09EFDFDA9E" ma:contentTypeVersion="7" ma:contentTypeDescription="Ein neues Dokument erstellen." ma:contentTypeScope="" ma:versionID="dc86293f739ba7db95ee93f4994b430f">
  <xsd:schema xmlns:xsd="http://www.w3.org/2001/XMLSchema" xmlns:xs="http://www.w3.org/2001/XMLSchema" xmlns:p="http://schemas.microsoft.com/office/2006/metadata/properties" xmlns:ns2="fb996896-76d8-490a-a2ba-1aff426e43a8" targetNamespace="http://schemas.microsoft.com/office/2006/metadata/properties" ma:root="true" ma:fieldsID="471a29f2d801367570d9946f9737fe7d" ns2:_="">
    <xsd:import namespace="fb996896-76d8-490a-a2ba-1aff426e43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96896-76d8-490a-a2ba-1aff426e43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A6FEE8-99DD-40BB-B07A-7CB6680FC5C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11C86D8-7791-4980-9C78-81EBCEF63D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11AD32-1B37-4583-ACD3-9177FBE006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996896-76d8-490a-a2ba-1aff426e43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Breitbild</PresentationFormat>
  <Paragraphs>22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Nachhaltige Finanzierung </vt:lpstr>
      <vt:lpstr>TEG Bericht </vt:lpstr>
      <vt:lpstr>Taxonomie </vt:lpstr>
      <vt:lpstr>Ausblick in die Zukunft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Nachhaltige Finanzierung </dc:title>
  <dc:creator>Lisa Keuper</dc:creator>
  <cp:lastModifiedBy>Lisa Keuper</cp:lastModifiedBy>
  <cp:revision>15</cp:revision>
  <dcterms:created xsi:type="dcterms:W3CDTF">2019-10-07T14:11:17Z</dcterms:created>
  <dcterms:modified xsi:type="dcterms:W3CDTF">2019-10-16T14:15:17Z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0x0101009205DD892F6ED54D88D9BE09EFDFDA9E</vt:lpwstr>
  </property>
</Properties>
</file>