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Authors.xml" ContentType="application/vnd.openxmlformats-officedocument.presentationml.commentAuthors+xml"/>
  <Override PartName="/ppt/charts/style5.xml" ContentType="application/vnd.ms-office.chartstyle+xml"/>
  <Override PartName="/ppt/handoutMasters/handoutMaster1.xml" ContentType="application/vnd.openxmlformats-officedocument.presentationml.handoutMaster+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harts/style2.xml" ContentType="application/vnd.ms-office.chart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olors5.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2.xml" ContentType="application/vnd.ms-office.chartcolorstyle+xml"/>
  <Override PartName="/ppt/charts/colors3.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8"/>
  </p:notesMasterIdLst>
  <p:handoutMasterIdLst>
    <p:handoutMasterId r:id="rId29"/>
  </p:handoutMasterIdLst>
  <p:sldIdLst>
    <p:sldId id="560" r:id="rId2"/>
    <p:sldId id="2477" r:id="rId3"/>
    <p:sldId id="2472" r:id="rId4"/>
    <p:sldId id="2470" r:id="rId5"/>
    <p:sldId id="2467" r:id="rId6"/>
    <p:sldId id="2461" r:id="rId7"/>
    <p:sldId id="2478" r:id="rId8"/>
    <p:sldId id="2420" r:id="rId9"/>
    <p:sldId id="2476" r:id="rId10"/>
    <p:sldId id="2363" r:id="rId11"/>
    <p:sldId id="2417" r:id="rId12"/>
    <p:sldId id="2284" r:id="rId13"/>
    <p:sldId id="2299" r:id="rId14"/>
    <p:sldId id="2475" r:id="rId15"/>
    <p:sldId id="2226" r:id="rId16"/>
    <p:sldId id="2243" r:id="rId17"/>
    <p:sldId id="2356" r:id="rId18"/>
    <p:sldId id="2474" r:id="rId19"/>
    <p:sldId id="2229" r:id="rId20"/>
    <p:sldId id="2236" r:id="rId21"/>
    <p:sldId id="304" r:id="rId22"/>
    <p:sldId id="2479" r:id="rId23"/>
    <p:sldId id="300" r:id="rId24"/>
    <p:sldId id="301" r:id="rId25"/>
    <p:sldId id="2480" r:id="rId26"/>
    <p:sldId id="2481" r:id="rId27"/>
  </p:sldIdLst>
  <p:sldSz cx="9180513" cy="6840538"/>
  <p:notesSz cx="6797675" cy="9926638"/>
  <p:defaultTextStyle>
    <a:defPPr>
      <a:defRPr lang="en-GB"/>
    </a:defPPr>
    <a:lvl1pPr algn="l" defTabSz="449263" rtl="0" eaLnBrk="0" fontAlgn="base" hangingPunct="0">
      <a:spcBef>
        <a:spcPct val="0"/>
      </a:spcBef>
      <a:spcAft>
        <a:spcPct val="0"/>
      </a:spcAft>
      <a:defRPr kern="1200">
        <a:solidFill>
          <a:srgbClr val="003867"/>
        </a:solidFill>
        <a:latin typeface="SimHei" panose="02010609060101010101" pitchFamily="49" charset="-122"/>
        <a:ea typeface="MS Gothic" panose="020B0609070205080204" pitchFamily="49" charset="-128"/>
        <a:cs typeface="+mn-cs"/>
      </a:defRPr>
    </a:lvl1pPr>
    <a:lvl2pPr marL="431800" indent="-215900" algn="l" defTabSz="449263" rtl="0" eaLnBrk="0" fontAlgn="base" hangingPunct="0">
      <a:spcBef>
        <a:spcPct val="0"/>
      </a:spcBef>
      <a:spcAft>
        <a:spcPct val="0"/>
      </a:spcAft>
      <a:defRPr kern="1200">
        <a:solidFill>
          <a:srgbClr val="003867"/>
        </a:solidFill>
        <a:latin typeface="SimHei" panose="02010609060101010101" pitchFamily="49" charset="-122"/>
        <a:ea typeface="MS Gothic" panose="020B0609070205080204" pitchFamily="49" charset="-128"/>
        <a:cs typeface="+mn-cs"/>
      </a:defRPr>
    </a:lvl2pPr>
    <a:lvl3pPr marL="647700" indent="-215900" algn="l" defTabSz="449263" rtl="0" eaLnBrk="0" fontAlgn="base" hangingPunct="0">
      <a:spcBef>
        <a:spcPct val="0"/>
      </a:spcBef>
      <a:spcAft>
        <a:spcPct val="0"/>
      </a:spcAft>
      <a:defRPr kern="1200">
        <a:solidFill>
          <a:srgbClr val="003867"/>
        </a:solidFill>
        <a:latin typeface="SimHei" panose="02010609060101010101" pitchFamily="49" charset="-122"/>
        <a:ea typeface="MS Gothic" panose="020B0609070205080204" pitchFamily="49" charset="-128"/>
        <a:cs typeface="+mn-cs"/>
      </a:defRPr>
    </a:lvl3pPr>
    <a:lvl4pPr marL="863600" indent="-215900" algn="l" defTabSz="449263" rtl="0" eaLnBrk="0" fontAlgn="base" hangingPunct="0">
      <a:spcBef>
        <a:spcPct val="0"/>
      </a:spcBef>
      <a:spcAft>
        <a:spcPct val="0"/>
      </a:spcAft>
      <a:defRPr kern="1200">
        <a:solidFill>
          <a:srgbClr val="003867"/>
        </a:solidFill>
        <a:latin typeface="SimHei" panose="02010609060101010101" pitchFamily="49" charset="-122"/>
        <a:ea typeface="MS Gothic" panose="020B0609070205080204" pitchFamily="49" charset="-128"/>
        <a:cs typeface="+mn-cs"/>
      </a:defRPr>
    </a:lvl4pPr>
    <a:lvl5pPr marL="1079500" indent="-215900" algn="l" defTabSz="449263" rtl="0" eaLnBrk="0" fontAlgn="base" hangingPunct="0">
      <a:spcBef>
        <a:spcPct val="0"/>
      </a:spcBef>
      <a:spcAft>
        <a:spcPct val="0"/>
      </a:spcAft>
      <a:defRPr kern="1200">
        <a:solidFill>
          <a:srgbClr val="003867"/>
        </a:solidFill>
        <a:latin typeface="SimHei" panose="02010609060101010101" pitchFamily="49" charset="-122"/>
        <a:ea typeface="MS Gothic" panose="020B0609070205080204" pitchFamily="49" charset="-128"/>
        <a:cs typeface="+mn-cs"/>
      </a:defRPr>
    </a:lvl5pPr>
    <a:lvl6pPr marL="2286000" algn="l" defTabSz="914400" rtl="0" eaLnBrk="1" latinLnBrk="0" hangingPunct="1">
      <a:defRPr kern="1200">
        <a:solidFill>
          <a:srgbClr val="003867"/>
        </a:solidFill>
        <a:latin typeface="SimHei" panose="02010609060101010101" pitchFamily="49" charset="-122"/>
        <a:ea typeface="MS Gothic" panose="020B0609070205080204" pitchFamily="49" charset="-128"/>
        <a:cs typeface="+mn-cs"/>
      </a:defRPr>
    </a:lvl6pPr>
    <a:lvl7pPr marL="2743200" algn="l" defTabSz="914400" rtl="0" eaLnBrk="1" latinLnBrk="0" hangingPunct="1">
      <a:defRPr kern="1200">
        <a:solidFill>
          <a:srgbClr val="003867"/>
        </a:solidFill>
        <a:latin typeface="SimHei" panose="02010609060101010101" pitchFamily="49" charset="-122"/>
        <a:ea typeface="MS Gothic" panose="020B0609070205080204" pitchFamily="49" charset="-128"/>
        <a:cs typeface="+mn-cs"/>
      </a:defRPr>
    </a:lvl7pPr>
    <a:lvl8pPr marL="3200400" algn="l" defTabSz="914400" rtl="0" eaLnBrk="1" latinLnBrk="0" hangingPunct="1">
      <a:defRPr kern="1200">
        <a:solidFill>
          <a:srgbClr val="003867"/>
        </a:solidFill>
        <a:latin typeface="SimHei" panose="02010609060101010101" pitchFamily="49" charset="-122"/>
        <a:ea typeface="MS Gothic" panose="020B0609070205080204" pitchFamily="49" charset="-128"/>
        <a:cs typeface="+mn-cs"/>
      </a:defRPr>
    </a:lvl8pPr>
    <a:lvl9pPr marL="3657600" algn="l" defTabSz="914400" rtl="0" eaLnBrk="1" latinLnBrk="0" hangingPunct="1">
      <a:defRPr kern="1200">
        <a:solidFill>
          <a:srgbClr val="003867"/>
        </a:solidFill>
        <a:latin typeface="SimHei" panose="02010609060101010101" pitchFamily="49" charset="-122"/>
        <a:ea typeface="MS Gothic"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36" userDrawn="1">
          <p15:clr>
            <a:srgbClr val="A4A3A4"/>
          </p15:clr>
        </p15:guide>
        <p15:guide id="2" pos="192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coni Silvia" initials="BS" lastIdx="1" clrIdx="0">
    <p:extLst>
      <p:ext uri="{19B8F6BF-5375-455C-9EA6-DF929625EA0E}">
        <p15:presenceInfo xmlns:p15="http://schemas.microsoft.com/office/powerpoint/2012/main" userId="S-1-5-21-2973832826-32593319-198903645-12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CCCC"/>
    <a:srgbClr val="FF9933"/>
    <a:srgbClr val="CCFFCC"/>
    <a:srgbClr val="FFFFCC"/>
    <a:srgbClr val="CCECFF"/>
    <a:srgbClr val="FFCCFF"/>
    <a:srgbClr val="FFCCCC"/>
    <a:srgbClr val="CC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6627" autoAdjust="0"/>
  </p:normalViewPr>
  <p:slideViewPr>
    <p:cSldViewPr>
      <p:cViewPr varScale="1">
        <p:scale>
          <a:sx n="67" d="100"/>
          <a:sy n="67" d="100"/>
        </p:scale>
        <p:origin x="1421" y="38"/>
      </p:cViewPr>
      <p:guideLst>
        <p:guide orient="horz" pos="2160"/>
        <p:guide pos="2880"/>
      </p:guideLst>
    </p:cSldViewPr>
  </p:slideViewPr>
  <p:outlineViewPr>
    <p:cViewPr varScale="1">
      <p:scale>
        <a:sx n="170" d="200"/>
        <a:sy n="170" d="200"/>
      </p:scale>
      <p:origin x="0" y="-82308"/>
    </p:cViewPr>
  </p:outlineViewPr>
  <p:notesTextViewPr>
    <p:cViewPr>
      <p:scale>
        <a:sx n="150" d="100"/>
        <a:sy n="150" d="100"/>
      </p:scale>
      <p:origin x="0" y="0"/>
    </p:cViewPr>
  </p:notesTextViewPr>
  <p:sorterViewPr>
    <p:cViewPr varScale="1">
      <p:scale>
        <a:sx n="1" d="1"/>
        <a:sy n="1" d="1"/>
      </p:scale>
      <p:origin x="0" y="-1950"/>
    </p:cViewPr>
  </p:sorterViewPr>
  <p:notesViewPr>
    <p:cSldViewPr>
      <p:cViewPr varScale="1">
        <p:scale>
          <a:sx n="78" d="100"/>
          <a:sy n="78" d="100"/>
        </p:scale>
        <p:origin x="3126" y="84"/>
      </p:cViewPr>
      <p:guideLst>
        <p:guide orient="horz" pos="2636"/>
        <p:guide pos="19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amici\Desktop\AMICI\MASALA\MASALA%20NUOVE\Torriero_CRIF_12.10.17\struttura%20finanziaria%20aggiornamento\prestiti%20alle%20imprese%20in%20percentuale%20del%20PIL.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amici\Desktop\AMICI\MASALA\MASALA%20NUOVE\SLIDE%20SP%20MORELLI\nuove%20slide.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D:\Desktop\AMICI\MASALA\MASALA%20NUOVE\STANDARD%20PRESENTATION\sofferenze\sofferenze_giugno2018_21.8.18.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abi-ra.abiad.abi.lan\dati\SI_MILANO\A_Abitazione\Flussi_Mutui_2017.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fileserver.abiad.abi.lan\dati\utenti\Peppetti\peppetti\fondiario\appoggio%20intervento%205%20ottobre%202018.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fileserver.abiad.abi.lan\dati\utenti\Peppetti\peppetti\fondiario\appoggio%20intervento%205%20ottobre%202018.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Foglio1!$B$1</c:f>
              <c:strCache>
                <c:ptCount val="1"/>
                <c:pt idx="0">
                  <c:v>Germania</c:v>
                </c:pt>
              </c:strCache>
            </c:strRef>
          </c:tx>
          <c:spPr>
            <a:ln w="28575" cap="rnd">
              <a:solidFill>
                <a:schemeClr val="accent2"/>
              </a:solidFill>
              <a:round/>
            </a:ln>
            <a:effectLst/>
          </c:spPr>
          <c:marker>
            <c:symbol val="none"/>
          </c:marker>
          <c:cat>
            <c:numRef>
              <c:f>Foglio1!$A$2:$A$35</c:f>
              <c:numCache>
                <c:formatCode>General</c:formatCode>
                <c:ptCount val="34"/>
                <c:pt idx="0">
                  <c:v>2009.1</c:v>
                </c:pt>
                <c:pt idx="1">
                  <c:v>2009.1999999999998</c:v>
                </c:pt>
                <c:pt idx="2">
                  <c:v>2009.2999999999997</c:v>
                </c:pt>
                <c:pt idx="3">
                  <c:v>2009.3999999999996</c:v>
                </c:pt>
                <c:pt idx="4">
                  <c:v>2010.1</c:v>
                </c:pt>
                <c:pt idx="5">
                  <c:v>2010.1999999999998</c:v>
                </c:pt>
                <c:pt idx="6">
                  <c:v>2010.2999999999997</c:v>
                </c:pt>
                <c:pt idx="7">
                  <c:v>2010.3999999999996</c:v>
                </c:pt>
                <c:pt idx="8">
                  <c:v>2011.1</c:v>
                </c:pt>
                <c:pt idx="9">
                  <c:v>2011.1999999999998</c:v>
                </c:pt>
                <c:pt idx="10">
                  <c:v>2011.2999999999997</c:v>
                </c:pt>
                <c:pt idx="11">
                  <c:v>2011.3999999999996</c:v>
                </c:pt>
                <c:pt idx="12">
                  <c:v>2012.1</c:v>
                </c:pt>
                <c:pt idx="13">
                  <c:v>2012.1999999999998</c:v>
                </c:pt>
                <c:pt idx="14">
                  <c:v>2012.2999999999997</c:v>
                </c:pt>
                <c:pt idx="15">
                  <c:v>2012.3999999999996</c:v>
                </c:pt>
                <c:pt idx="16">
                  <c:v>2013.1</c:v>
                </c:pt>
                <c:pt idx="17">
                  <c:v>2013.1999999999998</c:v>
                </c:pt>
                <c:pt idx="18">
                  <c:v>2013.2999999999997</c:v>
                </c:pt>
                <c:pt idx="19">
                  <c:v>2013.3999999999996</c:v>
                </c:pt>
                <c:pt idx="20">
                  <c:v>2014.1</c:v>
                </c:pt>
                <c:pt idx="21">
                  <c:v>2014.1999999999998</c:v>
                </c:pt>
                <c:pt idx="22">
                  <c:v>2014.2999999999997</c:v>
                </c:pt>
                <c:pt idx="23">
                  <c:v>2014.3999999999996</c:v>
                </c:pt>
                <c:pt idx="24">
                  <c:v>2015.1</c:v>
                </c:pt>
                <c:pt idx="25">
                  <c:v>2015.1999999999998</c:v>
                </c:pt>
                <c:pt idx="26">
                  <c:v>2015.2999999999997</c:v>
                </c:pt>
                <c:pt idx="27">
                  <c:v>2015.3999999999996</c:v>
                </c:pt>
                <c:pt idx="28">
                  <c:v>2016.1</c:v>
                </c:pt>
                <c:pt idx="29">
                  <c:v>2016.1999999999998</c:v>
                </c:pt>
                <c:pt idx="30">
                  <c:v>2016.2999999999997</c:v>
                </c:pt>
                <c:pt idx="31">
                  <c:v>2016.3999999999996</c:v>
                </c:pt>
                <c:pt idx="32">
                  <c:v>2017.1</c:v>
                </c:pt>
                <c:pt idx="33">
                  <c:v>2017.1999999999998</c:v>
                </c:pt>
              </c:numCache>
            </c:numRef>
          </c:cat>
          <c:val>
            <c:numRef>
              <c:f>Foglio1!$B$2:$B$35</c:f>
              <c:numCache>
                <c:formatCode>0.0</c:formatCode>
                <c:ptCount val="34"/>
                <c:pt idx="0">
                  <c:v>8.7229158433661524</c:v>
                </c:pt>
                <c:pt idx="1">
                  <c:v>7.5382269461637463</c:v>
                </c:pt>
                <c:pt idx="2">
                  <c:v>5.7756722666328288</c:v>
                </c:pt>
                <c:pt idx="3">
                  <c:v>3.9933061839300734</c:v>
                </c:pt>
                <c:pt idx="4">
                  <c:v>9.4233074851665322E-2</c:v>
                </c:pt>
                <c:pt idx="5">
                  <c:v>-2.2493293045586213</c:v>
                </c:pt>
                <c:pt idx="6">
                  <c:v>-4.2147143811295358</c:v>
                </c:pt>
                <c:pt idx="7">
                  <c:v>-4.6133326886626165</c:v>
                </c:pt>
                <c:pt idx="8">
                  <c:v>-4.7000644955361075</c:v>
                </c:pt>
                <c:pt idx="9">
                  <c:v>-5.3793540461569336</c:v>
                </c:pt>
                <c:pt idx="10">
                  <c:v>-4.7409344295358302</c:v>
                </c:pt>
                <c:pt idx="11">
                  <c:v>-4.4443017855545612</c:v>
                </c:pt>
                <c:pt idx="12">
                  <c:v>-3.1089048338254806</c:v>
                </c:pt>
                <c:pt idx="13">
                  <c:v>-2.1180756703451351</c:v>
                </c:pt>
                <c:pt idx="14">
                  <c:v>-1.4413406136486593</c:v>
                </c:pt>
                <c:pt idx="15">
                  <c:v>-1.1329776127318354</c:v>
                </c:pt>
                <c:pt idx="16">
                  <c:v>-1.3435078713064819</c:v>
                </c:pt>
                <c:pt idx="17">
                  <c:v>-1.5983136936756388</c:v>
                </c:pt>
                <c:pt idx="18">
                  <c:v>1.8211813321225883</c:v>
                </c:pt>
                <c:pt idx="19">
                  <c:v>1.3155311770557532</c:v>
                </c:pt>
                <c:pt idx="20">
                  <c:v>0.6050261068569327</c:v>
                </c:pt>
                <c:pt idx="21">
                  <c:v>0.71855956274897537</c:v>
                </c:pt>
                <c:pt idx="22">
                  <c:v>-3.0148313733977652</c:v>
                </c:pt>
                <c:pt idx="23">
                  <c:v>-2.8571572423894338</c:v>
                </c:pt>
                <c:pt idx="24">
                  <c:v>-1.9989060381553756</c:v>
                </c:pt>
                <c:pt idx="25">
                  <c:v>-1.8939820055597032</c:v>
                </c:pt>
                <c:pt idx="26">
                  <c:v>-1.7378779005645804</c:v>
                </c:pt>
                <c:pt idx="27">
                  <c:v>-1.4741919581084915</c:v>
                </c:pt>
                <c:pt idx="28">
                  <c:v>-1.2354915056732239</c:v>
                </c:pt>
                <c:pt idx="29">
                  <c:v>-0.84721783417706931</c:v>
                </c:pt>
                <c:pt idx="30">
                  <c:v>-0.37817769965493042</c:v>
                </c:pt>
                <c:pt idx="31">
                  <c:v>-0.1832822774002274</c:v>
                </c:pt>
                <c:pt idx="32">
                  <c:v>-5.2277403341861373E-2</c:v>
                </c:pt>
                <c:pt idx="33">
                  <c:v>0.13834803613374547</c:v>
                </c:pt>
              </c:numCache>
            </c:numRef>
          </c:val>
          <c:smooth val="0"/>
          <c:extLst>
            <c:ext xmlns:c16="http://schemas.microsoft.com/office/drawing/2014/chart" uri="{C3380CC4-5D6E-409C-BE32-E72D297353CC}">
              <c16:uniqueId val="{00000000-A18E-4EA5-9CC7-02A41D550263}"/>
            </c:ext>
          </c:extLst>
        </c:ser>
        <c:ser>
          <c:idx val="1"/>
          <c:order val="1"/>
          <c:tx>
            <c:strRef>
              <c:f>Foglio1!$C$1</c:f>
              <c:strCache>
                <c:ptCount val="1"/>
                <c:pt idx="0">
                  <c:v>Spagna</c:v>
                </c:pt>
              </c:strCache>
            </c:strRef>
          </c:tx>
          <c:spPr>
            <a:ln w="28575" cap="rnd">
              <a:solidFill>
                <a:srgbClr val="7030A0"/>
              </a:solidFill>
              <a:round/>
            </a:ln>
            <a:effectLst/>
          </c:spPr>
          <c:marker>
            <c:symbol val="none"/>
          </c:marker>
          <c:cat>
            <c:numRef>
              <c:f>Foglio1!$A$2:$A$35</c:f>
              <c:numCache>
                <c:formatCode>General</c:formatCode>
                <c:ptCount val="34"/>
                <c:pt idx="0">
                  <c:v>2009.1</c:v>
                </c:pt>
                <c:pt idx="1">
                  <c:v>2009.1999999999998</c:v>
                </c:pt>
                <c:pt idx="2">
                  <c:v>2009.2999999999997</c:v>
                </c:pt>
                <c:pt idx="3">
                  <c:v>2009.3999999999996</c:v>
                </c:pt>
                <c:pt idx="4">
                  <c:v>2010.1</c:v>
                </c:pt>
                <c:pt idx="5">
                  <c:v>2010.1999999999998</c:v>
                </c:pt>
                <c:pt idx="6">
                  <c:v>2010.2999999999997</c:v>
                </c:pt>
                <c:pt idx="7">
                  <c:v>2010.3999999999996</c:v>
                </c:pt>
                <c:pt idx="8">
                  <c:v>2011.1</c:v>
                </c:pt>
                <c:pt idx="9">
                  <c:v>2011.1999999999998</c:v>
                </c:pt>
                <c:pt idx="10">
                  <c:v>2011.2999999999997</c:v>
                </c:pt>
                <c:pt idx="11">
                  <c:v>2011.3999999999996</c:v>
                </c:pt>
                <c:pt idx="12">
                  <c:v>2012.1</c:v>
                </c:pt>
                <c:pt idx="13">
                  <c:v>2012.1999999999998</c:v>
                </c:pt>
                <c:pt idx="14">
                  <c:v>2012.2999999999997</c:v>
                </c:pt>
                <c:pt idx="15">
                  <c:v>2012.3999999999996</c:v>
                </c:pt>
                <c:pt idx="16">
                  <c:v>2013.1</c:v>
                </c:pt>
                <c:pt idx="17">
                  <c:v>2013.1999999999998</c:v>
                </c:pt>
                <c:pt idx="18">
                  <c:v>2013.2999999999997</c:v>
                </c:pt>
                <c:pt idx="19">
                  <c:v>2013.3999999999996</c:v>
                </c:pt>
                <c:pt idx="20">
                  <c:v>2014.1</c:v>
                </c:pt>
                <c:pt idx="21">
                  <c:v>2014.1999999999998</c:v>
                </c:pt>
                <c:pt idx="22">
                  <c:v>2014.2999999999997</c:v>
                </c:pt>
                <c:pt idx="23">
                  <c:v>2014.3999999999996</c:v>
                </c:pt>
                <c:pt idx="24">
                  <c:v>2015.1</c:v>
                </c:pt>
                <c:pt idx="25">
                  <c:v>2015.1999999999998</c:v>
                </c:pt>
                <c:pt idx="26">
                  <c:v>2015.2999999999997</c:v>
                </c:pt>
                <c:pt idx="27">
                  <c:v>2015.3999999999996</c:v>
                </c:pt>
                <c:pt idx="28">
                  <c:v>2016.1</c:v>
                </c:pt>
                <c:pt idx="29">
                  <c:v>2016.1999999999998</c:v>
                </c:pt>
                <c:pt idx="30">
                  <c:v>2016.2999999999997</c:v>
                </c:pt>
                <c:pt idx="31">
                  <c:v>2016.3999999999996</c:v>
                </c:pt>
                <c:pt idx="32">
                  <c:v>2017.1</c:v>
                </c:pt>
                <c:pt idx="33">
                  <c:v>2017.1999999999998</c:v>
                </c:pt>
              </c:numCache>
            </c:numRef>
          </c:cat>
          <c:val>
            <c:numRef>
              <c:f>Foglio1!$C$2:$C$35</c:f>
              <c:numCache>
                <c:formatCode>0.0</c:formatCode>
                <c:ptCount val="34"/>
                <c:pt idx="0">
                  <c:v>6.5739308487128199</c:v>
                </c:pt>
                <c:pt idx="1">
                  <c:v>5.7456551135691569</c:v>
                </c:pt>
                <c:pt idx="2">
                  <c:v>3.5708594134367693</c:v>
                </c:pt>
                <c:pt idx="3">
                  <c:v>2.2225523506965317</c:v>
                </c:pt>
                <c:pt idx="4">
                  <c:v>1.3455640820064367</c:v>
                </c:pt>
                <c:pt idx="5">
                  <c:v>1.1871171267936589</c:v>
                </c:pt>
                <c:pt idx="6">
                  <c:v>0.60000255084322873</c:v>
                </c:pt>
                <c:pt idx="7">
                  <c:v>-0.18835874124847862</c:v>
                </c:pt>
                <c:pt idx="8">
                  <c:v>-0.81072554843246891</c:v>
                </c:pt>
                <c:pt idx="9">
                  <c:v>-1.2737643911354972</c:v>
                </c:pt>
                <c:pt idx="10">
                  <c:v>-1.8787324512276591</c:v>
                </c:pt>
                <c:pt idx="11">
                  <c:v>-1.5281512753053192</c:v>
                </c:pt>
                <c:pt idx="12">
                  <c:v>-1.2293833982688227</c:v>
                </c:pt>
                <c:pt idx="13">
                  <c:v>-2.0245674908196314</c:v>
                </c:pt>
                <c:pt idx="14">
                  <c:v>-2.1713687694326858</c:v>
                </c:pt>
                <c:pt idx="15">
                  <c:v>-3.4986712801075512</c:v>
                </c:pt>
                <c:pt idx="16">
                  <c:v>-3.9835040662382681</c:v>
                </c:pt>
                <c:pt idx="17">
                  <c:v>-5.7231307531355604</c:v>
                </c:pt>
                <c:pt idx="18">
                  <c:v>-6.0579638292174529</c:v>
                </c:pt>
                <c:pt idx="19">
                  <c:v>-6.9444305516617639</c:v>
                </c:pt>
                <c:pt idx="20">
                  <c:v>-7.658147768163488</c:v>
                </c:pt>
                <c:pt idx="21">
                  <c:v>-6.1700395853944876</c:v>
                </c:pt>
                <c:pt idx="22">
                  <c:v>-6.818720437918401</c:v>
                </c:pt>
                <c:pt idx="23">
                  <c:v>-5.4462472198689547</c:v>
                </c:pt>
                <c:pt idx="24">
                  <c:v>-5.1767655539167805</c:v>
                </c:pt>
                <c:pt idx="25">
                  <c:v>-5.2421638448350798</c:v>
                </c:pt>
                <c:pt idx="26">
                  <c:v>-5.1591641054693795</c:v>
                </c:pt>
                <c:pt idx="27">
                  <c:v>-6.0085521822278913</c:v>
                </c:pt>
                <c:pt idx="28">
                  <c:v>-6.7779043239464407</c:v>
                </c:pt>
                <c:pt idx="29">
                  <c:v>-6.3780840726580585</c:v>
                </c:pt>
                <c:pt idx="30">
                  <c:v>-6.1819517705825824</c:v>
                </c:pt>
                <c:pt idx="31">
                  <c:v>-5.2633286405132935</c:v>
                </c:pt>
                <c:pt idx="32">
                  <c:v>-4.1230727399094782</c:v>
                </c:pt>
                <c:pt idx="33">
                  <c:v>-4.4778655759769137</c:v>
                </c:pt>
              </c:numCache>
            </c:numRef>
          </c:val>
          <c:smooth val="0"/>
          <c:extLst>
            <c:ext xmlns:c16="http://schemas.microsoft.com/office/drawing/2014/chart" uri="{C3380CC4-5D6E-409C-BE32-E72D297353CC}">
              <c16:uniqueId val="{00000001-A18E-4EA5-9CC7-02A41D550263}"/>
            </c:ext>
          </c:extLst>
        </c:ser>
        <c:ser>
          <c:idx val="2"/>
          <c:order val="2"/>
          <c:tx>
            <c:strRef>
              <c:f>Foglio1!$D$1</c:f>
              <c:strCache>
                <c:ptCount val="1"/>
                <c:pt idx="0">
                  <c:v>Francia</c:v>
                </c:pt>
              </c:strCache>
            </c:strRef>
          </c:tx>
          <c:spPr>
            <a:ln w="28575" cap="rnd">
              <a:solidFill>
                <a:schemeClr val="accent6">
                  <a:lumMod val="60000"/>
                  <a:lumOff val="40000"/>
                </a:schemeClr>
              </a:solidFill>
              <a:round/>
            </a:ln>
            <a:effectLst/>
          </c:spPr>
          <c:marker>
            <c:symbol val="none"/>
          </c:marker>
          <c:cat>
            <c:numRef>
              <c:f>Foglio1!$A$2:$A$35</c:f>
              <c:numCache>
                <c:formatCode>General</c:formatCode>
                <c:ptCount val="34"/>
                <c:pt idx="0">
                  <c:v>2009.1</c:v>
                </c:pt>
                <c:pt idx="1">
                  <c:v>2009.1999999999998</c:v>
                </c:pt>
                <c:pt idx="2">
                  <c:v>2009.2999999999997</c:v>
                </c:pt>
                <c:pt idx="3">
                  <c:v>2009.3999999999996</c:v>
                </c:pt>
                <c:pt idx="4">
                  <c:v>2010.1</c:v>
                </c:pt>
                <c:pt idx="5">
                  <c:v>2010.1999999999998</c:v>
                </c:pt>
                <c:pt idx="6">
                  <c:v>2010.2999999999997</c:v>
                </c:pt>
                <c:pt idx="7">
                  <c:v>2010.3999999999996</c:v>
                </c:pt>
                <c:pt idx="8">
                  <c:v>2011.1</c:v>
                </c:pt>
                <c:pt idx="9">
                  <c:v>2011.1999999999998</c:v>
                </c:pt>
                <c:pt idx="10">
                  <c:v>2011.2999999999997</c:v>
                </c:pt>
                <c:pt idx="11">
                  <c:v>2011.3999999999996</c:v>
                </c:pt>
                <c:pt idx="12">
                  <c:v>2012.1</c:v>
                </c:pt>
                <c:pt idx="13">
                  <c:v>2012.1999999999998</c:v>
                </c:pt>
                <c:pt idx="14">
                  <c:v>2012.2999999999997</c:v>
                </c:pt>
                <c:pt idx="15">
                  <c:v>2012.3999999999996</c:v>
                </c:pt>
                <c:pt idx="16">
                  <c:v>2013.1</c:v>
                </c:pt>
                <c:pt idx="17">
                  <c:v>2013.1999999999998</c:v>
                </c:pt>
                <c:pt idx="18">
                  <c:v>2013.2999999999997</c:v>
                </c:pt>
                <c:pt idx="19">
                  <c:v>2013.3999999999996</c:v>
                </c:pt>
                <c:pt idx="20">
                  <c:v>2014.1</c:v>
                </c:pt>
                <c:pt idx="21">
                  <c:v>2014.1999999999998</c:v>
                </c:pt>
                <c:pt idx="22">
                  <c:v>2014.2999999999997</c:v>
                </c:pt>
                <c:pt idx="23">
                  <c:v>2014.3999999999996</c:v>
                </c:pt>
                <c:pt idx="24">
                  <c:v>2015.1</c:v>
                </c:pt>
                <c:pt idx="25">
                  <c:v>2015.1999999999998</c:v>
                </c:pt>
                <c:pt idx="26">
                  <c:v>2015.2999999999997</c:v>
                </c:pt>
                <c:pt idx="27">
                  <c:v>2015.3999999999996</c:v>
                </c:pt>
                <c:pt idx="28">
                  <c:v>2016.1</c:v>
                </c:pt>
                <c:pt idx="29">
                  <c:v>2016.1999999999998</c:v>
                </c:pt>
                <c:pt idx="30">
                  <c:v>2016.2999999999997</c:v>
                </c:pt>
                <c:pt idx="31">
                  <c:v>2016.3999999999996</c:v>
                </c:pt>
                <c:pt idx="32">
                  <c:v>2017.1</c:v>
                </c:pt>
                <c:pt idx="33">
                  <c:v>2017.1999999999998</c:v>
                </c:pt>
              </c:numCache>
            </c:numRef>
          </c:cat>
          <c:val>
            <c:numRef>
              <c:f>Foglio1!$D$2:$D$35</c:f>
              <c:numCache>
                <c:formatCode>0.0</c:formatCode>
                <c:ptCount val="34"/>
                <c:pt idx="0">
                  <c:v>5.8344184254468416</c:v>
                </c:pt>
                <c:pt idx="1">
                  <c:v>4.0407670683872965</c:v>
                </c:pt>
                <c:pt idx="2">
                  <c:v>3.2744506316589557</c:v>
                </c:pt>
                <c:pt idx="3">
                  <c:v>2.5747426804849596</c:v>
                </c:pt>
                <c:pt idx="4">
                  <c:v>2.5765333247446058</c:v>
                </c:pt>
                <c:pt idx="5">
                  <c:v>1.9656088704671539</c:v>
                </c:pt>
                <c:pt idx="6">
                  <c:v>0.93093591360912242</c:v>
                </c:pt>
                <c:pt idx="7">
                  <c:v>1.6672467790906502</c:v>
                </c:pt>
                <c:pt idx="8">
                  <c:v>0.96072785525710813</c:v>
                </c:pt>
                <c:pt idx="9">
                  <c:v>1.9462057556419801</c:v>
                </c:pt>
                <c:pt idx="10">
                  <c:v>2.2449391756212798</c:v>
                </c:pt>
                <c:pt idx="11">
                  <c:v>-0.67255617573982818</c:v>
                </c:pt>
                <c:pt idx="12">
                  <c:v>-0.14987774052893243</c:v>
                </c:pt>
                <c:pt idx="13">
                  <c:v>-1.1249782314569217</c:v>
                </c:pt>
                <c:pt idx="14">
                  <c:v>-0.94449860383430817</c:v>
                </c:pt>
                <c:pt idx="15">
                  <c:v>1.4485754753937883</c:v>
                </c:pt>
                <c:pt idx="16">
                  <c:v>1.1534536772377848</c:v>
                </c:pt>
                <c:pt idx="17">
                  <c:v>0.73056905437988462</c:v>
                </c:pt>
                <c:pt idx="18">
                  <c:v>5.9346608195859574E-2</c:v>
                </c:pt>
                <c:pt idx="19">
                  <c:v>-0.28090213834281386</c:v>
                </c:pt>
                <c:pt idx="20">
                  <c:v>-9.6647127016559864E-2</c:v>
                </c:pt>
                <c:pt idx="21">
                  <c:v>0.8183802950344905</c:v>
                </c:pt>
                <c:pt idx="22">
                  <c:v>1.2818330181444288</c:v>
                </c:pt>
                <c:pt idx="23">
                  <c:v>0.91841982943373068</c:v>
                </c:pt>
                <c:pt idx="24">
                  <c:v>0.65728450263759797</c:v>
                </c:pt>
                <c:pt idx="25">
                  <c:v>0.99120804021997344</c:v>
                </c:pt>
                <c:pt idx="26">
                  <c:v>0.85272882285476115</c:v>
                </c:pt>
                <c:pt idx="27">
                  <c:v>0.62571130746251669</c:v>
                </c:pt>
                <c:pt idx="28">
                  <c:v>0.94876145688713009</c:v>
                </c:pt>
                <c:pt idx="29">
                  <c:v>1.2651030814558624</c:v>
                </c:pt>
                <c:pt idx="30">
                  <c:v>2.6559731078723026</c:v>
                </c:pt>
                <c:pt idx="31">
                  <c:v>3.5976143768505651</c:v>
                </c:pt>
                <c:pt idx="32">
                  <c:v>4.9764981284770293</c:v>
                </c:pt>
                <c:pt idx="33">
                  <c:v>3.9766054781692759</c:v>
                </c:pt>
              </c:numCache>
            </c:numRef>
          </c:val>
          <c:smooth val="0"/>
          <c:extLst>
            <c:ext xmlns:c16="http://schemas.microsoft.com/office/drawing/2014/chart" uri="{C3380CC4-5D6E-409C-BE32-E72D297353CC}">
              <c16:uniqueId val="{00000002-A18E-4EA5-9CC7-02A41D550263}"/>
            </c:ext>
          </c:extLst>
        </c:ser>
        <c:ser>
          <c:idx val="3"/>
          <c:order val="3"/>
          <c:tx>
            <c:strRef>
              <c:f>Foglio1!$E$1</c:f>
              <c:strCache>
                <c:ptCount val="1"/>
                <c:pt idx="0">
                  <c:v>Italia</c:v>
                </c:pt>
              </c:strCache>
            </c:strRef>
          </c:tx>
          <c:spPr>
            <a:ln w="57150" cap="rnd">
              <a:solidFill>
                <a:srgbClr val="0070C0"/>
              </a:solidFill>
              <a:round/>
            </a:ln>
            <a:effectLst/>
          </c:spPr>
          <c:marker>
            <c:symbol val="none"/>
          </c:marker>
          <c:cat>
            <c:numRef>
              <c:f>Foglio1!$A$2:$A$35</c:f>
              <c:numCache>
                <c:formatCode>General</c:formatCode>
                <c:ptCount val="34"/>
                <c:pt idx="0">
                  <c:v>2009.1</c:v>
                </c:pt>
                <c:pt idx="1">
                  <c:v>2009.1999999999998</c:v>
                </c:pt>
                <c:pt idx="2">
                  <c:v>2009.2999999999997</c:v>
                </c:pt>
                <c:pt idx="3">
                  <c:v>2009.3999999999996</c:v>
                </c:pt>
                <c:pt idx="4">
                  <c:v>2010.1</c:v>
                </c:pt>
                <c:pt idx="5">
                  <c:v>2010.1999999999998</c:v>
                </c:pt>
                <c:pt idx="6">
                  <c:v>2010.2999999999997</c:v>
                </c:pt>
                <c:pt idx="7">
                  <c:v>2010.3999999999996</c:v>
                </c:pt>
                <c:pt idx="8">
                  <c:v>2011.1</c:v>
                </c:pt>
                <c:pt idx="9">
                  <c:v>2011.1999999999998</c:v>
                </c:pt>
                <c:pt idx="10">
                  <c:v>2011.2999999999997</c:v>
                </c:pt>
                <c:pt idx="11">
                  <c:v>2011.3999999999996</c:v>
                </c:pt>
                <c:pt idx="12">
                  <c:v>2012.1</c:v>
                </c:pt>
                <c:pt idx="13">
                  <c:v>2012.1999999999998</c:v>
                </c:pt>
                <c:pt idx="14">
                  <c:v>2012.2999999999997</c:v>
                </c:pt>
                <c:pt idx="15">
                  <c:v>2012.3999999999996</c:v>
                </c:pt>
                <c:pt idx="16">
                  <c:v>2013.1</c:v>
                </c:pt>
                <c:pt idx="17">
                  <c:v>2013.1999999999998</c:v>
                </c:pt>
                <c:pt idx="18">
                  <c:v>2013.2999999999997</c:v>
                </c:pt>
                <c:pt idx="19">
                  <c:v>2013.3999999999996</c:v>
                </c:pt>
                <c:pt idx="20">
                  <c:v>2014.1</c:v>
                </c:pt>
                <c:pt idx="21">
                  <c:v>2014.1999999999998</c:v>
                </c:pt>
                <c:pt idx="22">
                  <c:v>2014.2999999999997</c:v>
                </c:pt>
                <c:pt idx="23">
                  <c:v>2014.3999999999996</c:v>
                </c:pt>
                <c:pt idx="24">
                  <c:v>2015.1</c:v>
                </c:pt>
                <c:pt idx="25">
                  <c:v>2015.1999999999998</c:v>
                </c:pt>
                <c:pt idx="26">
                  <c:v>2015.2999999999997</c:v>
                </c:pt>
                <c:pt idx="27">
                  <c:v>2015.3999999999996</c:v>
                </c:pt>
                <c:pt idx="28">
                  <c:v>2016.1</c:v>
                </c:pt>
                <c:pt idx="29">
                  <c:v>2016.1999999999998</c:v>
                </c:pt>
                <c:pt idx="30">
                  <c:v>2016.2999999999997</c:v>
                </c:pt>
                <c:pt idx="31">
                  <c:v>2016.3999999999996</c:v>
                </c:pt>
                <c:pt idx="32">
                  <c:v>2017.1</c:v>
                </c:pt>
                <c:pt idx="33">
                  <c:v>2017.1999999999998</c:v>
                </c:pt>
              </c:numCache>
            </c:numRef>
          </c:cat>
          <c:val>
            <c:numRef>
              <c:f>Foglio1!$E$2:$E$35</c:f>
              <c:numCache>
                <c:formatCode>0.0</c:formatCode>
                <c:ptCount val="34"/>
                <c:pt idx="0">
                  <c:v>8.3722907088883858</c:v>
                </c:pt>
                <c:pt idx="1">
                  <c:v>7.9571373460440071</c:v>
                </c:pt>
                <c:pt idx="2">
                  <c:v>5.8784119055244402</c:v>
                </c:pt>
                <c:pt idx="3">
                  <c:v>4.9845030192407052</c:v>
                </c:pt>
                <c:pt idx="4">
                  <c:v>4.1984251158494956</c:v>
                </c:pt>
                <c:pt idx="5">
                  <c:v>2.4342739557138131</c:v>
                </c:pt>
                <c:pt idx="6">
                  <c:v>2.5335376642136538</c:v>
                </c:pt>
                <c:pt idx="7">
                  <c:v>0.69966740278345085</c:v>
                </c:pt>
                <c:pt idx="8">
                  <c:v>1.3324290776747993</c:v>
                </c:pt>
                <c:pt idx="9">
                  <c:v>1.5250831897659047</c:v>
                </c:pt>
                <c:pt idx="10">
                  <c:v>0.96578655157125226</c:v>
                </c:pt>
                <c:pt idx="11">
                  <c:v>8.6662050152636283E-2</c:v>
                </c:pt>
                <c:pt idx="12">
                  <c:v>7.4479696025164799E-2</c:v>
                </c:pt>
                <c:pt idx="13">
                  <c:v>-6.4432861490924864E-2</c:v>
                </c:pt>
                <c:pt idx="14">
                  <c:v>1.2850074240127185E-2</c:v>
                </c:pt>
                <c:pt idx="15">
                  <c:v>0.68299039069158596</c:v>
                </c:pt>
                <c:pt idx="16">
                  <c:v>0.26625638841055732</c:v>
                </c:pt>
                <c:pt idx="17">
                  <c:v>-1.271422581460115</c:v>
                </c:pt>
                <c:pt idx="18">
                  <c:v>-2.1913153564281416</c:v>
                </c:pt>
                <c:pt idx="19">
                  <c:v>-3.148150884419028</c:v>
                </c:pt>
                <c:pt idx="20">
                  <c:v>-3.7136027904540185</c:v>
                </c:pt>
                <c:pt idx="21">
                  <c:v>-3.2008860486723698</c:v>
                </c:pt>
                <c:pt idx="22">
                  <c:v>-3.3763744086379184</c:v>
                </c:pt>
                <c:pt idx="23">
                  <c:v>-2.7100781294736116</c:v>
                </c:pt>
                <c:pt idx="24">
                  <c:v>-2.2318995081363902</c:v>
                </c:pt>
                <c:pt idx="25">
                  <c:v>-1.9774627346925548</c:v>
                </c:pt>
                <c:pt idx="26">
                  <c:v>-1.6781515060657384</c:v>
                </c:pt>
                <c:pt idx="27">
                  <c:v>-1.6611969611477484</c:v>
                </c:pt>
                <c:pt idx="28">
                  <c:v>-1.4355829957570201</c:v>
                </c:pt>
                <c:pt idx="29">
                  <c:v>-1.0194166188957787</c:v>
                </c:pt>
                <c:pt idx="30">
                  <c:v>-0.7322352277972719</c:v>
                </c:pt>
                <c:pt idx="31">
                  <c:v>-0.74302386113441443</c:v>
                </c:pt>
                <c:pt idx="32">
                  <c:v>-0.56673464893870928</c:v>
                </c:pt>
                <c:pt idx="33">
                  <c:v>-0.35036692998678021</c:v>
                </c:pt>
              </c:numCache>
            </c:numRef>
          </c:val>
          <c:smooth val="0"/>
          <c:extLst>
            <c:ext xmlns:c16="http://schemas.microsoft.com/office/drawing/2014/chart" uri="{C3380CC4-5D6E-409C-BE32-E72D297353CC}">
              <c16:uniqueId val="{00000003-A18E-4EA5-9CC7-02A41D550263}"/>
            </c:ext>
          </c:extLst>
        </c:ser>
        <c:ser>
          <c:idx val="4"/>
          <c:order val="4"/>
          <c:tx>
            <c:strRef>
              <c:f>Foglio1!$F$1</c:f>
              <c:strCache>
                <c:ptCount val="1"/>
                <c:pt idx="0">
                  <c:v>EuroArea</c:v>
                </c:pt>
              </c:strCache>
            </c:strRef>
          </c:tx>
          <c:spPr>
            <a:ln w="38100" cap="rnd">
              <a:solidFill>
                <a:srgbClr val="C00000"/>
              </a:solidFill>
              <a:round/>
            </a:ln>
            <a:effectLst/>
          </c:spPr>
          <c:marker>
            <c:symbol val="none"/>
          </c:marker>
          <c:cat>
            <c:numRef>
              <c:f>Foglio1!$A$2:$A$35</c:f>
              <c:numCache>
                <c:formatCode>General</c:formatCode>
                <c:ptCount val="34"/>
                <c:pt idx="0">
                  <c:v>2009.1</c:v>
                </c:pt>
                <c:pt idx="1">
                  <c:v>2009.1999999999998</c:v>
                </c:pt>
                <c:pt idx="2">
                  <c:v>2009.2999999999997</c:v>
                </c:pt>
                <c:pt idx="3">
                  <c:v>2009.3999999999996</c:v>
                </c:pt>
                <c:pt idx="4">
                  <c:v>2010.1</c:v>
                </c:pt>
                <c:pt idx="5">
                  <c:v>2010.1999999999998</c:v>
                </c:pt>
                <c:pt idx="6">
                  <c:v>2010.2999999999997</c:v>
                </c:pt>
                <c:pt idx="7">
                  <c:v>2010.3999999999996</c:v>
                </c:pt>
                <c:pt idx="8">
                  <c:v>2011.1</c:v>
                </c:pt>
                <c:pt idx="9">
                  <c:v>2011.1999999999998</c:v>
                </c:pt>
                <c:pt idx="10">
                  <c:v>2011.2999999999997</c:v>
                </c:pt>
                <c:pt idx="11">
                  <c:v>2011.3999999999996</c:v>
                </c:pt>
                <c:pt idx="12">
                  <c:v>2012.1</c:v>
                </c:pt>
                <c:pt idx="13">
                  <c:v>2012.1999999999998</c:v>
                </c:pt>
                <c:pt idx="14">
                  <c:v>2012.2999999999997</c:v>
                </c:pt>
                <c:pt idx="15">
                  <c:v>2012.3999999999996</c:v>
                </c:pt>
                <c:pt idx="16">
                  <c:v>2013.1</c:v>
                </c:pt>
                <c:pt idx="17">
                  <c:v>2013.1999999999998</c:v>
                </c:pt>
                <c:pt idx="18">
                  <c:v>2013.2999999999997</c:v>
                </c:pt>
                <c:pt idx="19">
                  <c:v>2013.3999999999996</c:v>
                </c:pt>
                <c:pt idx="20">
                  <c:v>2014.1</c:v>
                </c:pt>
                <c:pt idx="21">
                  <c:v>2014.1999999999998</c:v>
                </c:pt>
                <c:pt idx="22">
                  <c:v>2014.2999999999997</c:v>
                </c:pt>
                <c:pt idx="23">
                  <c:v>2014.3999999999996</c:v>
                </c:pt>
                <c:pt idx="24">
                  <c:v>2015.1</c:v>
                </c:pt>
                <c:pt idx="25">
                  <c:v>2015.1999999999998</c:v>
                </c:pt>
                <c:pt idx="26">
                  <c:v>2015.2999999999997</c:v>
                </c:pt>
                <c:pt idx="27">
                  <c:v>2015.3999999999996</c:v>
                </c:pt>
                <c:pt idx="28">
                  <c:v>2016.1</c:v>
                </c:pt>
                <c:pt idx="29">
                  <c:v>2016.1999999999998</c:v>
                </c:pt>
                <c:pt idx="30">
                  <c:v>2016.2999999999997</c:v>
                </c:pt>
                <c:pt idx="31">
                  <c:v>2016.3999999999996</c:v>
                </c:pt>
                <c:pt idx="32">
                  <c:v>2017.1</c:v>
                </c:pt>
                <c:pt idx="33">
                  <c:v>2017.1999999999998</c:v>
                </c:pt>
              </c:numCache>
            </c:numRef>
          </c:cat>
          <c:val>
            <c:numRef>
              <c:f>Foglio1!$F$2:$F$35</c:f>
              <c:numCache>
                <c:formatCode>0.0</c:formatCode>
                <c:ptCount val="34"/>
                <c:pt idx="0">
                  <c:v>7.1808889780471787</c:v>
                </c:pt>
                <c:pt idx="1">
                  <c:v>5.9243278812103313</c:v>
                </c:pt>
                <c:pt idx="2">
                  <c:v>4.0478702272228819</c:v>
                </c:pt>
                <c:pt idx="3">
                  <c:v>2.982162772378949</c:v>
                </c:pt>
                <c:pt idx="4">
                  <c:v>1.6233595336657167</c:v>
                </c:pt>
                <c:pt idx="5">
                  <c:v>0.2964737723549824</c:v>
                </c:pt>
                <c:pt idx="6">
                  <c:v>-0.61466951762725586</c:v>
                </c:pt>
                <c:pt idx="7">
                  <c:v>-0.99976225895750304</c:v>
                </c:pt>
                <c:pt idx="8">
                  <c:v>-1.3105169207339387</c:v>
                </c:pt>
                <c:pt idx="9">
                  <c:v>-1.3989352874084453</c:v>
                </c:pt>
                <c:pt idx="10">
                  <c:v>-1.3704847092823407</c:v>
                </c:pt>
                <c:pt idx="11">
                  <c:v>-2.0399968345093384</c:v>
                </c:pt>
                <c:pt idx="12">
                  <c:v>-1.6081723437578148</c:v>
                </c:pt>
                <c:pt idx="13">
                  <c:v>-1.6847611669926472</c:v>
                </c:pt>
                <c:pt idx="14">
                  <c:v>-1.4737193760344454</c:v>
                </c:pt>
                <c:pt idx="15">
                  <c:v>-0.94451027604840476</c:v>
                </c:pt>
                <c:pt idx="16">
                  <c:v>-1.1417287087677011</c:v>
                </c:pt>
                <c:pt idx="17">
                  <c:v>-1.8767788704943023</c:v>
                </c:pt>
                <c:pt idx="18">
                  <c:v>-1.5478499275520221</c:v>
                </c:pt>
                <c:pt idx="19">
                  <c:v>-2.3597861685647246</c:v>
                </c:pt>
                <c:pt idx="20">
                  <c:v>-2.8552100697343299</c:v>
                </c:pt>
                <c:pt idx="21">
                  <c:v>-2.2939080572739314</c:v>
                </c:pt>
                <c:pt idx="22">
                  <c:v>-3.1787963354043072</c:v>
                </c:pt>
                <c:pt idx="23">
                  <c:v>-2.9760463853376216</c:v>
                </c:pt>
                <c:pt idx="24">
                  <c:v>-2.8014645256908572</c:v>
                </c:pt>
                <c:pt idx="25">
                  <c:v>-3.1075965615803192</c:v>
                </c:pt>
                <c:pt idx="26">
                  <c:v>-3.1270825566952425</c:v>
                </c:pt>
                <c:pt idx="27">
                  <c:v>-3.0769536279665672</c:v>
                </c:pt>
                <c:pt idx="28">
                  <c:v>-2.708315711234011</c:v>
                </c:pt>
                <c:pt idx="29">
                  <c:v>-2.051462342441809</c:v>
                </c:pt>
                <c:pt idx="30">
                  <c:v>-1.2750830066791323</c:v>
                </c:pt>
                <c:pt idx="31">
                  <c:v>-0.55415576476554662</c:v>
                </c:pt>
                <c:pt idx="32">
                  <c:v>3.1616812818189288E-2</c:v>
                </c:pt>
                <c:pt idx="33">
                  <c:v>-0.31839154440504203</c:v>
                </c:pt>
              </c:numCache>
            </c:numRef>
          </c:val>
          <c:smooth val="0"/>
          <c:extLst>
            <c:ext xmlns:c16="http://schemas.microsoft.com/office/drawing/2014/chart" uri="{C3380CC4-5D6E-409C-BE32-E72D297353CC}">
              <c16:uniqueId val="{00000004-A18E-4EA5-9CC7-02A41D550263}"/>
            </c:ext>
          </c:extLst>
        </c:ser>
        <c:dLbls>
          <c:showLegendKey val="0"/>
          <c:showVal val="0"/>
          <c:showCatName val="0"/>
          <c:showSerName val="0"/>
          <c:showPercent val="0"/>
          <c:showBubbleSize val="0"/>
        </c:dLbls>
        <c:smooth val="0"/>
        <c:axId val="153526280"/>
        <c:axId val="153527848"/>
      </c:lineChart>
      <c:catAx>
        <c:axId val="153526280"/>
        <c:scaling>
          <c:orientation val="minMax"/>
        </c:scaling>
        <c:delete val="0"/>
        <c:axPos val="b"/>
        <c:numFmt formatCode="General" sourceLinked="1"/>
        <c:majorTickMark val="none"/>
        <c:minorTickMark val="none"/>
        <c:tickLblPos val="low"/>
        <c:spPr>
          <a:noFill/>
          <a:ln w="9525" cap="flat" cmpd="sng" algn="ctr">
            <a:solidFill>
              <a:srgbClr val="808080">
                <a:lumMod val="50000"/>
              </a:srgb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crossAx val="153527848"/>
        <c:crosses val="autoZero"/>
        <c:auto val="1"/>
        <c:lblAlgn val="ctr"/>
        <c:lblOffset val="100"/>
        <c:noMultiLvlLbl val="0"/>
      </c:catAx>
      <c:valAx>
        <c:axId val="153527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535262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1408573928259E-2"/>
          <c:y val="7.8703703703703706E-2"/>
          <c:w val="0.93630358705161854"/>
          <c:h val="0.57554243219597545"/>
        </c:manualLayout>
      </c:layout>
      <c:barChart>
        <c:barDir val="col"/>
        <c:grouping val="clustered"/>
        <c:varyColors val="0"/>
        <c:ser>
          <c:idx val="0"/>
          <c:order val="0"/>
          <c:tx>
            <c:strRef>
              <c:f>'NPL ratio'!$B$2</c:f>
              <c:strCache>
                <c:ptCount val="1"/>
                <c:pt idx="0">
                  <c:v>NPL ratio 2014</c:v>
                </c:pt>
              </c:strCache>
            </c:strRef>
          </c:tx>
          <c:spPr>
            <a:solidFill>
              <a:srgbClr val="E6AF00"/>
            </a:solidFill>
            <a:ln>
              <a:noFill/>
            </a:ln>
            <a:effectLst/>
          </c:spPr>
          <c:invertIfNegative val="0"/>
          <c:dLbls>
            <c:dLbl>
              <c:idx val="0"/>
              <c:layout>
                <c:manualLayout>
                  <c:x val="0"/>
                  <c:y val="2.3148148148148147E-2"/>
                </c:manualLayout>
              </c:layout>
              <c:tx>
                <c:rich>
                  <a:bodyPr/>
                  <a:lstStyle/>
                  <a:p>
                    <a:r>
                      <a:rPr lang="en-US" dirty="0"/>
                      <a:t>37.6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A0-4628-B182-F97DFBCBCC7D}"/>
                </c:ext>
              </c:extLst>
            </c:dLbl>
            <c:dLbl>
              <c:idx val="1"/>
              <c:tx>
                <c:rich>
                  <a:bodyPr/>
                  <a:lstStyle/>
                  <a:p>
                    <a:r>
                      <a:rPr lang="en-US"/>
                      <a:t>28.0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5B-4276-B131-3AE8D23B161A}"/>
                </c:ext>
              </c:extLst>
            </c:dLbl>
            <c:dLbl>
              <c:idx val="2"/>
              <c:tx>
                <c:rich>
                  <a:bodyPr/>
                  <a:lstStyle/>
                  <a:p>
                    <a:r>
                      <a:rPr lang="en-US"/>
                      <a:t>19.4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5B-4276-B131-3AE8D23B161A}"/>
                </c:ext>
              </c:extLst>
            </c:dLbl>
            <c:dLbl>
              <c:idx val="3"/>
              <c:tx>
                <c:rich>
                  <a:bodyPr/>
                  <a:lstStyle/>
                  <a:p>
                    <a:r>
                      <a:rPr lang="en-US"/>
                      <a:t>12.3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5B-4276-B131-3AE8D23B161A}"/>
                </c:ext>
              </c:extLst>
            </c:dLbl>
            <c:dLbl>
              <c:idx val="4"/>
              <c:tx>
                <c:rich>
                  <a:bodyPr/>
                  <a:lstStyle/>
                  <a:p>
                    <a:r>
                      <a:rPr lang="en-US"/>
                      <a:t>7.2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5B-4276-B131-3AE8D23B161A}"/>
                </c:ext>
              </c:extLst>
            </c:dLbl>
            <c:dLbl>
              <c:idx val="5"/>
              <c:tx>
                <c:rich>
                  <a:bodyPr/>
                  <a:lstStyle/>
                  <a:p>
                    <a:r>
                      <a:rPr lang="en-US"/>
                      <a:t>6.3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5B-4276-B131-3AE8D23B161A}"/>
                </c:ext>
              </c:extLst>
            </c:dLbl>
            <c:dLbl>
              <c:idx val="6"/>
              <c:tx>
                <c:rich>
                  <a:bodyPr/>
                  <a:lstStyle/>
                  <a:p>
                    <a:r>
                      <a:rPr lang="en-US"/>
                      <a:t>5.1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5B-4276-B131-3AE8D23B161A}"/>
                </c:ext>
              </c:extLst>
            </c:dLbl>
            <c:dLbl>
              <c:idx val="7"/>
              <c:tx>
                <c:rich>
                  <a:bodyPr/>
                  <a:lstStyle/>
                  <a:p>
                    <a:r>
                      <a:rPr lang="en-US"/>
                      <a:t>4.4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5B-4276-B131-3AE8D23B161A}"/>
                </c:ext>
              </c:extLst>
            </c:dLbl>
            <c:dLbl>
              <c:idx val="8"/>
              <c:tx>
                <c:rich>
                  <a:bodyPr/>
                  <a:lstStyle/>
                  <a:p>
                    <a:r>
                      <a:rPr lang="en-US"/>
                      <a:t>4.1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5B-4276-B131-3AE8D23B161A}"/>
                </c:ext>
              </c:extLst>
            </c:dLbl>
            <c:dLbl>
              <c:idx val="9"/>
              <c:tx>
                <c:rich>
                  <a:bodyPr/>
                  <a:lstStyle/>
                  <a:p>
                    <a:r>
                      <a:rPr lang="en-US"/>
                      <a:t>3.9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5B-4276-B131-3AE8D23B161A}"/>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accent4">
                        <a:lumMod val="50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'NPL ratio'!$A$3:$A$12</c:f>
              <c:strCache>
                <c:ptCount val="10"/>
                <c:pt idx="0">
                  <c:v>Greece</c:v>
                </c:pt>
                <c:pt idx="1">
                  <c:v>Ireland</c:v>
                </c:pt>
                <c:pt idx="2">
                  <c:v>Italy</c:v>
                </c:pt>
                <c:pt idx="3">
                  <c:v>Spain</c:v>
                </c:pt>
                <c:pt idx="4">
                  <c:v>Belgium</c:v>
                </c:pt>
                <c:pt idx="5">
                  <c:v>Portugal</c:v>
                </c:pt>
                <c:pt idx="6">
                  <c:v>Germany</c:v>
                </c:pt>
                <c:pt idx="7">
                  <c:v>UK</c:v>
                </c:pt>
                <c:pt idx="8">
                  <c:v>France</c:v>
                </c:pt>
                <c:pt idx="9">
                  <c:v>Netherlands</c:v>
                </c:pt>
              </c:strCache>
            </c:strRef>
          </c:cat>
          <c:val>
            <c:numRef>
              <c:f>'NPL ratio'!$B$3:$B$12</c:f>
              <c:numCache>
                <c:formatCode>0.0</c:formatCode>
                <c:ptCount val="10"/>
                <c:pt idx="0" formatCode="General">
                  <c:v>37.6</c:v>
                </c:pt>
                <c:pt idx="1">
                  <c:v>28</c:v>
                </c:pt>
                <c:pt idx="2" formatCode="General">
                  <c:v>19.399999999999999</c:v>
                </c:pt>
                <c:pt idx="3" formatCode="General">
                  <c:v>12.3</c:v>
                </c:pt>
                <c:pt idx="4" formatCode="General">
                  <c:v>7.2</c:v>
                </c:pt>
                <c:pt idx="5" formatCode="General">
                  <c:v>6.3</c:v>
                </c:pt>
                <c:pt idx="6" formatCode="General">
                  <c:v>5.0999999999999996</c:v>
                </c:pt>
                <c:pt idx="7" formatCode="General">
                  <c:v>4.4000000000000004</c:v>
                </c:pt>
                <c:pt idx="8" formatCode="General">
                  <c:v>4.0999999999999996</c:v>
                </c:pt>
                <c:pt idx="9" formatCode="General">
                  <c:v>3.9</c:v>
                </c:pt>
              </c:numCache>
            </c:numRef>
          </c:val>
          <c:extLst>
            <c:ext xmlns:c16="http://schemas.microsoft.com/office/drawing/2014/chart" uri="{C3380CC4-5D6E-409C-BE32-E72D297353CC}">
              <c16:uniqueId val="{00000001-61A0-4628-B182-F97DFBCBCC7D}"/>
            </c:ext>
          </c:extLst>
        </c:ser>
        <c:ser>
          <c:idx val="1"/>
          <c:order val="1"/>
          <c:tx>
            <c:strRef>
              <c:f>'NPL ratio'!$C$2</c:f>
              <c:strCache>
                <c:ptCount val="1"/>
                <c:pt idx="0">
                  <c:v>NPL ratio estimated (ratio adjusted for EU average)</c:v>
                </c:pt>
              </c:strCache>
            </c:strRef>
          </c:tx>
          <c:spPr>
            <a:solidFill>
              <a:schemeClr val="accent1"/>
            </a:solidFill>
            <a:ln>
              <a:noFill/>
            </a:ln>
            <a:effectLst/>
          </c:spPr>
          <c:invertIfNegative val="0"/>
          <c:dLbls>
            <c:dLbl>
              <c:idx val="0"/>
              <c:tx>
                <c:rich>
                  <a:bodyPr/>
                  <a:lstStyle/>
                  <a:p>
                    <a:r>
                      <a:rPr lang="en-US"/>
                      <a:t>7.2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5B-4276-B131-3AE8D23B161A}"/>
                </c:ext>
              </c:extLst>
            </c:dLbl>
            <c:dLbl>
              <c:idx val="1"/>
              <c:layout>
                <c:manualLayout>
                  <c:x val="0"/>
                  <c:y val="1.6317253664877695E-2"/>
                </c:manualLayout>
              </c:layout>
              <c:tx>
                <c:rich>
                  <a:bodyPr/>
                  <a:lstStyle/>
                  <a:p>
                    <a:r>
                      <a:rPr lang="en-US" dirty="0"/>
                      <a:t>19.6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5B-4276-B131-3AE8D23B161A}"/>
                </c:ext>
              </c:extLst>
            </c:dLbl>
            <c:dLbl>
              <c:idx val="2"/>
              <c:tx>
                <c:rich>
                  <a:bodyPr/>
                  <a:lstStyle/>
                  <a:p>
                    <a:r>
                      <a:rPr lang="en-US"/>
                      <a:t>7.6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85B-4276-B131-3AE8D23B161A}"/>
                </c:ext>
              </c:extLst>
            </c:dLbl>
            <c:dLbl>
              <c:idx val="3"/>
              <c:tx>
                <c:rich>
                  <a:bodyPr/>
                  <a:lstStyle/>
                  <a:p>
                    <a:r>
                      <a:rPr lang="en-US"/>
                      <a:t>8.2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5B-4276-B131-3AE8D23B161A}"/>
                </c:ext>
              </c:extLst>
            </c:dLbl>
            <c:dLbl>
              <c:idx val="4"/>
              <c:tx>
                <c:rich>
                  <a:bodyPr/>
                  <a:lstStyle/>
                  <a:p>
                    <a:r>
                      <a:rPr lang="en-US"/>
                      <a:t>6.7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85B-4276-B131-3AE8D23B161A}"/>
                </c:ext>
              </c:extLst>
            </c:dLbl>
            <c:dLbl>
              <c:idx val="5"/>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5B-4276-B131-3AE8D23B161A}"/>
                </c:ext>
              </c:extLst>
            </c:dLbl>
            <c:dLbl>
              <c:idx val="6"/>
              <c:tx>
                <c:rich>
                  <a:bodyPr/>
                  <a:lstStyle/>
                  <a:p>
                    <a:r>
                      <a:rPr lang="en-US"/>
                      <a:t>5.0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5B-4276-B131-3AE8D23B161A}"/>
                </c:ext>
              </c:extLst>
            </c:dLbl>
            <c:dLbl>
              <c:idx val="7"/>
              <c:tx>
                <c:rich>
                  <a:bodyPr/>
                  <a:lstStyle/>
                  <a:p>
                    <a:r>
                      <a:rPr lang="en-US"/>
                      <a:t>4.1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85B-4276-B131-3AE8D23B161A}"/>
                </c:ext>
              </c:extLst>
            </c:dLbl>
            <c:dLbl>
              <c:idx val="8"/>
              <c:tx>
                <c:rich>
                  <a:bodyPr/>
                  <a:lstStyle/>
                  <a:p>
                    <a:r>
                      <a:rPr lang="en-US"/>
                      <a:t>3.7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5B-4276-B131-3AE8D23B161A}"/>
                </c:ext>
              </c:extLst>
            </c:dLbl>
            <c:dLbl>
              <c:idx val="9"/>
              <c:tx>
                <c:rich>
                  <a:bodyPr/>
                  <a:lstStyle/>
                  <a:p>
                    <a:r>
                      <a:rPr lang="en-US"/>
                      <a:t>3.5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85B-4276-B131-3AE8D23B161A}"/>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accent1">
                        <a:lumMod val="50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'NPL ratio'!$A$3:$A$12</c:f>
              <c:strCache>
                <c:ptCount val="10"/>
                <c:pt idx="0">
                  <c:v>Greece</c:v>
                </c:pt>
                <c:pt idx="1">
                  <c:v>Ireland</c:v>
                </c:pt>
                <c:pt idx="2">
                  <c:v>Italy</c:v>
                </c:pt>
                <c:pt idx="3">
                  <c:v>Spain</c:v>
                </c:pt>
                <c:pt idx="4">
                  <c:v>Belgium</c:v>
                </c:pt>
                <c:pt idx="5">
                  <c:v>Portugal</c:v>
                </c:pt>
                <c:pt idx="6">
                  <c:v>Germany</c:v>
                </c:pt>
                <c:pt idx="7">
                  <c:v>UK</c:v>
                </c:pt>
                <c:pt idx="8">
                  <c:v>France</c:v>
                </c:pt>
                <c:pt idx="9">
                  <c:v>Netherlands</c:v>
                </c:pt>
              </c:strCache>
            </c:strRef>
          </c:cat>
          <c:val>
            <c:numRef>
              <c:f>'NPL ratio'!$C$3:$C$12</c:f>
              <c:numCache>
                <c:formatCode>General</c:formatCode>
                <c:ptCount val="10"/>
                <c:pt idx="0">
                  <c:v>7.2</c:v>
                </c:pt>
                <c:pt idx="1">
                  <c:v>19.600000000000001</c:v>
                </c:pt>
                <c:pt idx="2">
                  <c:v>7.6</c:v>
                </c:pt>
                <c:pt idx="3">
                  <c:v>8.1999999999999993</c:v>
                </c:pt>
                <c:pt idx="4">
                  <c:v>6.7</c:v>
                </c:pt>
                <c:pt idx="5">
                  <c:v>3.1</c:v>
                </c:pt>
                <c:pt idx="6" formatCode="0.0">
                  <c:v>5</c:v>
                </c:pt>
                <c:pt idx="7">
                  <c:v>4.0999999999999996</c:v>
                </c:pt>
                <c:pt idx="8">
                  <c:v>3.7</c:v>
                </c:pt>
                <c:pt idx="9">
                  <c:v>3.5</c:v>
                </c:pt>
              </c:numCache>
            </c:numRef>
          </c:val>
          <c:extLst>
            <c:ext xmlns:c16="http://schemas.microsoft.com/office/drawing/2014/chart" uri="{C3380CC4-5D6E-409C-BE32-E72D297353CC}">
              <c16:uniqueId val="{00000002-61A0-4628-B182-F97DFBCBCC7D}"/>
            </c:ext>
          </c:extLst>
        </c:ser>
        <c:dLbls>
          <c:showLegendKey val="0"/>
          <c:showVal val="0"/>
          <c:showCatName val="0"/>
          <c:showSerName val="0"/>
          <c:showPercent val="0"/>
          <c:showBubbleSize val="0"/>
        </c:dLbls>
        <c:gapWidth val="99"/>
        <c:overlap val="-1"/>
        <c:axId val="585564704"/>
        <c:axId val="308096528"/>
      </c:barChart>
      <c:catAx>
        <c:axId val="58556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08096528"/>
        <c:crosses val="autoZero"/>
        <c:auto val="1"/>
        <c:lblAlgn val="ctr"/>
        <c:lblOffset val="100"/>
        <c:noMultiLvlLbl val="0"/>
      </c:catAx>
      <c:valAx>
        <c:axId val="308096528"/>
        <c:scaling>
          <c:orientation val="minMax"/>
        </c:scaling>
        <c:delete val="1"/>
        <c:axPos val="l"/>
        <c:numFmt formatCode="General" sourceLinked="1"/>
        <c:majorTickMark val="none"/>
        <c:minorTickMark val="none"/>
        <c:tickLblPos val="nextTo"/>
        <c:crossAx val="58556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314960629921266E-2"/>
          <c:y val="5.7060367454068242E-2"/>
          <c:w val="0.8866850393700787"/>
          <c:h val="0.70712124526100906"/>
        </c:manualLayout>
      </c:layout>
      <c:lineChart>
        <c:grouping val="standard"/>
        <c:varyColors val="0"/>
        <c:ser>
          <c:idx val="0"/>
          <c:order val="0"/>
          <c:spPr>
            <a:ln w="57150" cap="rnd">
              <a:solidFill>
                <a:schemeClr val="accent1"/>
              </a:solidFill>
              <a:round/>
            </a:ln>
            <a:effectLst/>
          </c:spPr>
          <c:marker>
            <c:symbol val="none"/>
          </c:marker>
          <c:cat>
            <c:numRef>
              <c:f>Foglio2!$F$5:$F$41</c:f>
              <c:numCache>
                <c:formatCode>mmm\-yy</c:formatCode>
                <c:ptCount val="37"/>
                <c:pt idx="0">
                  <c:v>42186</c:v>
                </c:pt>
                <c:pt idx="1">
                  <c:v>42217</c:v>
                </c:pt>
                <c:pt idx="2">
                  <c:v>42248</c:v>
                </c:pt>
                <c:pt idx="3">
                  <c:v>42278</c:v>
                </c:pt>
                <c:pt idx="4">
                  <c:v>42309</c:v>
                </c:pt>
                <c:pt idx="5">
                  <c:v>42339</c:v>
                </c:pt>
                <c:pt idx="6">
                  <c:v>42370</c:v>
                </c:pt>
                <c:pt idx="7">
                  <c:v>42401</c:v>
                </c:pt>
                <c:pt idx="8">
                  <c:v>42430</c:v>
                </c:pt>
                <c:pt idx="9">
                  <c:v>42461</c:v>
                </c:pt>
                <c:pt idx="10">
                  <c:v>42491</c:v>
                </c:pt>
                <c:pt idx="11">
                  <c:v>42522</c:v>
                </c:pt>
                <c:pt idx="12">
                  <c:v>42552</c:v>
                </c:pt>
                <c:pt idx="13">
                  <c:v>42583</c:v>
                </c:pt>
                <c:pt idx="14">
                  <c:v>42614</c:v>
                </c:pt>
                <c:pt idx="15">
                  <c:v>42644</c:v>
                </c:pt>
                <c:pt idx="16">
                  <c:v>42675</c:v>
                </c:pt>
                <c:pt idx="17">
                  <c:v>42705</c:v>
                </c:pt>
                <c:pt idx="18">
                  <c:v>42736</c:v>
                </c:pt>
                <c:pt idx="19">
                  <c:v>42767</c:v>
                </c:pt>
                <c:pt idx="20">
                  <c:v>42795</c:v>
                </c:pt>
                <c:pt idx="21">
                  <c:v>42826</c:v>
                </c:pt>
                <c:pt idx="22">
                  <c:v>42856</c:v>
                </c:pt>
                <c:pt idx="23">
                  <c:v>42887</c:v>
                </c:pt>
                <c:pt idx="24">
                  <c:v>42917</c:v>
                </c:pt>
                <c:pt idx="25">
                  <c:v>42948</c:v>
                </c:pt>
                <c:pt idx="26">
                  <c:v>42979</c:v>
                </c:pt>
                <c:pt idx="27">
                  <c:v>43009</c:v>
                </c:pt>
                <c:pt idx="28">
                  <c:v>43040</c:v>
                </c:pt>
                <c:pt idx="29">
                  <c:v>43070</c:v>
                </c:pt>
                <c:pt idx="30">
                  <c:v>43101</c:v>
                </c:pt>
                <c:pt idx="31">
                  <c:v>43132</c:v>
                </c:pt>
                <c:pt idx="32">
                  <c:v>43160</c:v>
                </c:pt>
                <c:pt idx="33">
                  <c:v>43191</c:v>
                </c:pt>
                <c:pt idx="34">
                  <c:v>43221</c:v>
                </c:pt>
                <c:pt idx="35">
                  <c:v>43252</c:v>
                </c:pt>
                <c:pt idx="36">
                  <c:v>43282</c:v>
                </c:pt>
              </c:numCache>
            </c:numRef>
          </c:cat>
          <c:val>
            <c:numRef>
              <c:f>Foglio2!$G$5:$G$41</c:f>
              <c:numCache>
                <c:formatCode>General</c:formatCode>
                <c:ptCount val="37"/>
                <c:pt idx="0">
                  <c:v>84.793710000000004</c:v>
                </c:pt>
                <c:pt idx="1">
                  <c:v>85.948800000000006</c:v>
                </c:pt>
                <c:pt idx="2">
                  <c:v>87.105039999999988</c:v>
                </c:pt>
                <c:pt idx="3">
                  <c:v>87.240320000000011</c:v>
                </c:pt>
                <c:pt idx="4">
                  <c:v>88.835119999999989</c:v>
                </c:pt>
                <c:pt idx="5">
                  <c:v>88.520409999999998</c:v>
                </c:pt>
                <c:pt idx="6">
                  <c:v>83.57978</c:v>
                </c:pt>
                <c:pt idx="7">
                  <c:v>82.591179999999994</c:v>
                </c:pt>
                <c:pt idx="8">
                  <c:v>83.145669999999996</c:v>
                </c:pt>
                <c:pt idx="9">
                  <c:v>83.955860000000001</c:v>
                </c:pt>
                <c:pt idx="10">
                  <c:v>84.948479999999989</c:v>
                </c:pt>
                <c:pt idx="11">
                  <c:v>83.707119999999989</c:v>
                </c:pt>
                <c:pt idx="12">
                  <c:v>84.419380000000004</c:v>
                </c:pt>
                <c:pt idx="13">
                  <c:v>85.851050000000001</c:v>
                </c:pt>
                <c:pt idx="14">
                  <c:v>85.162000000000006</c:v>
                </c:pt>
                <c:pt idx="15">
                  <c:v>85.474140000000006</c:v>
                </c:pt>
                <c:pt idx="16">
                  <c:v>85.220600000000005</c:v>
                </c:pt>
                <c:pt idx="17">
                  <c:v>86.81447</c:v>
                </c:pt>
                <c:pt idx="18">
                  <c:v>77.32011</c:v>
                </c:pt>
                <c:pt idx="19">
                  <c:v>77.024039999999999</c:v>
                </c:pt>
                <c:pt idx="20">
                  <c:v>77.349999999999994</c:v>
                </c:pt>
                <c:pt idx="21">
                  <c:v>77.375</c:v>
                </c:pt>
                <c:pt idx="22">
                  <c:v>76.501300000000001</c:v>
                </c:pt>
                <c:pt idx="23">
                  <c:v>71.236660000000001</c:v>
                </c:pt>
                <c:pt idx="24">
                  <c:v>65.970389999999995</c:v>
                </c:pt>
                <c:pt idx="25">
                  <c:v>65.64331</c:v>
                </c:pt>
                <c:pt idx="26">
                  <c:v>65.650940000000006</c:v>
                </c:pt>
                <c:pt idx="27">
                  <c:v>65.86797</c:v>
                </c:pt>
                <c:pt idx="28" formatCode="0.000">
                  <c:v>65.914000000000001</c:v>
                </c:pt>
                <c:pt idx="29">
                  <c:v>64.084999999999994</c:v>
                </c:pt>
                <c:pt idx="30">
                  <c:v>59.476999999999997</c:v>
                </c:pt>
                <c:pt idx="31">
                  <c:v>54.542000000000002</c:v>
                </c:pt>
                <c:pt idx="32">
                  <c:v>52.790999999999997</c:v>
                </c:pt>
                <c:pt idx="33">
                  <c:v>50.926000000000002</c:v>
                </c:pt>
                <c:pt idx="34">
                  <c:v>50.808999999999997</c:v>
                </c:pt>
                <c:pt idx="35">
                  <c:v>42.756999999999998</c:v>
                </c:pt>
                <c:pt idx="36">
                  <c:v>40.125999999999998</c:v>
                </c:pt>
              </c:numCache>
            </c:numRef>
          </c:val>
          <c:smooth val="0"/>
          <c:extLst>
            <c:ext xmlns:c16="http://schemas.microsoft.com/office/drawing/2014/chart" uri="{C3380CC4-5D6E-409C-BE32-E72D297353CC}">
              <c16:uniqueId val="{00000000-E620-48CA-9D53-FFA6527892B6}"/>
            </c:ext>
          </c:extLst>
        </c:ser>
        <c:dLbls>
          <c:showLegendKey val="0"/>
          <c:showVal val="0"/>
          <c:showCatName val="0"/>
          <c:showSerName val="0"/>
          <c:showPercent val="0"/>
          <c:showBubbleSize val="0"/>
        </c:dLbls>
        <c:smooth val="0"/>
        <c:axId val="722887472"/>
        <c:axId val="1"/>
      </c:lineChart>
      <c:dateAx>
        <c:axId val="72288747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
        <c:crosses val="autoZero"/>
        <c:auto val="1"/>
        <c:lblOffset val="100"/>
        <c:baseTimeUnit val="months"/>
        <c:majorUnit val="1"/>
        <c:majorTimeUnit val="months"/>
      </c:dateAx>
      <c:valAx>
        <c:axId val="1"/>
        <c:scaling>
          <c:orientation val="minMax"/>
          <c:max val="95"/>
          <c:min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72288747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792544224654848E-2"/>
          <c:y val="0.15597587299473401"/>
          <c:w val="0.93175397790723302"/>
          <c:h val="0.76065189525727883"/>
        </c:manualLayout>
      </c:layout>
      <c:barChart>
        <c:barDir val="col"/>
        <c:grouping val="clustered"/>
        <c:varyColors val="0"/>
        <c:ser>
          <c:idx val="0"/>
          <c:order val="0"/>
          <c:tx>
            <c:v>MLD</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grafico!$A$71:$A$74</c:f>
              <c:strCache>
                <c:ptCount val="4"/>
                <c:pt idx="0">
                  <c:v>gen - lug 15</c:v>
                </c:pt>
                <c:pt idx="1">
                  <c:v>gen - lug 16</c:v>
                </c:pt>
                <c:pt idx="2">
                  <c:v>gen - lug 17</c:v>
                </c:pt>
                <c:pt idx="3">
                  <c:v>gen - lug 18</c:v>
                </c:pt>
              </c:strCache>
            </c:strRef>
          </c:cat>
          <c:val>
            <c:numRef>
              <c:f>grafico!$B$56:$B$59</c:f>
              <c:numCache>
                <c:formatCode>0.00</c:formatCode>
                <c:ptCount val="4"/>
                <c:pt idx="0">
                  <c:v>18.328956929</c:v>
                </c:pt>
                <c:pt idx="1">
                  <c:v>24.758822042999999</c:v>
                </c:pt>
                <c:pt idx="2">
                  <c:v>25.535973824999999</c:v>
                </c:pt>
                <c:pt idx="3">
                  <c:v>25.975015225000003</c:v>
                </c:pt>
              </c:numCache>
            </c:numRef>
          </c:val>
          <c:extLst>
            <c:ext xmlns:c16="http://schemas.microsoft.com/office/drawing/2014/chart" uri="{C3380CC4-5D6E-409C-BE32-E72D297353CC}">
              <c16:uniqueId val="{00000000-23CD-4B4B-B684-73BA8D8EFEBE}"/>
            </c:ext>
          </c:extLst>
        </c:ser>
        <c:dLbls>
          <c:showLegendKey val="0"/>
          <c:showVal val="0"/>
          <c:showCatName val="0"/>
          <c:showSerName val="0"/>
          <c:showPercent val="0"/>
          <c:showBubbleSize val="0"/>
        </c:dLbls>
        <c:gapWidth val="219"/>
        <c:overlap val="-27"/>
        <c:axId val="540393120"/>
        <c:axId val="540400960"/>
      </c:barChart>
      <c:catAx>
        <c:axId val="540393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540400960"/>
        <c:crosses val="autoZero"/>
        <c:auto val="1"/>
        <c:lblAlgn val="ctr"/>
        <c:lblOffset val="100"/>
        <c:noMultiLvlLbl val="1"/>
      </c:catAx>
      <c:valAx>
        <c:axId val="54040096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it-IT"/>
          </a:p>
        </c:txPr>
        <c:crossAx val="540393120"/>
        <c:crosses val="autoZero"/>
        <c:crossBetween val="between"/>
      </c:valAx>
      <c:spPr>
        <a:noFill/>
        <a:ln w="25400">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0"/>
            <c:invertIfNegative val="0"/>
            <c:bubble3D val="0"/>
            <c:spPr>
              <a:solidFill>
                <a:srgbClr val="FF0000"/>
              </a:solidFill>
              <a:ln>
                <a:noFill/>
              </a:ln>
              <a:effectLst/>
            </c:spPr>
            <c:extLst>
              <c:ext xmlns:c16="http://schemas.microsoft.com/office/drawing/2014/chart" uri="{C3380CC4-5D6E-409C-BE32-E72D297353CC}">
                <c16:uniqueId val="{00000001-09DE-4AB3-B962-DF66B54CB090}"/>
              </c:ext>
            </c:extLst>
          </c:dPt>
          <c:dPt>
            <c:idx val="22"/>
            <c:invertIfNegative val="0"/>
            <c:bubble3D val="0"/>
            <c:spPr>
              <a:solidFill>
                <a:srgbClr val="0070C0"/>
              </a:solidFill>
              <a:ln>
                <a:noFill/>
              </a:ln>
              <a:effectLst/>
            </c:spPr>
            <c:extLst>
              <c:ext xmlns:c16="http://schemas.microsoft.com/office/drawing/2014/chart" uri="{C3380CC4-5D6E-409C-BE32-E72D297353CC}">
                <c16:uniqueId val="{00000003-09DE-4AB3-B962-DF66B54CB09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Foglio2!$A$1:$A$23</c:f>
              <c:strCache>
                <c:ptCount val="23"/>
                <c:pt idx="0">
                  <c:v>Austria</c:v>
                </c:pt>
                <c:pt idx="1">
                  <c:v>Belgium</c:v>
                </c:pt>
                <c:pt idx="2">
                  <c:v>Bulgaria</c:v>
                </c:pt>
                <c:pt idx="3">
                  <c:v>Denmark</c:v>
                </c:pt>
                <c:pt idx="4">
                  <c:v>Finland</c:v>
                </c:pt>
                <c:pt idx="5">
                  <c:v>France</c:v>
                </c:pt>
                <c:pt idx="6">
                  <c:v>Germany</c:v>
                </c:pt>
                <c:pt idx="7">
                  <c:v>Greece</c:v>
                </c:pt>
                <c:pt idx="8">
                  <c:v>Hungary</c:v>
                </c:pt>
                <c:pt idx="9">
                  <c:v>Ireland</c:v>
                </c:pt>
                <c:pt idx="10">
                  <c:v>Italy</c:v>
                </c:pt>
                <c:pt idx="11">
                  <c:v>Latvia</c:v>
                </c:pt>
                <c:pt idx="12">
                  <c:v>Lithuania</c:v>
                </c:pt>
                <c:pt idx="13">
                  <c:v>Luxembourg</c:v>
                </c:pt>
                <c:pt idx="14">
                  <c:v>Netherlands</c:v>
                </c:pt>
                <c:pt idx="15">
                  <c:v>Poland</c:v>
                </c:pt>
                <c:pt idx="16">
                  <c:v>Portugal</c:v>
                </c:pt>
                <c:pt idx="17">
                  <c:v>Romania</c:v>
                </c:pt>
                <c:pt idx="18">
                  <c:v>Slovakia</c:v>
                </c:pt>
                <c:pt idx="19">
                  <c:v>Spain</c:v>
                </c:pt>
                <c:pt idx="20">
                  <c:v>Sweden</c:v>
                </c:pt>
                <c:pt idx="21">
                  <c:v>United Kingdom</c:v>
                </c:pt>
                <c:pt idx="22">
                  <c:v>EU 28</c:v>
                </c:pt>
              </c:strCache>
            </c:strRef>
          </c:cat>
          <c:val>
            <c:numRef>
              <c:f>Foglio2!$B$1:$B$23</c:f>
              <c:numCache>
                <c:formatCode>0.0</c:formatCode>
                <c:ptCount val="23"/>
                <c:pt idx="0">
                  <c:v>28.212057857765199</c:v>
                </c:pt>
                <c:pt idx="1">
                  <c:v>53.344421975914685</c:v>
                </c:pt>
                <c:pt idx="2">
                  <c:v>8.3092377116192129</c:v>
                </c:pt>
                <c:pt idx="3">
                  <c:v>86.087436752079284</c:v>
                </c:pt>
                <c:pt idx="4">
                  <c:v>42.944646957465729</c:v>
                </c:pt>
                <c:pt idx="5">
                  <c:v>41.638256232804835</c:v>
                </c:pt>
                <c:pt idx="6">
                  <c:v>42.251367459818901</c:v>
                </c:pt>
                <c:pt idx="7">
                  <c:v>33.089571401966865</c:v>
                </c:pt>
                <c:pt idx="8">
                  <c:v>11.013991366139024</c:v>
                </c:pt>
                <c:pt idx="9">
                  <c:v>28.576033261013478</c:v>
                </c:pt>
                <c:pt idx="10">
                  <c:v>21.864430837119198</c:v>
                </c:pt>
                <c:pt idx="11">
                  <c:v>16.244796437374799</c:v>
                </c:pt>
                <c:pt idx="12">
                  <c:v>17.136918556036026</c:v>
                </c:pt>
                <c:pt idx="13">
                  <c:v>55.357923211106254</c:v>
                </c:pt>
                <c:pt idx="14">
                  <c:v>91.206407181079115</c:v>
                </c:pt>
                <c:pt idx="15">
                  <c:v>19.997917688163923</c:v>
                </c:pt>
                <c:pt idx="16">
                  <c:v>48.734668931797465</c:v>
                </c:pt>
                <c:pt idx="17">
                  <c:v>7.588664394556484</c:v>
                </c:pt>
                <c:pt idx="18">
                  <c:v>29.867553409299504</c:v>
                </c:pt>
                <c:pt idx="19">
                  <c:v>42.771133714085359</c:v>
                </c:pt>
                <c:pt idx="20">
                  <c:v>84.261440814255266</c:v>
                </c:pt>
                <c:pt idx="21">
                  <c:v>66.157997399830876</c:v>
                </c:pt>
                <c:pt idx="22">
                  <c:v>45.733095443114031</c:v>
                </c:pt>
              </c:numCache>
            </c:numRef>
          </c:val>
          <c:extLst>
            <c:ext xmlns:c16="http://schemas.microsoft.com/office/drawing/2014/chart" uri="{C3380CC4-5D6E-409C-BE32-E72D297353CC}">
              <c16:uniqueId val="{00000002-09DE-4AB3-B962-DF66B54CB090}"/>
            </c:ext>
          </c:extLst>
        </c:ser>
        <c:dLbls>
          <c:dLblPos val="outEnd"/>
          <c:showLegendKey val="0"/>
          <c:showVal val="1"/>
          <c:showCatName val="0"/>
          <c:showSerName val="0"/>
          <c:showPercent val="0"/>
          <c:showBubbleSize val="0"/>
        </c:dLbls>
        <c:gapWidth val="267"/>
        <c:overlap val="-43"/>
        <c:axId val="190667208"/>
        <c:axId val="190667536"/>
      </c:barChart>
      <c:catAx>
        <c:axId val="19066720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it-IT"/>
          </a:p>
        </c:txPr>
        <c:crossAx val="190667536"/>
        <c:crosses val="autoZero"/>
        <c:auto val="1"/>
        <c:lblAlgn val="ctr"/>
        <c:lblOffset val="100"/>
        <c:noMultiLvlLbl val="0"/>
      </c:catAx>
      <c:valAx>
        <c:axId val="190667536"/>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it-IT"/>
          </a:p>
        </c:txPr>
        <c:crossAx val="19066720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100" dirty="0"/>
              <a:t>Interest rate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it-IT"/>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C90-4307-92A9-6E4705D696C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C90-4307-92A9-6E4705D696C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it-IT"/>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Foglio2!$A$31:$A$32</c:f>
              <c:strCache>
                <c:ptCount val="2"/>
                <c:pt idx="0">
                  <c:v>Fixed</c:v>
                </c:pt>
                <c:pt idx="1">
                  <c:v>Variable</c:v>
                </c:pt>
              </c:strCache>
            </c:strRef>
          </c:cat>
          <c:val>
            <c:numRef>
              <c:f>Foglio2!$B$31:$B$32</c:f>
              <c:numCache>
                <c:formatCode>0%</c:formatCode>
                <c:ptCount val="2"/>
                <c:pt idx="0">
                  <c:v>0.67</c:v>
                </c:pt>
                <c:pt idx="1">
                  <c:v>0.33</c:v>
                </c:pt>
              </c:numCache>
            </c:numRef>
          </c:val>
          <c:extLst>
            <c:ext xmlns:c16="http://schemas.microsoft.com/office/drawing/2014/chart" uri="{C3380CC4-5D6E-409C-BE32-E72D297353CC}">
              <c16:uniqueId val="{00000004-4C90-4307-92A9-6E4705D696C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it-IT"/>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85" tIns="41893" rIns="83785" bIns="41893" numCol="1" anchor="t" anchorCtr="0" compatLnSpc="1">
            <a:prstTxWarp prst="textNoShape">
              <a:avLst/>
            </a:prstTxWarp>
          </a:bodyPr>
          <a:lstStyle>
            <a:lvl1pPr algn="l" defTabSz="411163" eaLnBrk="1">
              <a:lnSpc>
                <a:spcPct val="93000"/>
              </a:lnSpc>
              <a:buClr>
                <a:srgbClr val="000000"/>
              </a:buClr>
              <a:buSzPct val="45000"/>
              <a:buFont typeface="StarSymbol" charset="0"/>
              <a:buNone/>
              <a:defRPr sz="1100">
                <a:latin typeface="Verdana" pitchFamily="34" charset="0"/>
              </a:defRPr>
            </a:lvl1pPr>
          </a:lstStyle>
          <a:p>
            <a:pPr>
              <a:defRPr/>
            </a:pPr>
            <a:endParaRPr lang="it-IT" altLang="it-IT"/>
          </a:p>
        </p:txBody>
      </p:sp>
      <p:sp>
        <p:nvSpPr>
          <p:cNvPr id="78851" name="Rectangle 3"/>
          <p:cNvSpPr>
            <a:spLocks noGrp="1" noChangeArrowheads="1"/>
          </p:cNvSpPr>
          <p:nvPr>
            <p:ph type="dt" sz="quarter" idx="1"/>
          </p:nvPr>
        </p:nvSpPr>
        <p:spPr bwMode="auto">
          <a:xfrm>
            <a:off x="3836989" y="1"/>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85" tIns="41893" rIns="83785" bIns="41893" numCol="1" anchor="t" anchorCtr="0" compatLnSpc="1">
            <a:prstTxWarp prst="textNoShape">
              <a:avLst/>
            </a:prstTxWarp>
          </a:bodyPr>
          <a:lstStyle>
            <a:lvl1pPr algn="r" defTabSz="411163" eaLnBrk="1">
              <a:lnSpc>
                <a:spcPct val="93000"/>
              </a:lnSpc>
              <a:buClr>
                <a:srgbClr val="000000"/>
              </a:buClr>
              <a:buSzPct val="45000"/>
              <a:buFont typeface="StarSymbol" charset="0"/>
              <a:buNone/>
              <a:defRPr sz="1100">
                <a:latin typeface="Verdana" pitchFamily="34" charset="0"/>
              </a:defRPr>
            </a:lvl1pPr>
          </a:lstStyle>
          <a:p>
            <a:pPr>
              <a:defRPr/>
            </a:pPr>
            <a:endParaRPr lang="it-IT" altLang="it-IT"/>
          </a:p>
        </p:txBody>
      </p:sp>
      <p:sp>
        <p:nvSpPr>
          <p:cNvPr id="78852" name="Rectangle 4"/>
          <p:cNvSpPr>
            <a:spLocks noGrp="1" noChangeArrowheads="1"/>
          </p:cNvSpPr>
          <p:nvPr>
            <p:ph type="ftr" sz="quarter" idx="2"/>
          </p:nvPr>
        </p:nvSpPr>
        <p:spPr bwMode="auto">
          <a:xfrm>
            <a:off x="0" y="9409198"/>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85" tIns="41893" rIns="83785" bIns="41893" numCol="1" anchor="b" anchorCtr="0" compatLnSpc="1">
            <a:prstTxWarp prst="textNoShape">
              <a:avLst/>
            </a:prstTxWarp>
          </a:bodyPr>
          <a:lstStyle>
            <a:lvl1pPr algn="l" defTabSz="411163" eaLnBrk="1">
              <a:lnSpc>
                <a:spcPct val="93000"/>
              </a:lnSpc>
              <a:buClr>
                <a:srgbClr val="000000"/>
              </a:buClr>
              <a:buSzPct val="45000"/>
              <a:buFont typeface="StarSymbol" charset="0"/>
              <a:buNone/>
              <a:defRPr sz="1100">
                <a:latin typeface="Verdana" pitchFamily="34" charset="0"/>
              </a:defRPr>
            </a:lvl1pPr>
          </a:lstStyle>
          <a:p>
            <a:pPr>
              <a:defRPr/>
            </a:pPr>
            <a:endParaRPr lang="it-IT" altLang="it-IT"/>
          </a:p>
        </p:txBody>
      </p:sp>
      <p:sp>
        <p:nvSpPr>
          <p:cNvPr id="78853" name="Rectangle 5"/>
          <p:cNvSpPr>
            <a:spLocks noGrp="1" noChangeArrowheads="1"/>
          </p:cNvSpPr>
          <p:nvPr>
            <p:ph type="sldNum" sz="quarter" idx="3"/>
          </p:nvPr>
        </p:nvSpPr>
        <p:spPr bwMode="auto">
          <a:xfrm>
            <a:off x="3836989" y="9409198"/>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785" tIns="41893" rIns="83785" bIns="41893" numCol="1" anchor="b" anchorCtr="0" compatLnSpc="1">
            <a:prstTxWarp prst="textNoShape">
              <a:avLst/>
            </a:prstTxWarp>
          </a:bodyPr>
          <a:lstStyle>
            <a:lvl1pPr algn="r" defTabSz="411163" eaLnBrk="1">
              <a:lnSpc>
                <a:spcPct val="93000"/>
              </a:lnSpc>
              <a:buClr>
                <a:srgbClr val="000000"/>
              </a:buClr>
              <a:buSzPct val="45000"/>
              <a:buFont typeface="StarSymbol"/>
              <a:buNone/>
              <a:defRPr sz="1100">
                <a:latin typeface="Verdana" panose="020B0604030504040204" pitchFamily="34" charset="0"/>
              </a:defRPr>
            </a:lvl1pPr>
          </a:lstStyle>
          <a:p>
            <a:pPr>
              <a:defRPr/>
            </a:pPr>
            <a:fld id="{3FF2448D-D35E-41BD-9CF3-CDDF0015B1E4}" type="slidenum">
              <a:rPr lang="it-IT" altLang="it-IT"/>
              <a:pPr>
                <a:defRPr/>
              </a:pPr>
              <a:t>‹N›</a:t>
            </a:fld>
            <a:endParaRPr lang="it-IT" altLang="it-IT"/>
          </a:p>
        </p:txBody>
      </p:sp>
    </p:spTree>
    <p:extLst>
      <p:ext uri="{BB962C8B-B14F-4D97-AF65-F5344CB8AC3E}">
        <p14:creationId xmlns:p14="http://schemas.microsoft.com/office/powerpoint/2010/main" val="3468797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p:cNvSpPr>
          <p:nvPr>
            <p:ph type="sldImg"/>
          </p:nvPr>
        </p:nvSpPr>
        <p:spPr bwMode="auto">
          <a:xfrm>
            <a:off x="900113" y="754063"/>
            <a:ext cx="4994275"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79450" y="4603279"/>
            <a:ext cx="5437188" cy="4577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noProof="0" dirty="0"/>
          </a:p>
        </p:txBody>
      </p:sp>
      <p:sp>
        <p:nvSpPr>
          <p:cNvPr id="2051" name="Rectangle 3"/>
          <p:cNvSpPr>
            <a:spLocks noGrp="1" noChangeArrowheads="1"/>
          </p:cNvSpPr>
          <p:nvPr>
            <p:ph type="hdr"/>
          </p:nvPr>
        </p:nvSpPr>
        <p:spPr bwMode="auto">
          <a:xfrm>
            <a:off x="2" y="1"/>
            <a:ext cx="2949575" cy="495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411163" eaLnBrk="1">
              <a:lnSpc>
                <a:spcPct val="95000"/>
              </a:lnSpc>
              <a:buClr>
                <a:srgbClr val="000000"/>
              </a:buClr>
              <a:buSzPct val="45000"/>
              <a:buFont typeface="StarSymbol" charset="0"/>
              <a:buNone/>
              <a:tabLst>
                <a:tab pos="663575" algn="l"/>
                <a:tab pos="1325563" algn="l"/>
                <a:tab pos="1990725" algn="l"/>
                <a:tab pos="2652713" algn="l"/>
              </a:tabLst>
              <a:defRPr sz="1300">
                <a:solidFill>
                  <a:srgbClr val="000000"/>
                </a:solidFill>
                <a:latin typeface="Times New Roman" pitchFamily="18" charset="0"/>
              </a:defRPr>
            </a:lvl1pPr>
          </a:lstStyle>
          <a:p>
            <a:pPr>
              <a:defRPr/>
            </a:pPr>
            <a:endParaRPr lang="en-GB" altLang="it-IT"/>
          </a:p>
        </p:txBody>
      </p:sp>
      <p:sp>
        <p:nvSpPr>
          <p:cNvPr id="2052" name="Rectangle 4"/>
          <p:cNvSpPr>
            <a:spLocks noGrp="1" noChangeArrowheads="1"/>
          </p:cNvSpPr>
          <p:nvPr>
            <p:ph type="dt"/>
          </p:nvPr>
        </p:nvSpPr>
        <p:spPr bwMode="auto">
          <a:xfrm>
            <a:off x="3848100" y="1"/>
            <a:ext cx="2947988" cy="495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11163" eaLnBrk="1">
              <a:lnSpc>
                <a:spcPct val="95000"/>
              </a:lnSpc>
              <a:buClr>
                <a:srgbClr val="000000"/>
              </a:buClr>
              <a:buSzPct val="45000"/>
              <a:buFont typeface="StarSymbol" charset="0"/>
              <a:buNone/>
              <a:tabLst>
                <a:tab pos="663575" algn="l"/>
                <a:tab pos="1325563" algn="l"/>
                <a:tab pos="1990725" algn="l"/>
                <a:tab pos="2652713" algn="l"/>
              </a:tabLst>
              <a:defRPr sz="1300">
                <a:solidFill>
                  <a:srgbClr val="000000"/>
                </a:solidFill>
                <a:latin typeface="Times New Roman" pitchFamily="18" charset="0"/>
              </a:defRPr>
            </a:lvl1pPr>
          </a:lstStyle>
          <a:p>
            <a:pPr>
              <a:defRPr/>
            </a:pPr>
            <a:endParaRPr lang="en-GB" altLang="it-IT"/>
          </a:p>
        </p:txBody>
      </p:sp>
      <p:sp>
        <p:nvSpPr>
          <p:cNvPr id="2053" name="Rectangle 5"/>
          <p:cNvSpPr>
            <a:spLocks noGrp="1" noChangeArrowheads="1"/>
          </p:cNvSpPr>
          <p:nvPr>
            <p:ph type="ftr"/>
          </p:nvPr>
        </p:nvSpPr>
        <p:spPr bwMode="auto">
          <a:xfrm>
            <a:off x="2" y="9429832"/>
            <a:ext cx="2949575" cy="495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411163" eaLnBrk="1">
              <a:lnSpc>
                <a:spcPct val="95000"/>
              </a:lnSpc>
              <a:buClr>
                <a:srgbClr val="000000"/>
              </a:buClr>
              <a:buSzPct val="45000"/>
              <a:buFont typeface="StarSymbol" charset="0"/>
              <a:buNone/>
              <a:tabLst>
                <a:tab pos="663575" algn="l"/>
                <a:tab pos="1325563" algn="l"/>
                <a:tab pos="1990725" algn="l"/>
                <a:tab pos="2652713" algn="l"/>
              </a:tabLst>
              <a:defRPr sz="1300">
                <a:solidFill>
                  <a:srgbClr val="000000"/>
                </a:solidFill>
                <a:latin typeface="Times New Roman" pitchFamily="18" charset="0"/>
              </a:defRPr>
            </a:lvl1pPr>
          </a:lstStyle>
          <a:p>
            <a:pPr>
              <a:defRPr/>
            </a:pPr>
            <a:endParaRPr lang="en-GB" altLang="it-IT"/>
          </a:p>
        </p:txBody>
      </p:sp>
      <p:sp>
        <p:nvSpPr>
          <p:cNvPr id="2054" name="Rectangle 6"/>
          <p:cNvSpPr>
            <a:spLocks noGrp="1" noChangeArrowheads="1"/>
          </p:cNvSpPr>
          <p:nvPr>
            <p:ph type="sldNum"/>
          </p:nvPr>
        </p:nvSpPr>
        <p:spPr bwMode="auto">
          <a:xfrm>
            <a:off x="3848100" y="9429832"/>
            <a:ext cx="2947988" cy="495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411163" eaLnBrk="1">
              <a:lnSpc>
                <a:spcPct val="95000"/>
              </a:lnSpc>
              <a:buClr>
                <a:srgbClr val="000000"/>
              </a:buClr>
              <a:buSzPct val="45000"/>
              <a:buFont typeface="StarSymbol"/>
              <a:buNone/>
              <a:tabLst>
                <a:tab pos="663575" algn="l"/>
                <a:tab pos="1325563" algn="l"/>
                <a:tab pos="1990725" algn="l"/>
                <a:tab pos="2652713" algn="l"/>
              </a:tabLst>
              <a:defRPr sz="1300">
                <a:solidFill>
                  <a:srgbClr val="000000"/>
                </a:solidFill>
                <a:latin typeface="Times New Roman" panose="02020603050405020304" pitchFamily="18" charset="0"/>
              </a:defRPr>
            </a:lvl1pPr>
          </a:lstStyle>
          <a:p>
            <a:pPr>
              <a:defRPr/>
            </a:pPr>
            <a:fld id="{3951BC3F-EFCD-4D49-818C-FD875BAF517F}" type="slidenum">
              <a:rPr lang="en-GB" altLang="it-IT"/>
              <a:pPr>
                <a:defRPr/>
              </a:pPr>
              <a:t>‹N›</a:t>
            </a:fld>
            <a:endParaRPr lang="en-GB" altLang="it-IT"/>
          </a:p>
        </p:txBody>
      </p:sp>
    </p:spTree>
    <p:extLst>
      <p:ext uri="{BB962C8B-B14F-4D97-AF65-F5344CB8AC3E}">
        <p14:creationId xmlns:p14="http://schemas.microsoft.com/office/powerpoint/2010/main" val="346426151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Arial"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Arial"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Arial"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Arial"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5" name="Rectangle 1"/>
          <p:cNvSpPr>
            <a:spLocks noGrp="1" noRot="1" noChangeAspect="1" noChangeArrowheads="1" noTextEdit="1"/>
          </p:cNvSpPr>
          <p:nvPr>
            <p:ph type="sldImg"/>
          </p:nvPr>
        </p:nvSpPr>
        <p:spPr>
          <a:xfrm>
            <a:off x="900113" y="754063"/>
            <a:ext cx="499745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09398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12</a:t>
            </a:fld>
            <a:endParaRPr lang="en-GB"/>
          </a:p>
        </p:txBody>
      </p:sp>
    </p:spTree>
    <p:extLst>
      <p:ext uri="{BB962C8B-B14F-4D97-AF65-F5344CB8AC3E}">
        <p14:creationId xmlns:p14="http://schemas.microsoft.com/office/powerpoint/2010/main" val="357023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13</a:t>
            </a:fld>
            <a:endParaRPr lang="en-GB"/>
          </a:p>
        </p:txBody>
      </p:sp>
    </p:spTree>
    <p:extLst>
      <p:ext uri="{BB962C8B-B14F-4D97-AF65-F5344CB8AC3E}">
        <p14:creationId xmlns:p14="http://schemas.microsoft.com/office/powerpoint/2010/main" val="75478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14</a:t>
            </a:fld>
            <a:endParaRPr lang="en-GB"/>
          </a:p>
        </p:txBody>
      </p:sp>
    </p:spTree>
    <p:extLst>
      <p:ext uri="{BB962C8B-B14F-4D97-AF65-F5344CB8AC3E}">
        <p14:creationId xmlns:p14="http://schemas.microsoft.com/office/powerpoint/2010/main" val="382683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15</a:t>
            </a:fld>
            <a:endParaRPr lang="en-GB"/>
          </a:p>
        </p:txBody>
      </p:sp>
    </p:spTree>
    <p:extLst>
      <p:ext uri="{BB962C8B-B14F-4D97-AF65-F5344CB8AC3E}">
        <p14:creationId xmlns:p14="http://schemas.microsoft.com/office/powerpoint/2010/main" val="389676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16</a:t>
            </a:fld>
            <a:endParaRPr lang="en-GB"/>
          </a:p>
        </p:txBody>
      </p:sp>
    </p:spTree>
    <p:extLst>
      <p:ext uri="{BB962C8B-B14F-4D97-AF65-F5344CB8AC3E}">
        <p14:creationId xmlns:p14="http://schemas.microsoft.com/office/powerpoint/2010/main" val="3666823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17</a:t>
            </a:fld>
            <a:endParaRPr lang="en-GB"/>
          </a:p>
        </p:txBody>
      </p:sp>
    </p:spTree>
    <p:extLst>
      <p:ext uri="{BB962C8B-B14F-4D97-AF65-F5344CB8AC3E}">
        <p14:creationId xmlns:p14="http://schemas.microsoft.com/office/powerpoint/2010/main" val="126552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a:defRPr/>
            </a:pPr>
            <a:fld id="{3951BC3F-EFCD-4D49-818C-FD875BAF517F}" type="slidenum">
              <a:rPr lang="en-GB" altLang="it-IT" smtClean="0"/>
              <a:pPr>
                <a:defRPr/>
              </a:pPr>
              <a:t>18</a:t>
            </a:fld>
            <a:endParaRPr lang="en-GB" altLang="it-IT"/>
          </a:p>
        </p:txBody>
      </p:sp>
    </p:spTree>
    <p:extLst>
      <p:ext uri="{BB962C8B-B14F-4D97-AF65-F5344CB8AC3E}">
        <p14:creationId xmlns:p14="http://schemas.microsoft.com/office/powerpoint/2010/main" val="51409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19</a:t>
            </a:fld>
            <a:endParaRPr lang="en-GB"/>
          </a:p>
        </p:txBody>
      </p:sp>
    </p:spTree>
    <p:extLst>
      <p:ext uri="{BB962C8B-B14F-4D97-AF65-F5344CB8AC3E}">
        <p14:creationId xmlns:p14="http://schemas.microsoft.com/office/powerpoint/2010/main" val="2620857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20</a:t>
            </a:fld>
            <a:endParaRPr lang="en-GB"/>
          </a:p>
        </p:txBody>
      </p:sp>
    </p:spTree>
    <p:extLst>
      <p:ext uri="{BB962C8B-B14F-4D97-AF65-F5344CB8AC3E}">
        <p14:creationId xmlns:p14="http://schemas.microsoft.com/office/powerpoint/2010/main" val="2197106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B5E44D0-A0C5-4A18-885A-31AEBA642098}" type="slidenum">
              <a:rPr lang="it-IT" smtClean="0"/>
              <a:t>21</a:t>
            </a:fld>
            <a:endParaRPr lang="it-IT"/>
          </a:p>
        </p:txBody>
      </p:sp>
    </p:spTree>
    <p:extLst>
      <p:ext uri="{BB962C8B-B14F-4D97-AF65-F5344CB8AC3E}">
        <p14:creationId xmlns:p14="http://schemas.microsoft.com/office/powerpoint/2010/main" val="387924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2</a:t>
            </a:fld>
            <a:endParaRPr lang="en-GB"/>
          </a:p>
        </p:txBody>
      </p:sp>
    </p:spTree>
    <p:extLst>
      <p:ext uri="{BB962C8B-B14F-4D97-AF65-F5344CB8AC3E}">
        <p14:creationId xmlns:p14="http://schemas.microsoft.com/office/powerpoint/2010/main" val="121811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B5E44D0-A0C5-4A18-885A-31AEBA642098}" type="slidenum">
              <a:rPr lang="it-IT" smtClean="0"/>
              <a:t>22</a:t>
            </a:fld>
            <a:endParaRPr lang="it-IT"/>
          </a:p>
        </p:txBody>
      </p:sp>
    </p:spTree>
    <p:extLst>
      <p:ext uri="{BB962C8B-B14F-4D97-AF65-F5344CB8AC3E}">
        <p14:creationId xmlns:p14="http://schemas.microsoft.com/office/powerpoint/2010/main" val="297922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B5E44D0-A0C5-4A18-885A-31AEBA642098}" type="slidenum">
              <a:rPr lang="it-IT" smtClean="0"/>
              <a:t>23</a:t>
            </a:fld>
            <a:endParaRPr lang="it-IT"/>
          </a:p>
        </p:txBody>
      </p:sp>
    </p:spTree>
    <p:extLst>
      <p:ext uri="{BB962C8B-B14F-4D97-AF65-F5344CB8AC3E}">
        <p14:creationId xmlns:p14="http://schemas.microsoft.com/office/powerpoint/2010/main" val="173755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9CD627D-A5A4-459F-B7DE-DC449D049025}" type="slidenum">
              <a:rPr lang="it-IT" altLang="it-IT"/>
              <a:pPr eaLnBrk="1" hangingPunct="1">
                <a:spcBef>
                  <a:spcPct val="0"/>
                </a:spcBef>
              </a:pPr>
              <a:t>24</a:t>
            </a:fld>
            <a:endParaRPr lang="it-IT" altLang="it-IT"/>
          </a:p>
        </p:txBody>
      </p:sp>
      <p:sp>
        <p:nvSpPr>
          <p:cNvPr id="40963" name="Rectangle 2"/>
          <p:cNvSpPr>
            <a:spLocks noGrp="1" noRot="1" noChangeAspect="1" noChangeArrowheads="1" noTextEdit="1"/>
          </p:cNvSpPr>
          <p:nvPr>
            <p:ph type="sldImg"/>
          </p:nvPr>
        </p:nvSpPr>
        <p:spPr>
          <a:xfrm>
            <a:off x="901700" y="744538"/>
            <a:ext cx="4994275" cy="3722687"/>
          </a:xfrm>
          <a:ln/>
        </p:spPr>
      </p:sp>
      <p:sp>
        <p:nvSpPr>
          <p:cNvPr id="40964" name="Rectangle 3"/>
          <p:cNvSpPr>
            <a:spLocks noGrp="1" noChangeArrowheads="1"/>
          </p:cNvSpPr>
          <p:nvPr>
            <p:ph type="body" idx="1"/>
          </p:nvPr>
        </p:nvSpPr>
        <p:spPr>
          <a:noFill/>
        </p:spPr>
        <p:txBody>
          <a:bodyPr/>
          <a:lstStyle/>
          <a:p>
            <a:pPr algn="just"/>
            <a:endParaRPr lang="it-IT" sz="1200" b="0" dirty="0">
              <a:solidFill>
                <a:srgbClr val="002060"/>
              </a:solidFill>
              <a:latin typeface="+mn-lt"/>
            </a:endParaRPr>
          </a:p>
        </p:txBody>
      </p:sp>
    </p:spTree>
    <p:extLst>
      <p:ext uri="{BB962C8B-B14F-4D97-AF65-F5344CB8AC3E}">
        <p14:creationId xmlns:p14="http://schemas.microsoft.com/office/powerpoint/2010/main" val="2130153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B5E44D0-A0C5-4A18-885A-31AEBA642098}" type="slidenum">
              <a:rPr lang="it-IT" smtClean="0"/>
              <a:t>25</a:t>
            </a:fld>
            <a:endParaRPr lang="it-IT"/>
          </a:p>
        </p:txBody>
      </p:sp>
    </p:spTree>
    <p:extLst>
      <p:ext uri="{BB962C8B-B14F-4D97-AF65-F5344CB8AC3E}">
        <p14:creationId xmlns:p14="http://schemas.microsoft.com/office/powerpoint/2010/main" val="742620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B5E44D0-A0C5-4A18-885A-31AEBA642098}" type="slidenum">
              <a:rPr lang="it-IT" smtClean="0"/>
              <a:t>26</a:t>
            </a:fld>
            <a:endParaRPr lang="it-IT"/>
          </a:p>
        </p:txBody>
      </p:sp>
    </p:spTree>
    <p:extLst>
      <p:ext uri="{BB962C8B-B14F-4D97-AF65-F5344CB8AC3E}">
        <p14:creationId xmlns:p14="http://schemas.microsoft.com/office/powerpoint/2010/main" val="65360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solidFill>
            <a:schemeClr val="bg1"/>
          </a:solidFill>
        </p:spPr>
        <p:txBody>
          <a:bodyPr/>
          <a:lstStyle/>
          <a:p>
            <a:endParaRPr lang="it-IT" dirty="0"/>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3</a:t>
            </a:fld>
            <a:endParaRPr lang="en-GB"/>
          </a:p>
        </p:txBody>
      </p:sp>
    </p:spTree>
    <p:extLst>
      <p:ext uri="{BB962C8B-B14F-4D97-AF65-F5344CB8AC3E}">
        <p14:creationId xmlns:p14="http://schemas.microsoft.com/office/powerpoint/2010/main" val="95369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285750" y="4714875"/>
            <a:ext cx="6153150" cy="4465638"/>
          </a:xfrm>
          <a:solidFill>
            <a:schemeClr val="bg1"/>
          </a:solidFill>
        </p:spPr>
        <p:txBody>
          <a:bodyPr/>
          <a:lstStyle/>
          <a:p>
            <a:pPr algn="just"/>
            <a:r>
              <a:rPr lang="en-GB" sz="1400" b="1" dirty="0">
                <a:solidFill>
                  <a:srgbClr val="0070C0"/>
                </a:solidFill>
                <a:latin typeface="Calibri" panose="020F0502020204030204" pitchFamily="34" charset="0"/>
              </a:rPr>
              <a:t>Even if Italy’s economy is still expanding at below the average rates recorded in the other euro-area countries, GDP growth gained strength last year, </a:t>
            </a:r>
            <a:r>
              <a:rPr lang="en-GB" sz="1400" b="1">
                <a:solidFill>
                  <a:srgbClr val="0070C0"/>
                </a:solidFill>
                <a:latin typeface="Calibri" panose="020F0502020204030204" pitchFamily="34" charset="0"/>
              </a:rPr>
              <a:t>reaching 1.5</a:t>
            </a:r>
            <a:r>
              <a:rPr lang="en-GB" sz="1400" b="1" dirty="0">
                <a:solidFill>
                  <a:srgbClr val="0070C0"/>
                </a:solidFill>
                <a:latin typeface="Calibri" panose="020F0502020204030204" pitchFamily="34" charset="0"/>
              </a:rPr>
              <a:t>% (exceeding the expectations of the main forecasters).</a:t>
            </a:r>
          </a:p>
          <a:p>
            <a:pPr algn="just"/>
            <a:r>
              <a:rPr lang="en-GB" sz="1400" dirty="0">
                <a:latin typeface="Calibri" panose="020F0502020204030204" pitchFamily="34" charset="0"/>
              </a:rPr>
              <a:t>Macroeconomic policies were still the main driver but growth is increasingly self-sustained. Demand reflected the positive performance of consumption and, especially, investment, which rose by 3.8 per cent, though it is still far from pre-crisis levels. Increased capital formation, which was lacking in the early years of the expansionary phase, is laying the groundwork for a continuation of growth. </a:t>
            </a:r>
            <a:endParaRPr lang="it-IT" sz="1400" dirty="0">
              <a:latin typeface="Calibri" panose="020F0502020204030204" pitchFamily="34" charset="0"/>
            </a:endParaRPr>
          </a:p>
          <a:p>
            <a:pPr algn="just"/>
            <a:r>
              <a:rPr lang="en-GB" sz="1400" dirty="0">
                <a:latin typeface="Calibri" panose="020F0502020204030204" pitchFamily="34" charset="0"/>
              </a:rPr>
              <a:t> </a:t>
            </a:r>
            <a:endParaRPr lang="it-IT" sz="1400" dirty="0">
              <a:latin typeface="Calibri" panose="020F0502020204030204" pitchFamily="34" charset="0"/>
            </a:endParaRPr>
          </a:p>
          <a:p>
            <a:pPr algn="just"/>
            <a:r>
              <a:rPr lang="en-GB" sz="1400" dirty="0">
                <a:latin typeface="Calibri" panose="020F0502020204030204" pitchFamily="34" charset="0"/>
              </a:rPr>
              <a:t>Investment in capital goods benefited from tax breaks, incentives for technological innovation, favourable borrowing conditions, and the gradual increase in firms’  confidence in the outlook for demand. Growth in consumption was partly attributable to that in employment, which in turn was driven by the measures supporting labour demand. Unemployment actually decreased from the peak of just under 13 per cent recorded in 2014 to about 11 per cent.</a:t>
            </a:r>
          </a:p>
          <a:p>
            <a:pPr algn="just"/>
            <a:endParaRPr lang="en-GB" sz="1400" dirty="0">
              <a:latin typeface="Calibri" panose="020F0502020204030204" pitchFamily="34" charset="0"/>
              <a:ea typeface="Calibri" panose="020F0502020204030204" pitchFamily="34" charset="0"/>
              <a:cs typeface="AGaramondPro-Regular"/>
            </a:endParaRPr>
          </a:p>
          <a:p>
            <a:pPr algn="just">
              <a:lnSpc>
                <a:spcPct val="107000"/>
              </a:lnSpc>
              <a:spcAft>
                <a:spcPts val="0"/>
              </a:spcAft>
            </a:pPr>
            <a:r>
              <a:rPr lang="en-GB" sz="1400" dirty="0">
                <a:latin typeface="Calibri" panose="020F0502020204030204" pitchFamily="34" charset="0"/>
                <a:ea typeface="Calibri" panose="020F0502020204030204" pitchFamily="34" charset="0"/>
                <a:cs typeface="AGaramondPro-Regular"/>
              </a:rPr>
              <a:t>The expansion in production was widespread across almost all sectors: value added accelerated in manufacturing and services and posted its first significant increase in construction since 2006. This was accompanied by a recovery in the demand for loans, supported by low interest rates. Credit access conditions improved, though difficulties persist for small businesses and construction firms, which still present higher risk.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latin typeface="Calibri" panose="020F0502020204030204" pitchFamily="34" charset="0"/>
                <a:ea typeface="Calibri" panose="020F0502020204030204" pitchFamily="34" charset="0"/>
                <a:cs typeface="AGaramondPro-Regular"/>
              </a:rPr>
              <a:t> Overall, consumer price inflation returned to positive territory in 2017, reaching 1.3 per cent, but it weakened in the early months of 2018. The core component has remained below 1 per cent since last autumn. Wages and productivity both recorded modest growth. Italian firms have retained the competitiveness gains achieved in recent years.</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latin typeface="Calibri" panose="020F0502020204030204" pitchFamily="34" charset="0"/>
                <a:ea typeface="Calibri" panose="020F0502020204030204" pitchFamily="34" charset="0"/>
                <a:cs typeface="AGaramondPro-Regular"/>
              </a:rPr>
              <a:t> In the early months of 2018, in Italy too there were signs of a slowdown in manufacturing and of a slight decrease in business confidence indices. The  prevailing view is that this is a temporary setback; industrial production appears to have recovered somewhat since March. A scenario of moderate growth and gradually rising inflation remains the most probable one. However, downward risks have increased, also in connection with international developments.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AGaramondPro-Regular"/>
              </a:rPr>
              <a:t>The effects of a less expansionary monetary policy would be moderate also thanks to the low indebtedness of households and to the reduction in that of firms, the limited exposure of financial intermediaries to the consequences of a rise in interest rates, and the high average residual maturity of the public debt, which currently stands at more than seven years.</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endParaRPr lang="it-IT" sz="1400" dirty="0"/>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4</a:t>
            </a:fld>
            <a:endParaRPr lang="en-GB"/>
          </a:p>
        </p:txBody>
      </p:sp>
    </p:spTree>
    <p:extLst>
      <p:ext uri="{BB962C8B-B14F-4D97-AF65-F5344CB8AC3E}">
        <p14:creationId xmlns:p14="http://schemas.microsoft.com/office/powerpoint/2010/main" val="390183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solidFill>
            <a:schemeClr val="bg1"/>
          </a:solidFill>
        </p:spPr>
        <p:txBody>
          <a:bodyPr/>
          <a:lstStyle/>
          <a:p>
            <a:endParaRPr lang="it-IT" dirty="0"/>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5</a:t>
            </a:fld>
            <a:endParaRPr lang="en-GB"/>
          </a:p>
        </p:txBody>
      </p:sp>
    </p:spTree>
    <p:extLst>
      <p:ext uri="{BB962C8B-B14F-4D97-AF65-F5344CB8AC3E}">
        <p14:creationId xmlns:p14="http://schemas.microsoft.com/office/powerpoint/2010/main" val="1366046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7</a:t>
            </a:fld>
            <a:endParaRPr lang="en-GB"/>
          </a:p>
        </p:txBody>
      </p:sp>
    </p:spTree>
    <p:extLst>
      <p:ext uri="{BB962C8B-B14F-4D97-AF65-F5344CB8AC3E}">
        <p14:creationId xmlns:p14="http://schemas.microsoft.com/office/powerpoint/2010/main" val="74136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9</a:t>
            </a:fld>
            <a:endParaRPr lang="en-GB"/>
          </a:p>
        </p:txBody>
      </p:sp>
    </p:spTree>
    <p:extLst>
      <p:ext uri="{BB962C8B-B14F-4D97-AF65-F5344CB8AC3E}">
        <p14:creationId xmlns:p14="http://schemas.microsoft.com/office/powerpoint/2010/main" val="224390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10</a:t>
            </a:fld>
            <a:endParaRPr lang="en-GB"/>
          </a:p>
        </p:txBody>
      </p:sp>
    </p:spTree>
    <p:extLst>
      <p:ext uri="{BB962C8B-B14F-4D97-AF65-F5344CB8AC3E}">
        <p14:creationId xmlns:p14="http://schemas.microsoft.com/office/powerpoint/2010/main" val="247918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it-IT" b="1" cap="all" dirty="0">
                <a:solidFill>
                  <a:schemeClr val="tx1"/>
                </a:solidFill>
                <a:latin typeface="Arial" panose="020B0604020202020204" pitchFamily="34" charset="0"/>
              </a:rPr>
              <a:t>I flussi in ingresso di nuovi crediti deteriorati sono ormai inferiori ai livelli pre-crisi</a:t>
            </a:r>
            <a:r>
              <a:rPr lang="it-IT" dirty="0">
                <a:solidFill>
                  <a:schemeClr val="tx1"/>
                </a:solidFill>
                <a:latin typeface="Arial" panose="020B0604020202020204" pitchFamily="34" charset="0"/>
              </a:rPr>
              <a:t>. In rapporto al totale dei finanziamenti, il flusso di nuovi NPL è sceso su livelli inferiori a quelli precedenti la crisi finanziaria ed ora è pari a circa l’1,7%. E </a:t>
            </a:r>
            <a:r>
              <a:rPr lang="it-IT" altLang="it-IT" dirty="0">
                <a:solidFill>
                  <a:schemeClr val="tx1"/>
                </a:solidFill>
                <a:latin typeface="Arial" panose="020B0604020202020204" pitchFamily="34" charset="0"/>
              </a:rPr>
              <a:t>In prospettiva ci si attende un ulteriore miglioramento del quadro di rischio, con riflessi positivi sullo stock di NPL, che continuano a calare. …</a:t>
            </a:r>
          </a:p>
          <a:p>
            <a:endParaRPr lang="it-IT" dirty="0"/>
          </a:p>
        </p:txBody>
      </p:sp>
      <p:sp>
        <p:nvSpPr>
          <p:cNvPr id="4" name="Segnaposto numero diapositiva 3"/>
          <p:cNvSpPr>
            <a:spLocks noGrp="1"/>
          </p:cNvSpPr>
          <p:nvPr>
            <p:ph type="sldNum" idx="10"/>
          </p:nvPr>
        </p:nvSpPr>
        <p:spPr/>
        <p:txBody>
          <a:bodyPr/>
          <a:lstStyle/>
          <a:p>
            <a:pPr>
              <a:defRPr/>
            </a:pPr>
            <a:fld id="{3B0DED16-F964-4EBD-84E7-E92C37E303B0}" type="slidenum">
              <a:rPr lang="en-GB" smtClean="0"/>
              <a:pPr>
                <a:defRPr/>
              </a:pPr>
              <a:t>11</a:t>
            </a:fld>
            <a:endParaRPr lang="en-GB"/>
          </a:p>
        </p:txBody>
      </p:sp>
    </p:spTree>
    <p:extLst>
      <p:ext uri="{BB962C8B-B14F-4D97-AF65-F5344CB8AC3E}">
        <p14:creationId xmlns:p14="http://schemas.microsoft.com/office/powerpoint/2010/main" val="4079143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002F63"/>
        </a:solidFill>
        <a:effectLst/>
      </p:bgPr>
    </p:bg>
    <p:spTree>
      <p:nvGrpSpPr>
        <p:cNvPr id="1" name=""/>
        <p:cNvGrpSpPr/>
        <p:nvPr/>
      </p:nvGrpSpPr>
      <p:grpSpPr>
        <a:xfrm>
          <a:off x="0" y="0"/>
          <a:ext cx="0" cy="0"/>
          <a:chOff x="0" y="0"/>
          <a:chExt cx="0" cy="0"/>
        </a:xfrm>
      </p:grpSpPr>
      <p:grpSp>
        <p:nvGrpSpPr>
          <p:cNvPr id="2" name="Group 18"/>
          <p:cNvGrpSpPr>
            <a:grpSpLocks/>
          </p:cNvGrpSpPr>
          <p:nvPr/>
        </p:nvGrpSpPr>
        <p:grpSpPr bwMode="auto">
          <a:xfrm>
            <a:off x="4763" y="4959350"/>
            <a:ext cx="9169400" cy="71438"/>
            <a:chOff x="3" y="3124"/>
            <a:chExt cx="5776" cy="45"/>
          </a:xfrm>
        </p:grpSpPr>
        <p:sp>
          <p:nvSpPr>
            <p:cNvPr id="3" name="AutoShape 19"/>
            <p:cNvSpPr>
              <a:spLocks noChangeArrowheads="1"/>
            </p:cNvSpPr>
            <p:nvPr/>
          </p:nvSpPr>
          <p:spPr bwMode="auto">
            <a:xfrm>
              <a:off x="3" y="3124"/>
              <a:ext cx="794" cy="46"/>
            </a:xfrm>
            <a:prstGeom prst="roundRect">
              <a:avLst>
                <a:gd name="adj" fmla="val 2171"/>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a:lnSpc>
                  <a:spcPct val="93000"/>
                </a:lnSpc>
                <a:buClr>
                  <a:srgbClr val="000000"/>
                </a:buClr>
                <a:buSzPct val="45000"/>
                <a:buFont typeface="StarSymbol" charset="0"/>
                <a:buNone/>
                <a:defRPr/>
              </a:pPr>
              <a:endParaRPr lang="it-IT" altLang="it-IT"/>
            </a:p>
          </p:txBody>
        </p:sp>
        <p:sp>
          <p:nvSpPr>
            <p:cNvPr id="4" name="AutoShape 20"/>
            <p:cNvSpPr>
              <a:spLocks noChangeArrowheads="1"/>
            </p:cNvSpPr>
            <p:nvPr/>
          </p:nvSpPr>
          <p:spPr bwMode="auto">
            <a:xfrm>
              <a:off x="4986" y="3124"/>
              <a:ext cx="794" cy="46"/>
            </a:xfrm>
            <a:prstGeom prst="roundRect">
              <a:avLst>
                <a:gd name="adj" fmla="val 2171"/>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a:lnSpc>
                  <a:spcPct val="93000"/>
                </a:lnSpc>
                <a:buClr>
                  <a:srgbClr val="000000"/>
                </a:buClr>
                <a:buSzPct val="45000"/>
                <a:buFont typeface="StarSymbol" charset="0"/>
                <a:buNone/>
                <a:defRPr/>
              </a:pPr>
              <a:endParaRPr lang="it-IT" altLang="it-IT"/>
            </a:p>
          </p:txBody>
        </p:sp>
        <p:sp>
          <p:nvSpPr>
            <p:cNvPr id="5" name="Line 21"/>
            <p:cNvSpPr>
              <a:spLocks noChangeShapeType="1"/>
            </p:cNvSpPr>
            <p:nvPr/>
          </p:nvSpPr>
          <p:spPr bwMode="auto">
            <a:xfrm>
              <a:off x="542" y="3147"/>
              <a:ext cx="453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pic>
        <p:nvPicPr>
          <p:cNvPr id="6" name="Picture 25" descr="alti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5438"/>
            <a:ext cx="91805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6"/>
          <p:cNvGrpSpPr>
            <a:grpSpLocks/>
          </p:cNvGrpSpPr>
          <p:nvPr/>
        </p:nvGrpSpPr>
        <p:grpSpPr bwMode="auto">
          <a:xfrm>
            <a:off x="0" y="1547813"/>
            <a:ext cx="9178925" cy="71437"/>
            <a:chOff x="0" y="975"/>
            <a:chExt cx="5782" cy="45"/>
          </a:xfrm>
        </p:grpSpPr>
        <p:sp>
          <p:nvSpPr>
            <p:cNvPr id="8" name="AutoShape 27"/>
            <p:cNvSpPr>
              <a:spLocks noChangeArrowheads="1"/>
            </p:cNvSpPr>
            <p:nvPr/>
          </p:nvSpPr>
          <p:spPr bwMode="auto">
            <a:xfrm>
              <a:off x="0" y="975"/>
              <a:ext cx="794" cy="46"/>
            </a:xfrm>
            <a:prstGeom prst="roundRect">
              <a:avLst>
                <a:gd name="adj" fmla="val 2171"/>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a:lnSpc>
                  <a:spcPct val="93000"/>
                </a:lnSpc>
                <a:buClr>
                  <a:srgbClr val="000000"/>
                </a:buClr>
                <a:buSzPct val="45000"/>
                <a:buFont typeface="StarSymbol" charset="0"/>
                <a:buNone/>
                <a:defRPr/>
              </a:pPr>
              <a:endParaRPr lang="it-IT" altLang="it-IT"/>
            </a:p>
          </p:txBody>
        </p:sp>
        <p:sp>
          <p:nvSpPr>
            <p:cNvPr id="9" name="AutoShape 28"/>
            <p:cNvSpPr>
              <a:spLocks noChangeArrowheads="1"/>
            </p:cNvSpPr>
            <p:nvPr/>
          </p:nvSpPr>
          <p:spPr bwMode="auto">
            <a:xfrm>
              <a:off x="4989" y="975"/>
              <a:ext cx="794" cy="46"/>
            </a:xfrm>
            <a:prstGeom prst="roundRect">
              <a:avLst>
                <a:gd name="adj" fmla="val 2171"/>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a:lnSpc>
                  <a:spcPct val="93000"/>
                </a:lnSpc>
                <a:buClr>
                  <a:srgbClr val="000000"/>
                </a:buClr>
                <a:buSzPct val="45000"/>
                <a:buFont typeface="StarSymbol" charset="0"/>
                <a:buNone/>
                <a:defRPr/>
              </a:pPr>
              <a:endParaRPr lang="it-IT" altLang="it-IT"/>
            </a:p>
          </p:txBody>
        </p:sp>
        <p:sp>
          <p:nvSpPr>
            <p:cNvPr id="10" name="Line 29"/>
            <p:cNvSpPr>
              <a:spLocks noChangeShapeType="1"/>
            </p:cNvSpPr>
            <p:nvPr/>
          </p:nvSpPr>
          <p:spPr bwMode="auto">
            <a:xfrm>
              <a:off x="544" y="998"/>
              <a:ext cx="453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nvGrpSpPr>
          <p:cNvPr id="11" name="Group 30"/>
          <p:cNvGrpSpPr>
            <a:grpSpLocks/>
          </p:cNvGrpSpPr>
          <p:nvPr/>
        </p:nvGrpSpPr>
        <p:grpSpPr bwMode="auto">
          <a:xfrm>
            <a:off x="4763" y="3132138"/>
            <a:ext cx="9169400" cy="71437"/>
            <a:chOff x="3" y="2013"/>
            <a:chExt cx="5776" cy="45"/>
          </a:xfrm>
        </p:grpSpPr>
        <p:sp>
          <p:nvSpPr>
            <p:cNvPr id="12" name="AutoShape 31"/>
            <p:cNvSpPr>
              <a:spLocks noChangeArrowheads="1"/>
            </p:cNvSpPr>
            <p:nvPr/>
          </p:nvSpPr>
          <p:spPr bwMode="auto">
            <a:xfrm>
              <a:off x="3" y="2013"/>
              <a:ext cx="794" cy="46"/>
            </a:xfrm>
            <a:prstGeom prst="roundRect">
              <a:avLst>
                <a:gd name="adj" fmla="val 2171"/>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a:lnSpc>
                  <a:spcPct val="93000"/>
                </a:lnSpc>
                <a:buClr>
                  <a:srgbClr val="000000"/>
                </a:buClr>
                <a:buSzPct val="45000"/>
                <a:buFont typeface="StarSymbol" charset="0"/>
                <a:buNone/>
                <a:defRPr/>
              </a:pPr>
              <a:endParaRPr lang="it-IT" altLang="it-IT"/>
            </a:p>
          </p:txBody>
        </p:sp>
        <p:sp>
          <p:nvSpPr>
            <p:cNvPr id="13" name="AutoShape 32"/>
            <p:cNvSpPr>
              <a:spLocks noChangeArrowheads="1"/>
            </p:cNvSpPr>
            <p:nvPr/>
          </p:nvSpPr>
          <p:spPr bwMode="auto">
            <a:xfrm>
              <a:off x="4986" y="2013"/>
              <a:ext cx="794" cy="46"/>
            </a:xfrm>
            <a:prstGeom prst="roundRect">
              <a:avLst>
                <a:gd name="adj" fmla="val 2171"/>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a:lnSpc>
                  <a:spcPct val="93000"/>
                </a:lnSpc>
                <a:buClr>
                  <a:srgbClr val="000000"/>
                </a:buClr>
                <a:buSzPct val="45000"/>
                <a:buFont typeface="StarSymbol" charset="0"/>
                <a:buNone/>
                <a:defRPr/>
              </a:pPr>
              <a:endParaRPr lang="it-IT" altLang="it-IT"/>
            </a:p>
          </p:txBody>
        </p:sp>
        <p:sp>
          <p:nvSpPr>
            <p:cNvPr id="14" name="Line 33"/>
            <p:cNvSpPr>
              <a:spLocks noChangeShapeType="1"/>
            </p:cNvSpPr>
            <p:nvPr/>
          </p:nvSpPr>
          <p:spPr bwMode="auto">
            <a:xfrm>
              <a:off x="542" y="2036"/>
              <a:ext cx="453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pic>
        <p:nvPicPr>
          <p:cNvPr id="15" name="Picture 34" descr="ABI_neg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539750"/>
            <a:ext cx="23415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95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8788" y="274638"/>
            <a:ext cx="8262937" cy="1139825"/>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fld id="{142F6D64-26A8-4634-B23E-D907BE5146D2}" type="datetime1">
              <a:rPr lang="it-IT" altLang="it-IT"/>
              <a:pPr>
                <a:defRPr/>
              </a:pPr>
              <a:t>25/09/2018</a:t>
            </a:fld>
            <a:r>
              <a:rPr lang="en-GB" altLang="it-IT"/>
              <a:t>23 maggio 2007</a:t>
            </a:r>
          </a:p>
        </p:txBody>
      </p:sp>
      <p:sp>
        <p:nvSpPr>
          <p:cNvPr id="5" name="Rectangle 4"/>
          <p:cNvSpPr>
            <a:spLocks noGrp="1" noChangeArrowheads="1"/>
          </p:cNvSpPr>
          <p:nvPr>
            <p:ph type="ftr" idx="11"/>
          </p:nvPr>
        </p:nvSpPr>
        <p:spPr>
          <a:ln/>
        </p:spPr>
        <p:txBody>
          <a:bodyPr/>
          <a:lstStyle>
            <a:lvl1pPr>
              <a:defRPr/>
            </a:lvl1pPr>
          </a:lstStyle>
          <a:p>
            <a:pPr>
              <a:defRPr/>
            </a:pPr>
            <a:fld id="{80C69855-54AC-4168-9745-3D51788FE0F1}" type="slidenum">
              <a:rPr lang="it-IT" altLang="it-IT"/>
              <a:pPr>
                <a:defRPr/>
              </a:pPr>
              <a:t>‹N›</a:t>
            </a:fld>
            <a:endParaRPr lang="it-IT" altLang="it-IT"/>
          </a:p>
        </p:txBody>
      </p:sp>
    </p:spTree>
    <p:extLst>
      <p:ext uri="{BB962C8B-B14F-4D97-AF65-F5344CB8AC3E}">
        <p14:creationId xmlns:p14="http://schemas.microsoft.com/office/powerpoint/2010/main" val="116817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56388" y="274638"/>
            <a:ext cx="2065337" cy="5233987"/>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8788" y="274638"/>
            <a:ext cx="6045200" cy="52339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fld id="{B0AA468C-551D-430C-96AC-DD591B5E4478}" type="datetime1">
              <a:rPr lang="it-IT" altLang="it-IT"/>
              <a:pPr>
                <a:defRPr/>
              </a:pPr>
              <a:t>25/09/2018</a:t>
            </a:fld>
            <a:r>
              <a:rPr lang="en-GB" altLang="it-IT"/>
              <a:t>23 maggio 2007</a:t>
            </a:r>
          </a:p>
        </p:txBody>
      </p:sp>
      <p:sp>
        <p:nvSpPr>
          <p:cNvPr id="5" name="Rectangle 4"/>
          <p:cNvSpPr>
            <a:spLocks noGrp="1" noChangeArrowheads="1"/>
          </p:cNvSpPr>
          <p:nvPr>
            <p:ph type="ftr" idx="11"/>
          </p:nvPr>
        </p:nvSpPr>
        <p:spPr>
          <a:ln/>
        </p:spPr>
        <p:txBody>
          <a:bodyPr/>
          <a:lstStyle>
            <a:lvl1pPr>
              <a:defRPr/>
            </a:lvl1pPr>
          </a:lstStyle>
          <a:p>
            <a:pPr>
              <a:defRPr/>
            </a:pPr>
            <a:fld id="{FAD92D4A-9FC1-49F0-8BBA-D2E4FD7A3AD9}" type="slidenum">
              <a:rPr lang="it-IT" altLang="it-IT"/>
              <a:pPr>
                <a:defRPr/>
              </a:pPr>
              <a:t>‹N›</a:t>
            </a:fld>
            <a:endParaRPr lang="it-IT" altLang="it-IT"/>
          </a:p>
        </p:txBody>
      </p:sp>
    </p:spTree>
    <p:extLst>
      <p:ext uri="{BB962C8B-B14F-4D97-AF65-F5344CB8AC3E}">
        <p14:creationId xmlns:p14="http://schemas.microsoft.com/office/powerpoint/2010/main" val="1594316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8792" y="274642"/>
            <a:ext cx="8262937" cy="5233987"/>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2399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8788" y="274638"/>
            <a:ext cx="8262937" cy="1139825"/>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fld id="{135A0F43-0E13-4D94-B39C-DAA21A46B994}" type="datetime1">
              <a:rPr lang="it-IT" altLang="it-IT"/>
              <a:pPr>
                <a:defRPr/>
              </a:pPr>
              <a:t>25/09/2018</a:t>
            </a:fld>
            <a:r>
              <a:rPr lang="en-GB" altLang="it-IT"/>
              <a:t>23 maggio 2007</a:t>
            </a:r>
          </a:p>
        </p:txBody>
      </p:sp>
      <p:sp>
        <p:nvSpPr>
          <p:cNvPr id="5" name="Rectangle 4"/>
          <p:cNvSpPr>
            <a:spLocks noGrp="1" noChangeArrowheads="1"/>
          </p:cNvSpPr>
          <p:nvPr>
            <p:ph type="ftr" idx="11"/>
          </p:nvPr>
        </p:nvSpPr>
        <p:spPr>
          <a:ln/>
        </p:spPr>
        <p:txBody>
          <a:bodyPr/>
          <a:lstStyle>
            <a:lvl1pPr>
              <a:defRPr/>
            </a:lvl1pPr>
          </a:lstStyle>
          <a:p>
            <a:pPr>
              <a:defRPr/>
            </a:pPr>
            <a:fld id="{4EBF57D7-910E-4D24-BF11-1221C84FB963}" type="slidenum">
              <a:rPr lang="it-IT" altLang="it-IT"/>
              <a:pPr>
                <a:defRPr/>
              </a:pPr>
              <a:t>‹N›</a:t>
            </a:fld>
            <a:endParaRPr lang="it-IT" altLang="it-IT"/>
          </a:p>
        </p:txBody>
      </p:sp>
    </p:spTree>
    <p:extLst>
      <p:ext uri="{BB962C8B-B14F-4D97-AF65-F5344CB8AC3E}">
        <p14:creationId xmlns:p14="http://schemas.microsoft.com/office/powerpoint/2010/main" val="267068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5488" y="4395788"/>
            <a:ext cx="7802562" cy="1358900"/>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5488" y="2898775"/>
            <a:ext cx="7802562"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fld id="{C9A61B31-B48C-40A5-BB99-BD7E22ECC5E3}" type="datetime1">
              <a:rPr lang="it-IT" altLang="it-IT"/>
              <a:pPr>
                <a:defRPr/>
              </a:pPr>
              <a:t>25/09/2018</a:t>
            </a:fld>
            <a:r>
              <a:rPr lang="en-GB" altLang="it-IT"/>
              <a:t>23 maggio 2007</a:t>
            </a:r>
          </a:p>
        </p:txBody>
      </p:sp>
      <p:sp>
        <p:nvSpPr>
          <p:cNvPr id="5" name="Rectangle 4"/>
          <p:cNvSpPr>
            <a:spLocks noGrp="1" noChangeArrowheads="1"/>
          </p:cNvSpPr>
          <p:nvPr>
            <p:ph type="ftr" idx="11"/>
          </p:nvPr>
        </p:nvSpPr>
        <p:spPr>
          <a:ln/>
        </p:spPr>
        <p:txBody>
          <a:bodyPr/>
          <a:lstStyle>
            <a:lvl1pPr>
              <a:defRPr/>
            </a:lvl1pPr>
          </a:lstStyle>
          <a:p>
            <a:pPr>
              <a:defRPr/>
            </a:pPr>
            <a:fld id="{DD74F541-FBAD-4F32-9ACB-04DE0D81E760}" type="slidenum">
              <a:rPr lang="it-IT" altLang="it-IT"/>
              <a:pPr>
                <a:defRPr/>
              </a:pPr>
              <a:t>‹N›</a:t>
            </a:fld>
            <a:endParaRPr lang="it-IT" altLang="it-IT"/>
          </a:p>
        </p:txBody>
      </p:sp>
    </p:spTree>
    <p:extLst>
      <p:ext uri="{BB962C8B-B14F-4D97-AF65-F5344CB8AC3E}">
        <p14:creationId xmlns:p14="http://schemas.microsoft.com/office/powerpoint/2010/main" val="292333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8788" y="274638"/>
            <a:ext cx="8262937" cy="1139825"/>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8788" y="1744663"/>
            <a:ext cx="4052887"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64075" y="1744663"/>
            <a:ext cx="4054475"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fld id="{5EDBEE34-5775-4E24-8229-7D1D3B3CC556}" type="datetime1">
              <a:rPr lang="it-IT" altLang="it-IT"/>
              <a:pPr>
                <a:defRPr/>
              </a:pPr>
              <a:t>25/09/2018</a:t>
            </a:fld>
            <a:r>
              <a:rPr lang="en-GB" altLang="it-IT"/>
              <a:t>23 maggio 2007</a:t>
            </a:r>
          </a:p>
        </p:txBody>
      </p:sp>
      <p:sp>
        <p:nvSpPr>
          <p:cNvPr id="6" name="Rectangle 4"/>
          <p:cNvSpPr>
            <a:spLocks noGrp="1" noChangeArrowheads="1"/>
          </p:cNvSpPr>
          <p:nvPr>
            <p:ph type="ftr" idx="11"/>
          </p:nvPr>
        </p:nvSpPr>
        <p:spPr>
          <a:ln/>
        </p:spPr>
        <p:txBody>
          <a:bodyPr/>
          <a:lstStyle>
            <a:lvl1pPr>
              <a:defRPr/>
            </a:lvl1pPr>
          </a:lstStyle>
          <a:p>
            <a:pPr>
              <a:defRPr/>
            </a:pPr>
            <a:fld id="{885FB08B-0CB7-4B12-8591-2A3FB7A604B0}" type="slidenum">
              <a:rPr lang="it-IT" altLang="it-IT"/>
              <a:pPr>
                <a:defRPr/>
              </a:pPr>
              <a:t>‹N›</a:t>
            </a:fld>
            <a:endParaRPr lang="it-IT" altLang="it-IT"/>
          </a:p>
        </p:txBody>
      </p:sp>
    </p:spTree>
    <p:extLst>
      <p:ext uri="{BB962C8B-B14F-4D97-AF65-F5344CB8AC3E}">
        <p14:creationId xmlns:p14="http://schemas.microsoft.com/office/powerpoint/2010/main" val="194122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8788" y="274638"/>
            <a:ext cx="8262937" cy="1139825"/>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8788" y="1531938"/>
            <a:ext cx="4056062"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8788" y="2170113"/>
            <a:ext cx="4056062"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64075" y="1531938"/>
            <a:ext cx="4057650"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64075" y="2170113"/>
            <a:ext cx="4057650"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fld id="{989B0600-6749-4F1F-8FCD-BB0B93B19833}" type="datetime1">
              <a:rPr lang="it-IT" altLang="it-IT"/>
              <a:pPr>
                <a:defRPr/>
              </a:pPr>
              <a:t>25/09/2018</a:t>
            </a:fld>
            <a:r>
              <a:rPr lang="en-GB" altLang="it-IT"/>
              <a:t>23 maggio 2007</a:t>
            </a:r>
          </a:p>
        </p:txBody>
      </p:sp>
      <p:sp>
        <p:nvSpPr>
          <p:cNvPr id="8" name="Rectangle 4"/>
          <p:cNvSpPr>
            <a:spLocks noGrp="1" noChangeArrowheads="1"/>
          </p:cNvSpPr>
          <p:nvPr>
            <p:ph type="ftr" idx="11"/>
          </p:nvPr>
        </p:nvSpPr>
        <p:spPr>
          <a:ln/>
        </p:spPr>
        <p:txBody>
          <a:bodyPr/>
          <a:lstStyle>
            <a:lvl1pPr>
              <a:defRPr/>
            </a:lvl1pPr>
          </a:lstStyle>
          <a:p>
            <a:pPr>
              <a:defRPr/>
            </a:pPr>
            <a:fld id="{5A07CFF7-FA8F-4C86-9581-692F051ECF62}" type="slidenum">
              <a:rPr lang="it-IT" altLang="it-IT"/>
              <a:pPr>
                <a:defRPr/>
              </a:pPr>
              <a:t>‹N›</a:t>
            </a:fld>
            <a:endParaRPr lang="it-IT" altLang="it-IT"/>
          </a:p>
        </p:txBody>
      </p:sp>
    </p:spTree>
    <p:extLst>
      <p:ext uri="{BB962C8B-B14F-4D97-AF65-F5344CB8AC3E}">
        <p14:creationId xmlns:p14="http://schemas.microsoft.com/office/powerpoint/2010/main" val="301475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8788" y="274638"/>
            <a:ext cx="8262937" cy="1139825"/>
          </a:xfrm>
          <a:prstGeom prst="rect">
            <a:avLst/>
          </a:prstGeom>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fld id="{359BCB01-E702-49C9-AFFB-6E5301960E0E}" type="datetime1">
              <a:rPr lang="it-IT" altLang="it-IT"/>
              <a:pPr>
                <a:defRPr/>
              </a:pPr>
              <a:t>25/09/2018</a:t>
            </a:fld>
            <a:r>
              <a:rPr lang="en-GB" altLang="it-IT"/>
              <a:t>23 maggio 2007</a:t>
            </a:r>
          </a:p>
        </p:txBody>
      </p:sp>
      <p:sp>
        <p:nvSpPr>
          <p:cNvPr id="4" name="Rectangle 4"/>
          <p:cNvSpPr>
            <a:spLocks noGrp="1" noChangeArrowheads="1"/>
          </p:cNvSpPr>
          <p:nvPr>
            <p:ph type="ftr" idx="11"/>
          </p:nvPr>
        </p:nvSpPr>
        <p:spPr>
          <a:ln/>
        </p:spPr>
        <p:txBody>
          <a:bodyPr/>
          <a:lstStyle>
            <a:lvl1pPr>
              <a:defRPr/>
            </a:lvl1pPr>
          </a:lstStyle>
          <a:p>
            <a:pPr>
              <a:defRPr/>
            </a:pPr>
            <a:fld id="{82D93BD0-88DC-48EB-BF06-727A420229D1}" type="slidenum">
              <a:rPr lang="it-IT" altLang="it-IT"/>
              <a:pPr>
                <a:defRPr/>
              </a:pPr>
              <a:t>‹N›</a:t>
            </a:fld>
            <a:endParaRPr lang="it-IT" altLang="it-IT"/>
          </a:p>
        </p:txBody>
      </p:sp>
    </p:spTree>
    <p:extLst>
      <p:ext uri="{BB962C8B-B14F-4D97-AF65-F5344CB8AC3E}">
        <p14:creationId xmlns:p14="http://schemas.microsoft.com/office/powerpoint/2010/main" val="225352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BD231B55-967F-41C5-AEA6-C851083A65AD}" type="datetime1">
              <a:rPr lang="it-IT" altLang="it-IT"/>
              <a:pPr>
                <a:defRPr/>
              </a:pPr>
              <a:t>25/09/2018</a:t>
            </a:fld>
            <a:r>
              <a:rPr lang="en-GB" altLang="it-IT"/>
              <a:t>23 maggio 2007</a:t>
            </a:r>
          </a:p>
        </p:txBody>
      </p:sp>
      <p:sp>
        <p:nvSpPr>
          <p:cNvPr id="3" name="Rectangle 4"/>
          <p:cNvSpPr>
            <a:spLocks noGrp="1" noChangeArrowheads="1"/>
          </p:cNvSpPr>
          <p:nvPr>
            <p:ph type="ftr" idx="11"/>
          </p:nvPr>
        </p:nvSpPr>
        <p:spPr>
          <a:ln/>
        </p:spPr>
        <p:txBody>
          <a:bodyPr/>
          <a:lstStyle>
            <a:lvl1pPr>
              <a:defRPr/>
            </a:lvl1pPr>
          </a:lstStyle>
          <a:p>
            <a:pPr>
              <a:defRPr/>
            </a:pPr>
            <a:fld id="{B6B6B908-9200-4FB6-B74E-3ED88A0C6072}" type="slidenum">
              <a:rPr lang="it-IT" altLang="it-IT"/>
              <a:pPr>
                <a:defRPr/>
              </a:pPr>
              <a:t>‹N›</a:t>
            </a:fld>
            <a:endParaRPr lang="it-IT" altLang="it-IT"/>
          </a:p>
        </p:txBody>
      </p:sp>
    </p:spTree>
    <p:extLst>
      <p:ext uri="{BB962C8B-B14F-4D97-AF65-F5344CB8AC3E}">
        <p14:creationId xmlns:p14="http://schemas.microsoft.com/office/powerpoint/2010/main" val="92170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8788" y="273050"/>
            <a:ext cx="3021012" cy="1158875"/>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89338" y="273050"/>
            <a:ext cx="5132387"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8788" y="1431925"/>
            <a:ext cx="3021012"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fld id="{6E94D420-5816-4460-B8C3-5FE960799D4D}" type="datetime1">
              <a:rPr lang="it-IT" altLang="it-IT"/>
              <a:pPr>
                <a:defRPr/>
              </a:pPr>
              <a:t>25/09/2018</a:t>
            </a:fld>
            <a:r>
              <a:rPr lang="en-GB" altLang="it-IT"/>
              <a:t>23 maggio 2007</a:t>
            </a:r>
          </a:p>
        </p:txBody>
      </p:sp>
      <p:sp>
        <p:nvSpPr>
          <p:cNvPr id="6" name="Rectangle 4"/>
          <p:cNvSpPr>
            <a:spLocks noGrp="1" noChangeArrowheads="1"/>
          </p:cNvSpPr>
          <p:nvPr>
            <p:ph type="ftr" idx="11"/>
          </p:nvPr>
        </p:nvSpPr>
        <p:spPr>
          <a:ln/>
        </p:spPr>
        <p:txBody>
          <a:bodyPr/>
          <a:lstStyle>
            <a:lvl1pPr>
              <a:defRPr/>
            </a:lvl1pPr>
          </a:lstStyle>
          <a:p>
            <a:pPr>
              <a:defRPr/>
            </a:pPr>
            <a:fld id="{180EC1B6-A721-44EE-99E7-1AA02E9384BD}" type="slidenum">
              <a:rPr lang="it-IT" altLang="it-IT"/>
              <a:pPr>
                <a:defRPr/>
              </a:pPr>
              <a:t>‹N›</a:t>
            </a:fld>
            <a:endParaRPr lang="it-IT" altLang="it-IT"/>
          </a:p>
        </p:txBody>
      </p:sp>
    </p:spTree>
    <p:extLst>
      <p:ext uri="{BB962C8B-B14F-4D97-AF65-F5344CB8AC3E}">
        <p14:creationId xmlns:p14="http://schemas.microsoft.com/office/powerpoint/2010/main" val="296166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00225" y="4787900"/>
            <a:ext cx="5507038" cy="565150"/>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800225" y="611188"/>
            <a:ext cx="5507038" cy="410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800225" y="5353050"/>
            <a:ext cx="5507038"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fld id="{B9E4BC42-1A86-461E-890A-47B21E3F631F}" type="datetime1">
              <a:rPr lang="it-IT" altLang="it-IT"/>
              <a:pPr>
                <a:defRPr/>
              </a:pPr>
              <a:t>25/09/2018</a:t>
            </a:fld>
            <a:r>
              <a:rPr lang="en-GB" altLang="it-IT"/>
              <a:t>23 maggio 2007</a:t>
            </a:r>
          </a:p>
        </p:txBody>
      </p:sp>
      <p:sp>
        <p:nvSpPr>
          <p:cNvPr id="6" name="Rectangle 4"/>
          <p:cNvSpPr>
            <a:spLocks noGrp="1" noChangeArrowheads="1"/>
          </p:cNvSpPr>
          <p:nvPr>
            <p:ph type="ftr" idx="11"/>
          </p:nvPr>
        </p:nvSpPr>
        <p:spPr>
          <a:ln/>
        </p:spPr>
        <p:txBody>
          <a:bodyPr/>
          <a:lstStyle>
            <a:lvl1pPr>
              <a:defRPr/>
            </a:lvl1pPr>
          </a:lstStyle>
          <a:p>
            <a:pPr>
              <a:defRPr/>
            </a:pPr>
            <a:fld id="{595B40B9-D6D0-42BD-88AA-2234DFC58491}" type="slidenum">
              <a:rPr lang="it-IT" altLang="it-IT"/>
              <a:pPr>
                <a:defRPr/>
              </a:pPr>
              <a:t>‹N›</a:t>
            </a:fld>
            <a:endParaRPr lang="it-IT" altLang="it-IT"/>
          </a:p>
        </p:txBody>
      </p:sp>
    </p:spTree>
    <p:extLst>
      <p:ext uri="{BB962C8B-B14F-4D97-AF65-F5344CB8AC3E}">
        <p14:creationId xmlns:p14="http://schemas.microsoft.com/office/powerpoint/2010/main" val="165603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6156325"/>
            <a:ext cx="9180513" cy="684213"/>
          </a:xfrm>
          <a:prstGeom prst="rect">
            <a:avLst/>
          </a:prstGeom>
          <a:solidFill>
            <a:srgbClr val="002F6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a:lnSpc>
                <a:spcPct val="93000"/>
              </a:lnSpc>
              <a:buClr>
                <a:srgbClr val="000000"/>
              </a:buClr>
              <a:buSzPct val="45000"/>
              <a:buFont typeface="StarSymbol" charset="0"/>
              <a:buNone/>
              <a:defRPr/>
            </a:pPr>
            <a:endParaRPr lang="it-IT" altLang="it-IT">
              <a:latin typeface="Verdana" pitchFamily="34" charset="0"/>
            </a:endParaRPr>
          </a:p>
        </p:txBody>
      </p:sp>
      <p:sp>
        <p:nvSpPr>
          <p:cNvPr id="1027" name="Rectangle 2"/>
          <p:cNvSpPr>
            <a:spLocks noGrp="1" noChangeArrowheads="1"/>
          </p:cNvSpPr>
          <p:nvPr>
            <p:ph type="body" idx="1"/>
          </p:nvPr>
        </p:nvSpPr>
        <p:spPr bwMode="auto">
          <a:xfrm>
            <a:off x="458788" y="1744663"/>
            <a:ext cx="8259762"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a:t>			 TITOLO PRIMO LIVELLO</a:t>
            </a:r>
          </a:p>
          <a:p>
            <a:pPr lvl="1"/>
            <a:r>
              <a:rPr lang="en-GB" altLang="it-IT"/>
              <a:t>Titolo secondo livello</a:t>
            </a:r>
          </a:p>
          <a:p>
            <a:pPr lvl="2"/>
            <a:r>
              <a:rPr lang="en-GB" altLang="it-IT"/>
              <a:t>Terzo livello struttura</a:t>
            </a:r>
          </a:p>
          <a:p>
            <a:pPr lvl="3"/>
            <a:r>
              <a:rPr lang="en-GB" altLang="it-IT"/>
              <a:t>Sottotitolo 1</a:t>
            </a:r>
          </a:p>
          <a:p>
            <a:pPr lvl="3"/>
            <a:r>
              <a:rPr lang="en-GB" altLang="it-IT"/>
              <a:t>Sottotitolo 2</a:t>
            </a:r>
          </a:p>
        </p:txBody>
      </p:sp>
      <p:sp>
        <p:nvSpPr>
          <p:cNvPr id="2" name="Rectangle 3"/>
          <p:cNvSpPr>
            <a:spLocks noGrp="1" noChangeArrowheads="1"/>
          </p:cNvSpPr>
          <p:nvPr>
            <p:ph type="dt"/>
          </p:nvPr>
        </p:nvSpPr>
        <p:spPr bwMode="auto">
          <a:xfrm>
            <a:off x="458788" y="6446838"/>
            <a:ext cx="21367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a:lnSpc>
                <a:spcPct val="95000"/>
              </a:lnSpc>
              <a:buClr>
                <a:srgbClr val="000000"/>
              </a:buClr>
              <a:buSzPct val="45000"/>
              <a:buFont typeface="StarSymbol" charset="0"/>
              <a:buNone/>
              <a:tabLst>
                <a:tab pos="723900" algn="l"/>
                <a:tab pos="1447800" algn="l"/>
              </a:tabLst>
              <a:defRPr sz="900">
                <a:solidFill>
                  <a:schemeClr val="bg1"/>
                </a:solidFill>
                <a:latin typeface="+mn-lt"/>
              </a:defRPr>
            </a:lvl1pPr>
          </a:lstStyle>
          <a:p>
            <a:pPr>
              <a:defRPr/>
            </a:pPr>
            <a:fld id="{7322B287-6DAE-4FC5-9BFF-8F0E0E935E7A}" type="datetime1">
              <a:rPr lang="it-IT" altLang="it-IT"/>
              <a:pPr>
                <a:defRPr/>
              </a:pPr>
              <a:t>25/09/2018</a:t>
            </a:fld>
            <a:r>
              <a:rPr lang="en-GB" altLang="it-IT"/>
              <a:t>23 maggio 2007</a:t>
            </a:r>
          </a:p>
        </p:txBody>
      </p:sp>
      <p:sp>
        <p:nvSpPr>
          <p:cNvPr id="1028" name="Rectangle 4"/>
          <p:cNvSpPr>
            <a:spLocks noGrp="1" noChangeArrowheads="1"/>
          </p:cNvSpPr>
          <p:nvPr>
            <p:ph type="ftr"/>
          </p:nvPr>
        </p:nvSpPr>
        <p:spPr bwMode="auto">
          <a:xfrm>
            <a:off x="6975475" y="6445250"/>
            <a:ext cx="20161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45000"/>
              <a:buFont typeface="StarSymbol"/>
              <a:buNone/>
              <a:tabLst>
                <a:tab pos="723900" algn="l"/>
                <a:tab pos="1447800" algn="l"/>
                <a:tab pos="2171700" algn="l"/>
                <a:tab pos="2895600" algn="l"/>
              </a:tabLst>
              <a:defRPr sz="1400">
                <a:solidFill>
                  <a:schemeClr val="bg1"/>
                </a:solidFill>
                <a:latin typeface="Times New Roman" panose="02020603050405020304" pitchFamily="18" charset="0"/>
              </a:defRPr>
            </a:lvl1pPr>
          </a:lstStyle>
          <a:p>
            <a:pPr>
              <a:defRPr/>
            </a:pPr>
            <a:fld id="{33AC663C-DB6B-47BF-A8AE-9035E379087D}" type="slidenum">
              <a:rPr lang="it-IT" altLang="it-IT"/>
              <a:pPr>
                <a:defRPr/>
              </a:pPr>
              <a:t>‹N›</a:t>
            </a:fld>
            <a:endParaRPr lang="it-IT" altLang="it-IT"/>
          </a:p>
        </p:txBody>
      </p:sp>
      <p:grpSp>
        <p:nvGrpSpPr>
          <p:cNvPr id="1030" name="Group 21"/>
          <p:cNvGrpSpPr>
            <a:grpSpLocks/>
          </p:cNvGrpSpPr>
          <p:nvPr userDrawn="1"/>
        </p:nvGrpSpPr>
        <p:grpSpPr bwMode="auto">
          <a:xfrm>
            <a:off x="-19050" y="595313"/>
            <a:ext cx="9218613" cy="73025"/>
            <a:chOff x="-12" y="385"/>
            <a:chExt cx="5807" cy="46"/>
          </a:xfrm>
        </p:grpSpPr>
        <p:sp>
          <p:nvSpPr>
            <p:cNvPr id="1033" name="AutoShape 9"/>
            <p:cNvSpPr>
              <a:spLocks noChangeArrowheads="1"/>
            </p:cNvSpPr>
            <p:nvPr userDrawn="1"/>
          </p:nvSpPr>
          <p:spPr bwMode="auto">
            <a:xfrm>
              <a:off x="-12" y="385"/>
              <a:ext cx="794" cy="46"/>
            </a:xfrm>
            <a:prstGeom prst="roundRect">
              <a:avLst>
                <a:gd name="adj" fmla="val 2171"/>
              </a:avLst>
            </a:prstGeom>
            <a:solidFill>
              <a:srgbClr val="002F63"/>
            </a:solidFill>
            <a:ln w="9525">
              <a:solidFill>
                <a:srgbClr val="00386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a:lnSpc>
                  <a:spcPct val="93000"/>
                </a:lnSpc>
                <a:buClr>
                  <a:srgbClr val="000000"/>
                </a:buClr>
                <a:buSzPct val="45000"/>
                <a:buFont typeface="StarSymbol" charset="0"/>
                <a:buNone/>
                <a:defRPr/>
              </a:pPr>
              <a:endParaRPr lang="it-IT" altLang="it-IT"/>
            </a:p>
          </p:txBody>
        </p:sp>
        <p:sp>
          <p:nvSpPr>
            <p:cNvPr id="1034" name="AutoShape 10"/>
            <p:cNvSpPr>
              <a:spLocks noChangeArrowheads="1"/>
            </p:cNvSpPr>
            <p:nvPr userDrawn="1"/>
          </p:nvSpPr>
          <p:spPr bwMode="auto">
            <a:xfrm>
              <a:off x="5001" y="385"/>
              <a:ext cx="794" cy="46"/>
            </a:xfrm>
            <a:prstGeom prst="roundRect">
              <a:avLst>
                <a:gd name="adj" fmla="val 2171"/>
              </a:avLst>
            </a:prstGeom>
            <a:solidFill>
              <a:srgbClr val="003867"/>
            </a:solidFill>
            <a:ln w="9525">
              <a:solidFill>
                <a:srgbClr val="00386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a:lnSpc>
                  <a:spcPct val="93000"/>
                </a:lnSpc>
                <a:buClr>
                  <a:srgbClr val="000000"/>
                </a:buClr>
                <a:buSzPct val="45000"/>
                <a:buFont typeface="StarSymbol" charset="0"/>
                <a:buNone/>
                <a:defRPr/>
              </a:pPr>
              <a:endParaRPr lang="it-IT" altLang="it-IT"/>
            </a:p>
          </p:txBody>
        </p:sp>
        <p:sp>
          <p:nvSpPr>
            <p:cNvPr id="1035" name="Line 11"/>
            <p:cNvSpPr>
              <a:spLocks noChangeShapeType="1"/>
            </p:cNvSpPr>
            <p:nvPr userDrawn="1"/>
          </p:nvSpPr>
          <p:spPr bwMode="auto">
            <a:xfrm>
              <a:off x="579" y="407"/>
              <a:ext cx="4535" cy="1"/>
            </a:xfrm>
            <a:prstGeom prst="line">
              <a:avLst/>
            </a:prstGeom>
            <a:noFill/>
            <a:ln w="9525">
              <a:solidFill>
                <a:srgbClr val="002F6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pic>
        <p:nvPicPr>
          <p:cNvPr id="1031" name="Picture 23" descr="ABI_negativ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10000" y="6319838"/>
            <a:ext cx="1562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 name="Rectangle 26"/>
          <p:cNvSpPr>
            <a:spLocks noChangeArrowheads="1"/>
          </p:cNvSpPr>
          <p:nvPr userDrawn="1"/>
        </p:nvSpPr>
        <p:spPr bwMode="auto">
          <a:xfrm>
            <a:off x="7110413" y="6623050"/>
            <a:ext cx="20161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a:tabLst>
                <a:tab pos="723900" algn="l"/>
                <a:tab pos="1447800" algn="l"/>
                <a:tab pos="2171700" algn="l"/>
                <a:tab pos="2895600" algn="l"/>
              </a:tabLst>
              <a:defRPr>
                <a:solidFill>
                  <a:srgbClr val="003867"/>
                </a:solidFill>
                <a:latin typeface="SimHei" panose="02010609060101010101" pitchFamily="49" charset="-122"/>
                <a:ea typeface="MS Gothic" panose="020B0609070205080204" pitchFamily="49" charset="-128"/>
              </a:defRPr>
            </a:lvl1pPr>
            <a:lvl2pPr eaLnBrk="0">
              <a:tabLst>
                <a:tab pos="723900" algn="l"/>
                <a:tab pos="1447800" algn="l"/>
                <a:tab pos="2171700" algn="l"/>
                <a:tab pos="2895600" algn="l"/>
              </a:tabLst>
              <a:defRPr>
                <a:solidFill>
                  <a:srgbClr val="003867"/>
                </a:solidFill>
                <a:latin typeface="SimHei" panose="02010609060101010101" pitchFamily="49" charset="-122"/>
                <a:ea typeface="MS Gothic" panose="020B0609070205080204" pitchFamily="49" charset="-128"/>
              </a:defRPr>
            </a:lvl2pPr>
            <a:lvl3pPr eaLnBrk="0">
              <a:tabLst>
                <a:tab pos="723900" algn="l"/>
                <a:tab pos="1447800" algn="l"/>
                <a:tab pos="2171700" algn="l"/>
                <a:tab pos="2895600" algn="l"/>
              </a:tabLst>
              <a:defRPr>
                <a:solidFill>
                  <a:srgbClr val="003867"/>
                </a:solidFill>
                <a:latin typeface="SimHei" panose="02010609060101010101" pitchFamily="49" charset="-122"/>
                <a:ea typeface="MS Gothic" panose="020B0609070205080204" pitchFamily="49" charset="-128"/>
              </a:defRPr>
            </a:lvl3pPr>
            <a:lvl4pPr eaLnBrk="0">
              <a:tabLst>
                <a:tab pos="723900" algn="l"/>
                <a:tab pos="1447800" algn="l"/>
                <a:tab pos="2171700" algn="l"/>
                <a:tab pos="2895600" algn="l"/>
              </a:tabLst>
              <a:defRPr>
                <a:solidFill>
                  <a:srgbClr val="003867"/>
                </a:solidFill>
                <a:latin typeface="SimHei" panose="02010609060101010101" pitchFamily="49" charset="-122"/>
                <a:ea typeface="MS Gothic" panose="020B0609070205080204" pitchFamily="49" charset="-128"/>
              </a:defRPr>
            </a:lvl4pPr>
            <a:lvl5pPr eaLnBrk="0">
              <a:tabLst>
                <a:tab pos="723900" algn="l"/>
                <a:tab pos="1447800" algn="l"/>
                <a:tab pos="2171700" algn="l"/>
                <a:tab pos="2895600" algn="l"/>
              </a:tabLst>
              <a:defRPr>
                <a:solidFill>
                  <a:srgbClr val="003867"/>
                </a:solidFill>
                <a:latin typeface="SimHei" panose="02010609060101010101" pitchFamily="49" charset="-122"/>
                <a:ea typeface="MS Gothic" panose="020B0609070205080204" pitchFamily="49" charset="-128"/>
              </a:defRPr>
            </a:lvl5pPr>
            <a:lvl6pPr marL="1536700" indent="-215900" algn="ctr"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Lst>
              <a:defRPr>
                <a:solidFill>
                  <a:srgbClr val="003867"/>
                </a:solidFill>
                <a:latin typeface="SimHei" panose="02010609060101010101" pitchFamily="49" charset="-122"/>
                <a:ea typeface="MS Gothic" panose="020B0609070205080204" pitchFamily="49" charset="-128"/>
              </a:defRPr>
            </a:lvl6pPr>
            <a:lvl7pPr marL="1993900" indent="-215900" algn="ctr"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Lst>
              <a:defRPr>
                <a:solidFill>
                  <a:srgbClr val="003867"/>
                </a:solidFill>
                <a:latin typeface="SimHei" panose="02010609060101010101" pitchFamily="49" charset="-122"/>
                <a:ea typeface="MS Gothic" panose="020B0609070205080204" pitchFamily="49" charset="-128"/>
              </a:defRPr>
            </a:lvl7pPr>
            <a:lvl8pPr marL="2451100" indent="-215900" algn="ctr"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Lst>
              <a:defRPr>
                <a:solidFill>
                  <a:srgbClr val="003867"/>
                </a:solidFill>
                <a:latin typeface="SimHei" panose="02010609060101010101" pitchFamily="49" charset="-122"/>
                <a:ea typeface="MS Gothic" panose="020B0609070205080204" pitchFamily="49" charset="-128"/>
              </a:defRPr>
            </a:lvl8pPr>
            <a:lvl9pPr marL="2908300" indent="-215900" algn="ctr" defTabSz="449263" eaLnBrk="0" fontAlgn="base" hangingPunct="0">
              <a:lnSpc>
                <a:spcPct val="93000"/>
              </a:lnSpc>
              <a:spcBef>
                <a:spcPct val="0"/>
              </a:spcBef>
              <a:spcAft>
                <a:spcPct val="0"/>
              </a:spcAft>
              <a:buClr>
                <a:srgbClr val="000000"/>
              </a:buClr>
              <a:buSzPct val="45000"/>
              <a:buFont typeface="StarSymbol"/>
              <a:tabLst>
                <a:tab pos="723900" algn="l"/>
                <a:tab pos="1447800" algn="l"/>
                <a:tab pos="2171700" algn="l"/>
                <a:tab pos="2895600" algn="l"/>
              </a:tabLst>
              <a:defRPr>
                <a:solidFill>
                  <a:srgbClr val="003867"/>
                </a:solidFill>
                <a:latin typeface="SimHei" panose="02010609060101010101" pitchFamily="49" charset="-122"/>
                <a:ea typeface="MS Gothic" panose="020B0609070205080204" pitchFamily="49" charset="-128"/>
              </a:defRPr>
            </a:lvl9pPr>
          </a:lstStyle>
          <a:p>
            <a:pPr algn="r" eaLnBrk="1">
              <a:lnSpc>
                <a:spcPct val="95000"/>
              </a:lnSpc>
              <a:buClr>
                <a:srgbClr val="000000"/>
              </a:buClr>
              <a:buSzPct val="45000"/>
              <a:buFont typeface="StarSymbol"/>
              <a:buNone/>
              <a:defRPr/>
            </a:pPr>
            <a:fld id="{02CF5DFD-BD95-4667-8B34-225EA9E6AA98}" type="slidenum">
              <a:rPr lang="it-IT" altLang="it-IT" sz="1400" smtClean="0">
                <a:solidFill>
                  <a:schemeClr val="bg1"/>
                </a:solidFill>
                <a:latin typeface="Times New Roman" panose="02020603050405020304" pitchFamily="18" charset="0"/>
              </a:rPr>
              <a:pPr algn="r" eaLnBrk="1">
                <a:lnSpc>
                  <a:spcPct val="95000"/>
                </a:lnSpc>
                <a:buClr>
                  <a:srgbClr val="000000"/>
                </a:buClr>
                <a:buSzPct val="45000"/>
                <a:buFont typeface="StarSymbol"/>
                <a:buNone/>
                <a:defRPr/>
              </a:pPr>
              <a:t>‹N›</a:t>
            </a:fld>
            <a:endParaRPr lang="it-IT" altLang="it-IT" sz="1400">
              <a:solidFill>
                <a:schemeClr val="bg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83"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4" r:id="rId12"/>
  </p:sldLayoutIdLst>
  <p:txStyles>
    <p:titleStyle>
      <a:lvl1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charset="0"/>
          <a:ea typeface="MS Gothic" pitchFamily="49" charset="-128"/>
        </a:defRPr>
      </a:lvl2pPr>
      <a:lvl3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charset="0"/>
          <a:ea typeface="MS Gothic" pitchFamily="49" charset="-128"/>
        </a:defRPr>
      </a:lvl3pPr>
      <a:lvl4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charset="0"/>
          <a:ea typeface="MS Gothic" pitchFamily="49" charset="-128"/>
        </a:defRPr>
      </a:lvl4pPr>
      <a:lvl5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charset="0"/>
          <a:ea typeface="MS Gothic" pitchFamily="49" charset="-128"/>
        </a:defRPr>
      </a:lvl5pPr>
      <a:lvl6pPr marL="15367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pitchFamily="49" charset="-128"/>
        </a:defRPr>
      </a:lvl6pPr>
      <a:lvl7pPr marL="19939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pitchFamily="49" charset="-128"/>
        </a:defRPr>
      </a:lvl7pPr>
      <a:lvl8pPr marL="24511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pitchFamily="49" charset="-128"/>
        </a:defRPr>
      </a:lvl8pPr>
      <a:lvl9pPr marL="29083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pitchFamily="49" charset="-128"/>
        </a:defRPr>
      </a:lvl9pPr>
    </p:titleStyle>
    <p:bodyStyle>
      <a:lvl1pPr marL="584200" indent="-476250" algn="l" defTabSz="449263" rtl="0" eaLnBrk="0" fontAlgn="base" hangingPunct="0">
        <a:lnSpc>
          <a:spcPct val="93000"/>
        </a:lnSpc>
        <a:spcBef>
          <a:spcPct val="0"/>
        </a:spcBef>
        <a:spcAft>
          <a:spcPts val="1425"/>
        </a:spcAft>
        <a:buClr>
          <a:srgbClr val="000000"/>
        </a:buClr>
        <a:buSzPct val="45000"/>
        <a:buFont typeface="StarSymbol"/>
        <a:defRPr sz="2500" b="1">
          <a:solidFill>
            <a:srgbClr val="C90000"/>
          </a:solidFill>
          <a:latin typeface="+mn-lt"/>
          <a:ea typeface="+mn-ea"/>
          <a:cs typeface="+mn-cs"/>
        </a:defRPr>
      </a:lvl1pPr>
      <a:lvl2pPr marL="1014413" indent="-438150" algn="l" defTabSz="449263" rtl="0" eaLnBrk="0" fontAlgn="base" hangingPunct="0">
        <a:lnSpc>
          <a:spcPct val="93000"/>
        </a:lnSpc>
        <a:spcBef>
          <a:spcPct val="0"/>
        </a:spcBef>
        <a:spcAft>
          <a:spcPts val="1138"/>
        </a:spcAft>
        <a:buClr>
          <a:srgbClr val="C90000"/>
        </a:buClr>
        <a:buFont typeface="StarSymbol"/>
        <a:buAutoNum type="arabicParenR"/>
        <a:defRPr sz="2300" b="1">
          <a:solidFill>
            <a:srgbClr val="002F63"/>
          </a:solidFill>
          <a:latin typeface="+mn-lt"/>
          <a:ea typeface="+mn-ea"/>
        </a:defRPr>
      </a:lvl2pPr>
      <a:lvl3pPr marL="1536700" indent="-457200" algn="l" defTabSz="449263" rtl="0" eaLnBrk="0" fontAlgn="base" hangingPunct="0">
        <a:lnSpc>
          <a:spcPct val="93000"/>
        </a:lnSpc>
        <a:spcBef>
          <a:spcPct val="0"/>
        </a:spcBef>
        <a:spcAft>
          <a:spcPts val="850"/>
        </a:spcAft>
        <a:buClr>
          <a:srgbClr val="003867"/>
        </a:buClr>
        <a:buFont typeface="StarSymbol"/>
        <a:buAutoNum type="alphaUcPeriod"/>
        <a:defRPr b="1">
          <a:solidFill>
            <a:srgbClr val="002F63"/>
          </a:solidFill>
          <a:latin typeface="+mn-lt"/>
          <a:ea typeface="+mn-ea"/>
        </a:defRPr>
      </a:lvl3pPr>
      <a:lvl4pPr marL="1892300" indent="-381000" algn="l" defTabSz="449263" rtl="0" eaLnBrk="0" fontAlgn="base" hangingPunct="0">
        <a:lnSpc>
          <a:spcPct val="93000"/>
        </a:lnSpc>
        <a:spcBef>
          <a:spcPct val="0"/>
        </a:spcBef>
        <a:spcAft>
          <a:spcPts val="575"/>
        </a:spcAft>
        <a:buClr>
          <a:srgbClr val="003867"/>
        </a:buClr>
        <a:buFont typeface="Verdana" panose="020B0604030504040204" pitchFamily="34" charset="0"/>
        <a:buChar char="•"/>
        <a:defRPr sz="1400" b="1">
          <a:solidFill>
            <a:srgbClr val="002F63"/>
          </a:solidFill>
          <a:latin typeface="+mn-lt"/>
          <a:ea typeface="+mn-ea"/>
        </a:defRPr>
      </a:lvl4pPr>
      <a:lvl5pPr marL="2324100" indent="-381000" algn="l" defTabSz="449263" rtl="0"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mj-lt"/>
          <a:ea typeface="+mn-ea"/>
        </a:defRPr>
      </a:lvl5pPr>
      <a:lvl6pPr marL="2781300" indent="-3810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j-lt"/>
          <a:ea typeface="+mn-ea"/>
        </a:defRPr>
      </a:lvl6pPr>
      <a:lvl7pPr marL="3238500" indent="-3810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j-lt"/>
          <a:ea typeface="+mn-ea"/>
        </a:defRPr>
      </a:lvl7pPr>
      <a:lvl8pPr marL="3695700" indent="-3810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j-lt"/>
          <a:ea typeface="+mn-ea"/>
        </a:defRPr>
      </a:lvl8pPr>
      <a:lvl9pPr marL="4152900" indent="-3810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j-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41784" y="5148461"/>
            <a:ext cx="8640960" cy="897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3000"/>
              </a:lnSpc>
              <a:spcAft>
                <a:spcPts val="1425"/>
              </a:spcAft>
              <a:buClr>
                <a:srgbClr val="000000"/>
              </a:buClr>
              <a:buSzPct val="45000"/>
              <a:buFont typeface="StarSymbol"/>
              <a:defRPr sz="2500" b="1">
                <a:solidFill>
                  <a:srgbClr val="C90000"/>
                </a:solidFill>
                <a:latin typeface="Verdana" panose="020B0604030504040204" pitchFamily="34" charset="0"/>
                <a:ea typeface="MS Gothic" panose="020B0609070205080204" pitchFamily="49" charset="-128"/>
              </a:defRPr>
            </a:lvl1pPr>
            <a:lvl2pPr marL="742950" indent="-285750">
              <a:lnSpc>
                <a:spcPct val="93000"/>
              </a:lnSpc>
              <a:spcAft>
                <a:spcPts val="1138"/>
              </a:spcAft>
              <a:buClr>
                <a:srgbClr val="C90000"/>
              </a:buClr>
              <a:buFont typeface="StarSymbol"/>
              <a:buAutoNum type="arabicParenR"/>
              <a:defRPr sz="2300" b="1">
                <a:solidFill>
                  <a:srgbClr val="002F63"/>
                </a:solidFill>
                <a:latin typeface="Verdana" panose="020B0604030504040204" pitchFamily="34" charset="0"/>
                <a:ea typeface="MS Gothic" panose="020B0609070205080204" pitchFamily="49" charset="-128"/>
              </a:defRPr>
            </a:lvl2pPr>
            <a:lvl3pPr marL="1143000" indent="-228600">
              <a:lnSpc>
                <a:spcPct val="93000"/>
              </a:lnSpc>
              <a:spcAft>
                <a:spcPts val="850"/>
              </a:spcAft>
              <a:buClr>
                <a:srgbClr val="003867"/>
              </a:buClr>
              <a:buFont typeface="StarSymbol"/>
              <a:buAutoNum type="alphaUcPeriod"/>
              <a:defRPr b="1">
                <a:solidFill>
                  <a:srgbClr val="002F63"/>
                </a:solidFill>
                <a:latin typeface="Verdana" panose="020B0604030504040204" pitchFamily="34" charset="0"/>
                <a:ea typeface="MS Gothic" panose="020B0609070205080204" pitchFamily="49" charset="-128"/>
              </a:defRPr>
            </a:lvl3pPr>
            <a:lvl4pPr marL="1600200" indent="-228600">
              <a:lnSpc>
                <a:spcPct val="93000"/>
              </a:lnSpc>
              <a:spcAft>
                <a:spcPts val="575"/>
              </a:spcAft>
              <a:buClr>
                <a:srgbClr val="003867"/>
              </a:buClr>
              <a:buFont typeface="Verdana" panose="020B0604030504040204" pitchFamily="34" charset="0"/>
              <a:buChar char="•"/>
              <a:defRPr sz="1400" b="1">
                <a:solidFill>
                  <a:srgbClr val="002F63"/>
                </a:solidFill>
                <a:latin typeface="Verdana" panose="020B0604030504040204" pitchFamily="34" charset="0"/>
                <a:ea typeface="MS Gothic" panose="020B0609070205080204" pitchFamily="49" charset="-128"/>
              </a:defRPr>
            </a:lvl4pPr>
            <a:lvl5pPr marL="2057400" indent="-228600">
              <a:lnSpc>
                <a:spcPct val="93000"/>
              </a:lnSpc>
              <a:spcAft>
                <a:spcPts val="288"/>
              </a:spcAft>
              <a:buClr>
                <a:srgbClr val="000000"/>
              </a:buClr>
              <a:buSzPct val="45000"/>
              <a:buFont typeface="StarSymbol"/>
              <a:buChar char="●"/>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anose="020B0604020202020204" pitchFamily="34" charset="0"/>
                <a:ea typeface="MS Gothic" panose="020B0609070205080204" pitchFamily="49" charset="-128"/>
              </a:defRPr>
            </a:lvl9pPr>
          </a:lstStyle>
          <a:p>
            <a:pPr algn="ctr" eaLnBrk="1">
              <a:lnSpc>
                <a:spcPct val="83000"/>
              </a:lnSpc>
              <a:spcBef>
                <a:spcPts val="600"/>
              </a:spcBef>
              <a:spcAft>
                <a:spcPct val="0"/>
              </a:spcAft>
            </a:pPr>
            <a:r>
              <a:rPr lang="en-US" altLang="it-IT" sz="1700" dirty="0">
                <a:solidFill>
                  <a:schemeClr val="bg1"/>
                </a:solidFill>
              </a:rPr>
              <a:t>ANGELO PEPPETTI</a:t>
            </a:r>
          </a:p>
          <a:p>
            <a:pPr algn="ctr" eaLnBrk="1">
              <a:lnSpc>
                <a:spcPct val="83000"/>
              </a:lnSpc>
              <a:spcBef>
                <a:spcPts val="600"/>
              </a:spcBef>
              <a:spcAft>
                <a:spcPct val="0"/>
              </a:spcAft>
            </a:pPr>
            <a:endParaRPr lang="en-US" altLang="it-IT" sz="1700" b="0" dirty="0">
              <a:solidFill>
                <a:schemeClr val="bg1"/>
              </a:solidFill>
            </a:endParaRPr>
          </a:p>
          <a:p>
            <a:pPr algn="ctr" eaLnBrk="1">
              <a:lnSpc>
                <a:spcPct val="83000"/>
              </a:lnSpc>
              <a:spcBef>
                <a:spcPts val="600"/>
              </a:spcBef>
              <a:spcAft>
                <a:spcPct val="0"/>
              </a:spcAft>
            </a:pPr>
            <a:r>
              <a:rPr lang="en-US" altLang="it-IT" sz="1700" b="0" dirty="0">
                <a:solidFill>
                  <a:schemeClr val="bg1"/>
                </a:solidFill>
              </a:rPr>
              <a:t>October 5</a:t>
            </a:r>
            <a:r>
              <a:rPr lang="en-US" altLang="it-IT" sz="1700" b="0" baseline="30000" dirty="0">
                <a:solidFill>
                  <a:schemeClr val="bg1"/>
                </a:solidFill>
              </a:rPr>
              <a:t>th</a:t>
            </a:r>
            <a:r>
              <a:rPr lang="en-US" altLang="it-IT" sz="1700" b="0" dirty="0">
                <a:solidFill>
                  <a:schemeClr val="bg1"/>
                </a:solidFill>
              </a:rPr>
              <a:t> 2018</a:t>
            </a:r>
          </a:p>
        </p:txBody>
      </p:sp>
      <p:sp>
        <p:nvSpPr>
          <p:cNvPr id="4" name="Titolo 1">
            <a:extLst>
              <a:ext uri="{FF2B5EF4-FFF2-40B4-BE49-F238E27FC236}">
                <a16:creationId xmlns:a16="http://schemas.microsoft.com/office/drawing/2014/main" id="{370ACBEB-9467-43E7-8B06-C32454A1ED3E}"/>
              </a:ext>
            </a:extLst>
          </p:cNvPr>
          <p:cNvSpPr txBox="1">
            <a:spLocks/>
          </p:cNvSpPr>
          <p:nvPr/>
        </p:nvSpPr>
        <p:spPr>
          <a:xfrm>
            <a:off x="35553" y="3601425"/>
            <a:ext cx="9253422" cy="1534867"/>
          </a:xfrm>
          <a:prstGeom prst="rect">
            <a:avLst/>
          </a:prstGeom>
        </p:spPr>
        <p:txBody>
          <a:bodyPr>
            <a:noAutofit/>
          </a:bodyPr>
          <a:lstStyle>
            <a:lvl1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2pPr>
            <a:lvl3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3pPr>
            <a:lvl4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4pPr>
            <a:lvl5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5pPr>
            <a:lvl6pPr marL="15367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6pPr>
            <a:lvl7pPr marL="19939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7pPr>
            <a:lvl8pPr marL="24511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8pPr>
            <a:lvl9pPr marL="29083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9pPr>
          </a:lstStyle>
          <a:p>
            <a:pPr>
              <a:spcBef>
                <a:spcPts val="0"/>
              </a:spcBef>
            </a:pPr>
            <a:r>
              <a:rPr lang="en-US" altLang="it-IT" sz="1800" b="1" dirty="0">
                <a:solidFill>
                  <a:schemeClr val="bg1"/>
                </a:solidFill>
                <a:latin typeface="+mn-lt"/>
                <a:cs typeface="Arial" pitchFamily="34" charset="0"/>
              </a:rPr>
              <a:t>THE ITALIAN BANKING LANDSCAPE:</a:t>
            </a:r>
          </a:p>
          <a:p>
            <a:pPr>
              <a:spcBef>
                <a:spcPts val="0"/>
              </a:spcBef>
            </a:pPr>
            <a:r>
              <a:rPr lang="en-US" sz="1800" b="1" dirty="0">
                <a:solidFill>
                  <a:schemeClr val="bg1"/>
                </a:solidFill>
                <a:latin typeface="+mn-lt"/>
                <a:cs typeface="Arial" pitchFamily="34" charset="0"/>
              </a:rPr>
              <a:t>(the country &amp; the banks: latest trends and the residential mortgage market)</a:t>
            </a:r>
            <a:endParaRPr lang="en-US" altLang="it-IT" sz="1800" b="1" dirty="0">
              <a:solidFill>
                <a:schemeClr val="bg1"/>
              </a:solidFill>
              <a:latin typeface="+mn-lt"/>
              <a:cs typeface="Arial" pitchFamily="34" charset="0"/>
            </a:endParaRPr>
          </a:p>
          <a:p>
            <a:pPr>
              <a:spcBef>
                <a:spcPts val="0"/>
              </a:spcBef>
            </a:pPr>
            <a:br>
              <a:rPr lang="en-US" sz="1800" b="1" kern="0" dirty="0">
                <a:solidFill>
                  <a:schemeClr val="bg1"/>
                </a:solidFill>
                <a:latin typeface="+mn-lt"/>
                <a:ea typeface="+mn-ea"/>
                <a:cs typeface="+mn-cs"/>
              </a:rPr>
            </a:br>
            <a:endParaRPr lang="en-US" sz="1800" b="1" kern="0" dirty="0">
              <a:solidFill>
                <a:schemeClr val="bg1"/>
              </a:solidFill>
              <a:latin typeface="+mn-lt"/>
              <a:ea typeface="+mn-ea"/>
              <a:cs typeface="+mn-cs"/>
            </a:endParaRPr>
          </a:p>
          <a:p>
            <a:pPr>
              <a:spcBef>
                <a:spcPts val="0"/>
              </a:spcBef>
            </a:pPr>
            <a:endParaRPr lang="en-US" sz="1800" b="1" kern="0" dirty="0">
              <a:solidFill>
                <a:schemeClr val="bg1"/>
              </a:solidFill>
              <a:latin typeface="+mn-lt"/>
              <a:ea typeface="+mn-ea"/>
              <a:cs typeface="+mn-cs"/>
            </a:endParaRPr>
          </a:p>
          <a:p>
            <a:pPr>
              <a:spcBef>
                <a:spcPts val="0"/>
              </a:spcBef>
            </a:pPr>
            <a:endParaRPr lang="en-US" sz="1800" b="1" kern="0" dirty="0">
              <a:solidFill>
                <a:schemeClr val="bg1"/>
              </a:solidFill>
              <a:latin typeface="+mn-lt"/>
              <a:ea typeface="+mn-ea"/>
              <a:cs typeface="+mn-cs"/>
            </a:endParaRPr>
          </a:p>
        </p:txBody>
      </p:sp>
    </p:spTree>
    <p:extLst>
      <p:ext uri="{BB962C8B-B14F-4D97-AF65-F5344CB8AC3E}">
        <p14:creationId xmlns:p14="http://schemas.microsoft.com/office/powerpoint/2010/main" val="375404118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5">
            <a:extLst>
              <a:ext uri="{FF2B5EF4-FFF2-40B4-BE49-F238E27FC236}">
                <a16:creationId xmlns:a16="http://schemas.microsoft.com/office/drawing/2014/main" id="{476E848C-8849-4E09-84C4-04734168111D}"/>
              </a:ext>
            </a:extLst>
          </p:cNvPr>
          <p:cNvSpPr>
            <a:spLocks noChangeArrowheads="1"/>
          </p:cNvSpPr>
          <p:nvPr/>
        </p:nvSpPr>
        <p:spPr bwMode="auto">
          <a:xfrm>
            <a:off x="1123795" y="5502283"/>
            <a:ext cx="3464664" cy="185307"/>
          </a:xfrm>
          <a:prstGeom prst="rect">
            <a:avLst/>
          </a:prstGeom>
          <a:noFill/>
          <a:extLst/>
        </p:spPr>
        <p:txBody>
          <a:bodyPr wrap="square" rtlCol="0">
            <a:spAutoFit/>
          </a:bodyPr>
          <a:lstStyle/>
          <a:p>
            <a:pPr algn="just"/>
            <a:r>
              <a:rPr lang="en-US" altLang="it-IT" sz="604" i="1" dirty="0">
                <a:solidFill>
                  <a:schemeClr val="bg1"/>
                </a:solidFill>
              </a:rPr>
              <a:t>Source: Abi on ECB data and Eurostat</a:t>
            </a:r>
          </a:p>
        </p:txBody>
      </p:sp>
      <p:graphicFrame>
        <p:nvGraphicFramePr>
          <p:cNvPr id="15" name="Grafico 14">
            <a:extLst>
              <a:ext uri="{FF2B5EF4-FFF2-40B4-BE49-F238E27FC236}">
                <a16:creationId xmlns:a16="http://schemas.microsoft.com/office/drawing/2014/main" id="{DAE8A8C2-3AAE-481F-82FC-759A09D7AAF6}"/>
              </a:ext>
            </a:extLst>
          </p:cNvPr>
          <p:cNvGraphicFramePr>
            <a:graphicFrameLocks/>
          </p:cNvGraphicFramePr>
          <p:nvPr>
            <p:extLst/>
          </p:nvPr>
        </p:nvGraphicFramePr>
        <p:xfrm>
          <a:off x="1565920" y="1749410"/>
          <a:ext cx="6480720" cy="4116221"/>
        </p:xfrm>
        <a:graphic>
          <a:graphicData uri="http://schemas.openxmlformats.org/drawingml/2006/chart">
            <c:chart xmlns:c="http://schemas.openxmlformats.org/drawingml/2006/chart" xmlns:r="http://schemas.openxmlformats.org/officeDocument/2006/relationships" r:id="rId3"/>
          </a:graphicData>
        </a:graphic>
      </p:graphicFrame>
      <p:sp>
        <p:nvSpPr>
          <p:cNvPr id="16" name="CasellaDiTesto 15">
            <a:extLst>
              <a:ext uri="{FF2B5EF4-FFF2-40B4-BE49-F238E27FC236}">
                <a16:creationId xmlns:a16="http://schemas.microsoft.com/office/drawing/2014/main" id="{C192DED5-80A6-466B-A58D-EB98CDB2DB83}"/>
              </a:ext>
            </a:extLst>
          </p:cNvPr>
          <p:cNvSpPr txBox="1"/>
          <p:nvPr/>
        </p:nvSpPr>
        <p:spPr>
          <a:xfrm>
            <a:off x="2269609" y="2274226"/>
            <a:ext cx="1922321" cy="230832"/>
          </a:xfrm>
          <a:prstGeom prst="rect">
            <a:avLst/>
          </a:prstGeom>
          <a:noFill/>
        </p:spPr>
        <p:txBody>
          <a:bodyPr wrap="none" rtlCol="0">
            <a:spAutoFit/>
          </a:bodyPr>
          <a:lstStyle/>
          <a:p>
            <a:r>
              <a:rPr lang="it-IT" sz="900" dirty="0" err="1">
                <a:solidFill>
                  <a:schemeClr val="bg1">
                    <a:lumMod val="50000"/>
                  </a:schemeClr>
                </a:solidFill>
                <a:latin typeface="+mn-lt"/>
              </a:rPr>
              <a:t>Var</a:t>
            </a:r>
            <a:r>
              <a:rPr lang="it-IT" sz="900" dirty="0">
                <a:solidFill>
                  <a:schemeClr val="bg1">
                    <a:lumMod val="50000"/>
                  </a:schemeClr>
                </a:solidFill>
                <a:latin typeface="+mn-lt"/>
              </a:rPr>
              <a:t> </a:t>
            </a:r>
            <a:r>
              <a:rPr lang="it-IT" sz="900" dirty="0" err="1">
                <a:solidFill>
                  <a:schemeClr val="bg1">
                    <a:lumMod val="50000"/>
                  </a:schemeClr>
                </a:solidFill>
                <a:latin typeface="+mn-lt"/>
              </a:rPr>
              <a:t>Loans</a:t>
            </a:r>
            <a:r>
              <a:rPr lang="it-IT" sz="900" dirty="0">
                <a:solidFill>
                  <a:schemeClr val="bg1">
                    <a:lumMod val="50000"/>
                  </a:schemeClr>
                </a:solidFill>
                <a:latin typeface="+mn-lt"/>
              </a:rPr>
              <a:t> &gt; </a:t>
            </a:r>
            <a:r>
              <a:rPr lang="it-IT" sz="900" dirty="0" err="1">
                <a:solidFill>
                  <a:schemeClr val="bg1">
                    <a:lumMod val="50000"/>
                  </a:schemeClr>
                </a:solidFill>
                <a:latin typeface="+mn-lt"/>
              </a:rPr>
              <a:t>Var</a:t>
            </a:r>
            <a:r>
              <a:rPr lang="it-IT" sz="900" dirty="0">
                <a:solidFill>
                  <a:schemeClr val="bg1">
                    <a:lumMod val="50000"/>
                  </a:schemeClr>
                </a:solidFill>
                <a:latin typeface="+mn-lt"/>
              </a:rPr>
              <a:t> </a:t>
            </a:r>
            <a:r>
              <a:rPr lang="it-IT" sz="900" dirty="0" err="1">
                <a:solidFill>
                  <a:schemeClr val="bg1">
                    <a:lumMod val="50000"/>
                  </a:schemeClr>
                </a:solidFill>
                <a:latin typeface="+mn-lt"/>
              </a:rPr>
              <a:t>nominal</a:t>
            </a:r>
            <a:r>
              <a:rPr lang="it-IT" sz="900" dirty="0">
                <a:solidFill>
                  <a:schemeClr val="bg1">
                    <a:lumMod val="50000"/>
                  </a:schemeClr>
                </a:solidFill>
                <a:latin typeface="+mn-lt"/>
              </a:rPr>
              <a:t> GDP</a:t>
            </a:r>
          </a:p>
        </p:txBody>
      </p:sp>
      <p:sp>
        <p:nvSpPr>
          <p:cNvPr id="17" name="CasellaDiTesto 16">
            <a:extLst>
              <a:ext uri="{FF2B5EF4-FFF2-40B4-BE49-F238E27FC236}">
                <a16:creationId xmlns:a16="http://schemas.microsoft.com/office/drawing/2014/main" id="{427D01C3-D914-4FA8-A22A-102FD572E114}"/>
              </a:ext>
            </a:extLst>
          </p:cNvPr>
          <p:cNvSpPr txBox="1"/>
          <p:nvPr/>
        </p:nvSpPr>
        <p:spPr>
          <a:xfrm>
            <a:off x="2190527" y="4636215"/>
            <a:ext cx="1851789" cy="261610"/>
          </a:xfrm>
          <a:prstGeom prst="rect">
            <a:avLst/>
          </a:prstGeom>
          <a:noFill/>
        </p:spPr>
        <p:txBody>
          <a:bodyPr wrap="none" rtlCol="0">
            <a:spAutoFit/>
          </a:bodyPr>
          <a:lstStyle/>
          <a:p>
            <a:r>
              <a:rPr lang="it-IT" sz="1100" dirty="0" err="1">
                <a:solidFill>
                  <a:schemeClr val="bg1">
                    <a:lumMod val="50000"/>
                  </a:schemeClr>
                </a:solidFill>
                <a:latin typeface="Calibri" panose="020F0502020204030204" pitchFamily="34" charset="0"/>
              </a:rPr>
              <a:t>Var</a:t>
            </a:r>
            <a:r>
              <a:rPr lang="it-IT" sz="1100" dirty="0">
                <a:solidFill>
                  <a:schemeClr val="bg1">
                    <a:lumMod val="50000"/>
                  </a:schemeClr>
                </a:solidFill>
                <a:latin typeface="Calibri" panose="020F0502020204030204" pitchFamily="34" charset="0"/>
              </a:rPr>
              <a:t> </a:t>
            </a:r>
            <a:r>
              <a:rPr lang="it-IT" sz="1100" dirty="0" err="1">
                <a:solidFill>
                  <a:schemeClr val="bg1">
                    <a:lumMod val="50000"/>
                  </a:schemeClr>
                </a:solidFill>
                <a:latin typeface="Calibri" panose="020F0502020204030204" pitchFamily="34" charset="0"/>
              </a:rPr>
              <a:t>Loans</a:t>
            </a:r>
            <a:r>
              <a:rPr lang="it-IT" sz="1100" dirty="0">
                <a:solidFill>
                  <a:schemeClr val="bg1">
                    <a:lumMod val="50000"/>
                  </a:schemeClr>
                </a:solidFill>
                <a:latin typeface="Calibri" panose="020F0502020204030204" pitchFamily="34" charset="0"/>
              </a:rPr>
              <a:t> &lt; </a:t>
            </a:r>
            <a:r>
              <a:rPr lang="it-IT" sz="1100" dirty="0" err="1">
                <a:solidFill>
                  <a:schemeClr val="bg1">
                    <a:lumMod val="50000"/>
                  </a:schemeClr>
                </a:solidFill>
                <a:latin typeface="Calibri" panose="020F0502020204030204" pitchFamily="34" charset="0"/>
              </a:rPr>
              <a:t>Var</a:t>
            </a:r>
            <a:r>
              <a:rPr lang="it-IT" sz="1100" dirty="0">
                <a:solidFill>
                  <a:schemeClr val="bg1">
                    <a:lumMod val="50000"/>
                  </a:schemeClr>
                </a:solidFill>
                <a:latin typeface="Calibri" panose="020F0502020204030204" pitchFamily="34" charset="0"/>
              </a:rPr>
              <a:t> </a:t>
            </a:r>
            <a:r>
              <a:rPr lang="it-IT" sz="1100" dirty="0" err="1">
                <a:solidFill>
                  <a:schemeClr val="bg1">
                    <a:lumMod val="50000"/>
                  </a:schemeClr>
                </a:solidFill>
                <a:latin typeface="Calibri" panose="020F0502020204030204" pitchFamily="34" charset="0"/>
              </a:rPr>
              <a:t>nominal</a:t>
            </a:r>
            <a:r>
              <a:rPr lang="it-IT" sz="1100" dirty="0">
                <a:solidFill>
                  <a:schemeClr val="bg1">
                    <a:lumMod val="50000"/>
                  </a:schemeClr>
                </a:solidFill>
                <a:latin typeface="Calibri" panose="020F0502020204030204" pitchFamily="34" charset="0"/>
              </a:rPr>
              <a:t> GDP</a:t>
            </a:r>
          </a:p>
        </p:txBody>
      </p:sp>
      <p:cxnSp>
        <p:nvCxnSpPr>
          <p:cNvPr id="18" name="Connettore diritto 6">
            <a:extLst>
              <a:ext uri="{FF2B5EF4-FFF2-40B4-BE49-F238E27FC236}">
                <a16:creationId xmlns:a16="http://schemas.microsoft.com/office/drawing/2014/main" id="{A5459263-74CF-40BD-BF7F-50E5732054DF}"/>
              </a:ext>
            </a:extLst>
          </p:cNvPr>
          <p:cNvCxnSpPr>
            <a:cxnSpLocks/>
          </p:cNvCxnSpPr>
          <p:nvPr/>
        </p:nvCxnSpPr>
        <p:spPr bwMode="auto">
          <a:xfrm flipV="1">
            <a:off x="2539079" y="2550832"/>
            <a:ext cx="0" cy="1020504"/>
          </a:xfrm>
          <a:prstGeom prst="line">
            <a:avLst/>
          </a:prstGeom>
          <a:noFill/>
          <a:ln w="9525" cap="flat" cmpd="sng" algn="ctr">
            <a:solidFill>
              <a:srgbClr val="000000"/>
            </a:solidFill>
            <a:prstDash val="sysDash"/>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Connettore diritto 7">
            <a:extLst>
              <a:ext uri="{FF2B5EF4-FFF2-40B4-BE49-F238E27FC236}">
                <a16:creationId xmlns:a16="http://schemas.microsoft.com/office/drawing/2014/main" id="{659FFFCA-6052-4EDB-BC5B-87F756C4C11A}"/>
              </a:ext>
            </a:extLst>
          </p:cNvPr>
          <p:cNvCxnSpPr>
            <a:cxnSpLocks/>
          </p:cNvCxnSpPr>
          <p:nvPr/>
        </p:nvCxnSpPr>
        <p:spPr bwMode="auto">
          <a:xfrm flipV="1">
            <a:off x="2539079" y="3571336"/>
            <a:ext cx="0" cy="1064879"/>
          </a:xfrm>
          <a:prstGeom prst="line">
            <a:avLst/>
          </a:prstGeom>
          <a:noFill/>
          <a:ln w="9525" cap="flat" cmpd="sng" algn="ctr">
            <a:solidFill>
              <a:srgbClr val="000000"/>
            </a:solidFill>
            <a:prstDash val="sysDash"/>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Connettore diritto 8">
            <a:extLst>
              <a:ext uri="{FF2B5EF4-FFF2-40B4-BE49-F238E27FC236}">
                <a16:creationId xmlns:a16="http://schemas.microsoft.com/office/drawing/2014/main" id="{8D8ABC62-6A99-4167-9B89-B5126A819ACE}"/>
              </a:ext>
            </a:extLst>
          </p:cNvPr>
          <p:cNvCxnSpPr/>
          <p:nvPr/>
        </p:nvCxnSpPr>
        <p:spPr bwMode="auto">
          <a:xfrm>
            <a:off x="1998632" y="3571336"/>
            <a:ext cx="5904000" cy="0"/>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Connettore 1 77">
            <a:extLst>
              <a:ext uri="{FF2B5EF4-FFF2-40B4-BE49-F238E27FC236}">
                <a16:creationId xmlns:a16="http://schemas.microsoft.com/office/drawing/2014/main" id="{742CD658-1E7E-4A16-97BB-CE3A5A2C2903}"/>
              </a:ext>
            </a:extLst>
          </p:cNvPr>
          <p:cNvCxnSpPr/>
          <p:nvPr/>
        </p:nvCxnSpPr>
        <p:spPr bwMode="auto">
          <a:xfrm flipH="1">
            <a:off x="1997968" y="2196133"/>
            <a:ext cx="664" cy="3018251"/>
          </a:xfrm>
          <a:prstGeom prst="line">
            <a:avLst/>
          </a:prstGeom>
          <a:noFill/>
          <a:ln w="22225"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 name="Rettangolo 21">
            <a:extLst>
              <a:ext uri="{FF2B5EF4-FFF2-40B4-BE49-F238E27FC236}">
                <a16:creationId xmlns:a16="http://schemas.microsoft.com/office/drawing/2014/main" id="{4B47823B-2457-4955-9B91-86D9CC71AD84}"/>
              </a:ext>
            </a:extLst>
          </p:cNvPr>
          <p:cNvSpPr/>
          <p:nvPr/>
        </p:nvSpPr>
        <p:spPr>
          <a:xfrm>
            <a:off x="-17252" y="375590"/>
            <a:ext cx="9197765" cy="501867"/>
          </a:xfrm>
          <a:prstGeom prst="rect">
            <a:avLst/>
          </a:prstGeom>
          <a:solidFill>
            <a:schemeClr val="bg1"/>
          </a:solidFill>
        </p:spPr>
        <p:txBody>
          <a:bodyPr anchor="ctr"/>
          <a:lstStyle/>
          <a:p>
            <a:pPr algn="just" eaLnBrk="0" hangingPunct="0">
              <a:lnSpc>
                <a:spcPct val="93000"/>
              </a:lnSpc>
              <a:buClr>
                <a:srgbClr val="000000"/>
              </a:buClr>
              <a:buSzPct val="45000"/>
              <a:buFont typeface="StarSymbol"/>
            </a:pPr>
            <a:r>
              <a:rPr lang="it-IT" sz="2600" b="1" dirty="0" err="1">
                <a:solidFill>
                  <a:srgbClr val="0070C0"/>
                </a:solidFill>
                <a:latin typeface="Calibri" panose="020F0502020204030204" pitchFamily="34" charset="0"/>
              </a:rPr>
              <a:t>Lending</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evolution</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is</a:t>
            </a:r>
            <a:r>
              <a:rPr lang="it-IT" sz="2600" b="1" dirty="0">
                <a:solidFill>
                  <a:srgbClr val="0070C0"/>
                </a:solidFill>
                <a:latin typeface="Calibri" panose="020F0502020204030204" pitchFamily="34" charset="0"/>
              </a:rPr>
              <a:t> in line with the GDP </a:t>
            </a:r>
            <a:r>
              <a:rPr lang="it-IT" sz="2600" b="1" dirty="0" err="1">
                <a:solidFill>
                  <a:srgbClr val="0070C0"/>
                </a:solidFill>
                <a:latin typeface="Calibri" panose="020F0502020204030204" pitchFamily="34" charset="0"/>
              </a:rPr>
              <a:t>growth</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as</a:t>
            </a:r>
            <a:r>
              <a:rPr lang="it-IT" sz="2600" b="1" dirty="0">
                <a:solidFill>
                  <a:srgbClr val="0070C0"/>
                </a:solidFill>
                <a:latin typeface="Calibri" panose="020F0502020204030204" pitchFamily="34" charset="0"/>
              </a:rPr>
              <a:t> in the </a:t>
            </a:r>
            <a:r>
              <a:rPr lang="it-IT" sz="2600" b="1" dirty="0" err="1">
                <a:solidFill>
                  <a:srgbClr val="0070C0"/>
                </a:solidFill>
                <a:latin typeface="Calibri" panose="020F0502020204030204" pitchFamily="34" charset="0"/>
              </a:rPr>
              <a:t>main</a:t>
            </a:r>
            <a:r>
              <a:rPr lang="it-IT" sz="2600" b="1" dirty="0">
                <a:solidFill>
                  <a:srgbClr val="0070C0"/>
                </a:solidFill>
                <a:latin typeface="Calibri" panose="020F0502020204030204" pitchFamily="34" charset="0"/>
              </a:rPr>
              <a:t> EU </a:t>
            </a:r>
            <a:r>
              <a:rPr lang="it-IT" sz="2600" b="1" dirty="0" err="1">
                <a:solidFill>
                  <a:srgbClr val="0070C0"/>
                </a:solidFill>
                <a:latin typeface="Calibri" panose="020F0502020204030204" pitchFamily="34" charset="0"/>
              </a:rPr>
              <a:t>countries</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but</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much</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better</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than</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others</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such</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as</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Spain</a:t>
            </a:r>
            <a:r>
              <a:rPr lang="it-IT" sz="2600" b="1" dirty="0">
                <a:solidFill>
                  <a:srgbClr val="0070C0"/>
                </a:solidFill>
                <a:latin typeface="Calibri" panose="020F0502020204030204" pitchFamily="34" charset="0"/>
              </a:rPr>
              <a:t>)</a:t>
            </a:r>
          </a:p>
        </p:txBody>
      </p:sp>
      <p:sp>
        <p:nvSpPr>
          <p:cNvPr id="23" name="CasellaDiTesto 22">
            <a:extLst>
              <a:ext uri="{FF2B5EF4-FFF2-40B4-BE49-F238E27FC236}">
                <a16:creationId xmlns:a16="http://schemas.microsoft.com/office/drawing/2014/main" id="{0423BDBC-FAB5-4FE1-913C-F6158FA67D3A}"/>
              </a:ext>
            </a:extLst>
          </p:cNvPr>
          <p:cNvSpPr txBox="1"/>
          <p:nvPr/>
        </p:nvSpPr>
        <p:spPr>
          <a:xfrm>
            <a:off x="1010471" y="1232747"/>
            <a:ext cx="7269706" cy="550279"/>
          </a:xfrm>
          <a:prstGeom prst="rect">
            <a:avLst/>
          </a:prstGeo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ctr" hangingPunct="0">
              <a:lnSpc>
                <a:spcPct val="93000"/>
              </a:lnSpc>
              <a:buClr>
                <a:srgbClr val="000000"/>
              </a:buClr>
              <a:buSzPct val="45000"/>
              <a:buFont typeface="StarSymbol"/>
              <a:defRPr sz="1400" b="1">
                <a:solidFill>
                  <a:srgbClr val="3399FF"/>
                </a:solidFill>
                <a:latin typeface="+mn-lt"/>
              </a:defRPr>
            </a:lvl1pPr>
          </a:lstStyle>
          <a:p>
            <a:r>
              <a:rPr lang="it-IT" sz="1600" dirty="0">
                <a:solidFill>
                  <a:schemeClr val="tx1"/>
                </a:solidFill>
                <a:latin typeface="Calibri" panose="020F0502020204030204" pitchFamily="34" charset="0"/>
              </a:rPr>
              <a:t>’’</a:t>
            </a:r>
            <a:r>
              <a:rPr lang="it-IT" sz="1600" dirty="0" err="1">
                <a:solidFill>
                  <a:schemeClr val="tx1"/>
                </a:solidFill>
                <a:latin typeface="Calibri" panose="020F0502020204030204" pitchFamily="34" charset="0"/>
              </a:rPr>
              <a:t>Loans</a:t>
            </a:r>
            <a:r>
              <a:rPr lang="it-IT" sz="1600" dirty="0">
                <a:solidFill>
                  <a:schemeClr val="tx1"/>
                </a:solidFill>
                <a:latin typeface="Calibri" panose="020F0502020204030204" pitchFamily="34" charset="0"/>
              </a:rPr>
              <a:t> to </a:t>
            </a:r>
            <a:r>
              <a:rPr lang="it-IT" sz="1600" dirty="0" err="1">
                <a:solidFill>
                  <a:schemeClr val="tx1"/>
                </a:solidFill>
                <a:latin typeface="Calibri" panose="020F0502020204030204" pitchFamily="34" charset="0"/>
              </a:rPr>
              <a:t>Nominal</a:t>
            </a:r>
            <a:r>
              <a:rPr lang="it-IT" sz="1600" dirty="0">
                <a:solidFill>
                  <a:schemeClr val="tx1"/>
                </a:solidFill>
                <a:latin typeface="Calibri" panose="020F0502020204030204" pitchFamily="34" charset="0"/>
              </a:rPr>
              <a:t> GDP’’ ratio </a:t>
            </a:r>
            <a:r>
              <a:rPr lang="it-IT" sz="1600" dirty="0" err="1">
                <a:solidFill>
                  <a:schemeClr val="tx1"/>
                </a:solidFill>
                <a:latin typeface="Calibri" panose="020F0502020204030204" pitchFamily="34" charset="0"/>
              </a:rPr>
              <a:t>evolution</a:t>
            </a:r>
            <a:endParaRPr lang="it-IT" sz="1600" dirty="0">
              <a:solidFill>
                <a:schemeClr val="tx1"/>
              </a:solidFill>
              <a:latin typeface="Calibri" panose="020F0502020204030204" pitchFamily="34" charset="0"/>
            </a:endParaRPr>
          </a:p>
          <a:p>
            <a:r>
              <a:rPr lang="it-IT" sz="1600" dirty="0">
                <a:solidFill>
                  <a:schemeClr val="tx1"/>
                </a:solidFill>
                <a:latin typeface="Calibri" panose="020F0502020204030204" pitchFamily="34" charset="0"/>
              </a:rPr>
              <a:t>(</a:t>
            </a:r>
            <a:r>
              <a:rPr lang="it-IT" sz="1600" dirty="0" err="1">
                <a:solidFill>
                  <a:schemeClr val="tx1"/>
                </a:solidFill>
                <a:latin typeface="Calibri" panose="020F0502020204030204" pitchFamily="34" charset="0"/>
              </a:rPr>
              <a:t>percentage</a:t>
            </a:r>
            <a:r>
              <a:rPr lang="it-IT" sz="1600" dirty="0">
                <a:solidFill>
                  <a:schemeClr val="tx1"/>
                </a:solidFill>
                <a:latin typeface="Calibri" panose="020F0502020204030204" pitchFamily="34" charset="0"/>
              </a:rPr>
              <a:t> </a:t>
            </a:r>
            <a:r>
              <a:rPr lang="it-IT" sz="1600" dirty="0" err="1">
                <a:solidFill>
                  <a:schemeClr val="tx1"/>
                </a:solidFill>
                <a:latin typeface="Calibri" panose="020F0502020204030204" pitchFamily="34" charset="0"/>
              </a:rPr>
              <a:t>variation</a:t>
            </a:r>
            <a:r>
              <a:rPr lang="it-IT" sz="1600" dirty="0">
                <a:solidFill>
                  <a:schemeClr val="tx1"/>
                </a:solidFill>
                <a:latin typeface="Calibri" panose="020F0502020204030204" pitchFamily="34" charset="0"/>
              </a:rPr>
              <a:t>; </a:t>
            </a:r>
            <a:r>
              <a:rPr lang="it-IT" sz="1600" dirty="0" err="1">
                <a:solidFill>
                  <a:schemeClr val="tx1"/>
                </a:solidFill>
                <a:latin typeface="Calibri" panose="020F0502020204030204" pitchFamily="34" charset="0"/>
              </a:rPr>
              <a:t>YoY</a:t>
            </a:r>
            <a:r>
              <a:rPr lang="it-IT" sz="1600" dirty="0">
                <a:solidFill>
                  <a:schemeClr val="tx1"/>
                </a:solidFill>
                <a:latin typeface="Calibri" panose="020F0502020204030204" pitchFamily="34" charset="0"/>
              </a:rPr>
              <a:t>, </a:t>
            </a:r>
            <a:r>
              <a:rPr lang="it-IT" sz="1600" dirty="0" err="1">
                <a:solidFill>
                  <a:schemeClr val="tx1"/>
                </a:solidFill>
                <a:latin typeface="Calibri" panose="020F0502020204030204" pitchFamily="34" charset="0"/>
              </a:rPr>
              <a:t>quarterly</a:t>
            </a:r>
            <a:r>
              <a:rPr lang="it-IT" sz="1600" dirty="0">
                <a:solidFill>
                  <a:schemeClr val="tx1"/>
                </a:solidFill>
                <a:latin typeface="Calibri" panose="020F0502020204030204" pitchFamily="34" charset="0"/>
              </a:rPr>
              <a:t> data)</a:t>
            </a:r>
          </a:p>
        </p:txBody>
      </p:sp>
      <p:sp>
        <p:nvSpPr>
          <p:cNvPr id="24" name="Rettangolo 5">
            <a:extLst>
              <a:ext uri="{FF2B5EF4-FFF2-40B4-BE49-F238E27FC236}">
                <a16:creationId xmlns:a16="http://schemas.microsoft.com/office/drawing/2014/main" id="{B4320DAC-647D-4197-A80A-D10C8A54FBFE}"/>
              </a:ext>
            </a:extLst>
          </p:cNvPr>
          <p:cNvSpPr>
            <a:spLocks noChangeArrowheads="1"/>
          </p:cNvSpPr>
          <p:nvPr/>
        </p:nvSpPr>
        <p:spPr bwMode="auto">
          <a:xfrm>
            <a:off x="0" y="6244364"/>
            <a:ext cx="3464664" cy="215444"/>
          </a:xfrm>
          <a:prstGeom prst="rect">
            <a:avLst/>
          </a:prstGeom>
          <a:noFill/>
          <a:extLst/>
        </p:spPr>
        <p:txBody>
          <a:bodyPr wrap="square" rtlCol="0">
            <a:spAutoFit/>
          </a:bodyPr>
          <a:lstStyle/>
          <a:p>
            <a:pPr algn="just"/>
            <a:r>
              <a:rPr lang="en-US" altLang="it-IT" sz="800" i="1" dirty="0">
                <a:solidFill>
                  <a:schemeClr val="bg1"/>
                </a:solidFill>
                <a:latin typeface="+mn-lt"/>
              </a:rPr>
              <a:t>Source: ABI on ECB and Eurostat data</a:t>
            </a:r>
          </a:p>
        </p:txBody>
      </p:sp>
      <p:pic>
        <p:nvPicPr>
          <p:cNvPr id="25" name="Immagine 24">
            <a:extLst>
              <a:ext uri="{FF2B5EF4-FFF2-40B4-BE49-F238E27FC236}">
                <a16:creationId xmlns:a16="http://schemas.microsoft.com/office/drawing/2014/main" id="{EBC76BE0-D786-4BBD-8F25-A75671174B65}"/>
              </a:ext>
            </a:extLst>
          </p:cNvPr>
          <p:cNvPicPr>
            <a:picLocks noChangeAspect="1"/>
          </p:cNvPicPr>
          <p:nvPr/>
        </p:nvPicPr>
        <p:blipFill rotWithShape="1">
          <a:blip r:embed="rId4"/>
          <a:srcRect l="9573" t="2742" r="8336" b="92410"/>
          <a:stretch/>
        </p:blipFill>
        <p:spPr>
          <a:xfrm>
            <a:off x="2190527" y="1856396"/>
            <a:ext cx="5344999" cy="192732"/>
          </a:xfrm>
          <a:prstGeom prst="rect">
            <a:avLst/>
          </a:prstGeom>
        </p:spPr>
      </p:pic>
    </p:spTree>
    <p:extLst>
      <p:ext uri="{BB962C8B-B14F-4D97-AF65-F5344CB8AC3E}">
        <p14:creationId xmlns:p14="http://schemas.microsoft.com/office/powerpoint/2010/main" val="310341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5815C9F3-2B59-41B1-939B-BCD26BB4AE39}"/>
              </a:ext>
            </a:extLst>
          </p:cNvPr>
          <p:cNvPicPr>
            <a:picLocks noChangeAspect="1"/>
          </p:cNvPicPr>
          <p:nvPr/>
        </p:nvPicPr>
        <p:blipFill>
          <a:blip r:embed="rId3"/>
          <a:stretch>
            <a:fillRect/>
          </a:stretch>
        </p:blipFill>
        <p:spPr>
          <a:xfrm>
            <a:off x="1540312" y="1429177"/>
            <a:ext cx="6405426" cy="4364121"/>
          </a:xfrm>
          <a:prstGeom prst="rect">
            <a:avLst/>
          </a:prstGeom>
          <a:ln>
            <a:solidFill>
              <a:schemeClr val="tx1"/>
            </a:solidFill>
          </a:ln>
        </p:spPr>
      </p:pic>
      <p:sp>
        <p:nvSpPr>
          <p:cNvPr id="4" name="Rettangolo 5">
            <a:extLst>
              <a:ext uri="{FF2B5EF4-FFF2-40B4-BE49-F238E27FC236}">
                <a16:creationId xmlns:a16="http://schemas.microsoft.com/office/drawing/2014/main" id="{8DF5C745-46BD-46E8-9214-62DB33C3060A}"/>
              </a:ext>
            </a:extLst>
          </p:cNvPr>
          <p:cNvSpPr>
            <a:spLocks noChangeArrowheads="1"/>
          </p:cNvSpPr>
          <p:nvPr/>
        </p:nvSpPr>
        <p:spPr bwMode="auto">
          <a:xfrm>
            <a:off x="137823" y="5817729"/>
            <a:ext cx="8802020" cy="307777"/>
          </a:xfrm>
          <a:prstGeom prst="rect">
            <a:avLst/>
          </a:prstGeom>
          <a:noFill/>
          <a:extLst/>
        </p:spPr>
        <p:txBody>
          <a:bodyPr wrap="square" rtlCol="0">
            <a:spAutoFit/>
          </a:bodyPr>
          <a:lstStyle/>
          <a:p>
            <a:pPr algn="just"/>
            <a:r>
              <a:rPr lang="it-IT" sz="700" i="1" dirty="0">
                <a:solidFill>
                  <a:schemeClr val="accent4">
                    <a:lumMod val="50000"/>
                    <a:lumOff val="50000"/>
                  </a:schemeClr>
                </a:solidFill>
                <a:latin typeface="+mn-lt"/>
              </a:rPr>
              <a:t>(*) </a:t>
            </a:r>
            <a:r>
              <a:rPr lang="en-US" sz="700" i="1" dirty="0">
                <a:solidFill>
                  <a:schemeClr val="accent4">
                    <a:lumMod val="50000"/>
                    <a:lumOff val="50000"/>
                  </a:schemeClr>
                </a:solidFill>
                <a:latin typeface="+mn-lt"/>
              </a:rPr>
              <a:t>Annualized quarterly flow of adjusted NPLs (past-due by more than 90 days, other NPLs and bad loans) in relation to the stock of loans net of adjusted NPLs at the end of the previous quarter. Data seasonally adjusted where necessary. </a:t>
            </a:r>
            <a:endParaRPr lang="en-US" altLang="it-IT" sz="700" i="1" dirty="0">
              <a:solidFill>
                <a:schemeClr val="accent4">
                  <a:lumMod val="50000"/>
                  <a:lumOff val="50000"/>
                </a:schemeClr>
              </a:solidFill>
              <a:latin typeface="+mn-lt"/>
            </a:endParaRPr>
          </a:p>
        </p:txBody>
      </p:sp>
      <p:sp>
        <p:nvSpPr>
          <p:cNvPr id="3" name="Rettangolo 2">
            <a:extLst>
              <a:ext uri="{FF2B5EF4-FFF2-40B4-BE49-F238E27FC236}">
                <a16:creationId xmlns:a16="http://schemas.microsoft.com/office/drawing/2014/main" id="{7406AADA-A1B5-47F5-806A-07BBD98097E7}"/>
              </a:ext>
            </a:extLst>
          </p:cNvPr>
          <p:cNvSpPr/>
          <p:nvPr/>
        </p:nvSpPr>
        <p:spPr>
          <a:xfrm>
            <a:off x="29797" y="875102"/>
            <a:ext cx="9150716" cy="550279"/>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hangingPunct="0">
              <a:lnSpc>
                <a:spcPct val="93000"/>
              </a:lnSpc>
              <a:buClr>
                <a:srgbClr val="000000"/>
              </a:buClr>
              <a:buSzPct val="45000"/>
              <a:buFont typeface="StarSymbol"/>
            </a:pPr>
            <a:r>
              <a:rPr lang="it-IT" sz="1600" b="1" dirty="0" err="1">
                <a:solidFill>
                  <a:schemeClr val="tx1"/>
                </a:solidFill>
                <a:latin typeface="Calibri" panose="020F0502020204030204" pitchFamily="34" charset="0"/>
              </a:rPr>
              <a:t>Loans</a:t>
            </a:r>
            <a:r>
              <a:rPr lang="it-IT" sz="1600" b="1" dirty="0">
                <a:solidFill>
                  <a:schemeClr val="tx1"/>
                </a:solidFill>
                <a:latin typeface="Calibri" panose="020F0502020204030204" pitchFamily="34" charset="0"/>
              </a:rPr>
              <a:t> risk </a:t>
            </a:r>
            <a:r>
              <a:rPr lang="it-IT" sz="1600" b="1" dirty="0" err="1">
                <a:solidFill>
                  <a:schemeClr val="tx1"/>
                </a:solidFill>
                <a:latin typeface="Calibri" panose="020F0502020204030204" pitchFamily="34" charset="0"/>
              </a:rPr>
              <a:t>evolution</a:t>
            </a:r>
            <a:r>
              <a:rPr lang="it-IT" sz="1600" b="1" dirty="0">
                <a:solidFill>
                  <a:schemeClr val="tx1"/>
                </a:solidFill>
                <a:latin typeface="Calibri" panose="020F0502020204030204" pitchFamily="34" charset="0"/>
              </a:rPr>
              <a:t> in </a:t>
            </a:r>
            <a:r>
              <a:rPr lang="it-IT" sz="1600" b="1" dirty="0" err="1">
                <a:solidFill>
                  <a:schemeClr val="tx1"/>
                </a:solidFill>
                <a:latin typeface="Calibri" panose="020F0502020204030204" pitchFamily="34" charset="0"/>
              </a:rPr>
              <a:t>Italy</a:t>
            </a:r>
            <a:r>
              <a:rPr lang="it-IT" sz="1600" b="1" baseline="30000" dirty="0">
                <a:solidFill>
                  <a:schemeClr val="tx1"/>
                </a:solidFill>
                <a:latin typeface="Calibri" panose="020F0502020204030204" pitchFamily="34" charset="0"/>
              </a:rPr>
              <a:t>*</a:t>
            </a:r>
          </a:p>
          <a:p>
            <a:pPr algn="ctr" hangingPunct="0">
              <a:lnSpc>
                <a:spcPct val="93000"/>
              </a:lnSpc>
              <a:buClr>
                <a:srgbClr val="000000"/>
              </a:buClr>
              <a:buSzPct val="45000"/>
              <a:buFont typeface="StarSymbol"/>
            </a:pPr>
            <a:r>
              <a:rPr lang="it-IT" sz="1600" b="1" dirty="0">
                <a:solidFill>
                  <a:schemeClr val="tx1"/>
                </a:solidFill>
                <a:latin typeface="Calibri" panose="020F0502020204030204" pitchFamily="34" charset="0"/>
              </a:rPr>
              <a:t>(New NPL/</a:t>
            </a:r>
            <a:r>
              <a:rPr lang="it-IT" sz="1600" b="1" dirty="0" err="1">
                <a:solidFill>
                  <a:schemeClr val="tx1"/>
                </a:solidFill>
                <a:latin typeface="Calibri" panose="020F0502020204030204" pitchFamily="34" charset="0"/>
              </a:rPr>
              <a:t>loans</a:t>
            </a:r>
            <a:r>
              <a:rPr lang="it-IT" sz="1600" b="1" dirty="0">
                <a:solidFill>
                  <a:schemeClr val="tx1"/>
                </a:solidFill>
                <a:latin typeface="Calibri" panose="020F0502020204030204" pitchFamily="34" charset="0"/>
              </a:rPr>
              <a:t>; </a:t>
            </a:r>
            <a:r>
              <a:rPr lang="it-IT" sz="1600" b="1" dirty="0" err="1">
                <a:solidFill>
                  <a:schemeClr val="tx1"/>
                </a:solidFill>
                <a:latin typeface="Calibri" panose="020F0502020204030204" pitchFamily="34" charset="0"/>
              </a:rPr>
              <a:t>referred</a:t>
            </a:r>
            <a:r>
              <a:rPr lang="it-IT" sz="1600" b="1" dirty="0">
                <a:solidFill>
                  <a:schemeClr val="tx1"/>
                </a:solidFill>
                <a:latin typeface="Calibri" panose="020F0502020204030204" pitchFamily="34" charset="0"/>
              </a:rPr>
              <a:t> to </a:t>
            </a:r>
            <a:r>
              <a:rPr lang="it-IT" sz="1600" b="1" dirty="0" err="1">
                <a:solidFill>
                  <a:schemeClr val="tx1"/>
                </a:solidFill>
                <a:latin typeface="Calibri" panose="020F0502020204030204" pitchFamily="34" charset="0"/>
              </a:rPr>
              <a:t>total</a:t>
            </a:r>
            <a:r>
              <a:rPr lang="it-IT" sz="1600" b="1" dirty="0">
                <a:solidFill>
                  <a:schemeClr val="tx1"/>
                </a:solidFill>
                <a:latin typeface="Calibri" panose="020F0502020204030204" pitchFamily="34" charset="0"/>
              </a:rPr>
              <a:t> </a:t>
            </a:r>
            <a:r>
              <a:rPr lang="it-IT" sz="1600" b="1" dirty="0" err="1">
                <a:solidFill>
                  <a:schemeClr val="tx1"/>
                </a:solidFill>
                <a:latin typeface="Calibri" panose="020F0502020204030204" pitchFamily="34" charset="0"/>
              </a:rPr>
              <a:t>loans</a:t>
            </a:r>
            <a:r>
              <a:rPr lang="it-IT" sz="1600" b="1" dirty="0">
                <a:solidFill>
                  <a:schemeClr val="tx1"/>
                </a:solidFill>
                <a:latin typeface="Calibri" panose="020F0502020204030204" pitchFamily="34" charset="0"/>
              </a:rPr>
              <a:t> to </a:t>
            </a:r>
            <a:r>
              <a:rPr lang="it-IT" sz="1600" b="1" dirty="0" err="1">
                <a:solidFill>
                  <a:schemeClr val="tx1"/>
                </a:solidFill>
                <a:latin typeface="Calibri" panose="020F0502020204030204" pitchFamily="34" charset="0"/>
              </a:rPr>
              <a:t>households</a:t>
            </a:r>
            <a:r>
              <a:rPr lang="it-IT" sz="1600" b="1" dirty="0">
                <a:solidFill>
                  <a:schemeClr val="tx1"/>
                </a:solidFill>
                <a:latin typeface="Calibri" panose="020F0502020204030204" pitchFamily="34" charset="0"/>
              </a:rPr>
              <a:t> &amp; </a:t>
            </a:r>
            <a:r>
              <a:rPr lang="it-IT" sz="1600" b="1" dirty="0" err="1">
                <a:solidFill>
                  <a:schemeClr val="tx1"/>
                </a:solidFill>
                <a:latin typeface="Calibri" panose="020F0502020204030204" pitchFamily="34" charset="0"/>
              </a:rPr>
              <a:t>firms</a:t>
            </a:r>
            <a:r>
              <a:rPr lang="it-IT" sz="1600" b="1" dirty="0">
                <a:solidFill>
                  <a:schemeClr val="tx1"/>
                </a:solidFill>
                <a:latin typeface="Calibri" panose="020F0502020204030204" pitchFamily="34" charset="0"/>
              </a:rPr>
              <a:t>)</a:t>
            </a:r>
          </a:p>
        </p:txBody>
      </p:sp>
      <p:sp>
        <p:nvSpPr>
          <p:cNvPr id="5" name="Rettangolo 4">
            <a:extLst>
              <a:ext uri="{FF2B5EF4-FFF2-40B4-BE49-F238E27FC236}">
                <a16:creationId xmlns:a16="http://schemas.microsoft.com/office/drawing/2014/main" id="{B7E27C80-9B37-44DC-9071-145999821019}"/>
              </a:ext>
            </a:extLst>
          </p:cNvPr>
          <p:cNvSpPr/>
          <p:nvPr/>
        </p:nvSpPr>
        <p:spPr>
          <a:xfrm>
            <a:off x="1206200" y="1476802"/>
            <a:ext cx="6930526" cy="264197"/>
          </a:xfrm>
          <a:prstGeom prst="rect">
            <a:avLst/>
          </a:prstGeom>
        </p:spPr>
        <p:txBody>
          <a:bodyPr anchor="ctr"/>
          <a:lstStyle/>
          <a:p>
            <a:pPr algn="ctr" eaLnBrk="0" hangingPunct="0">
              <a:lnSpc>
                <a:spcPct val="93000"/>
              </a:lnSpc>
              <a:buClr>
                <a:srgbClr val="000000"/>
              </a:buClr>
              <a:buSzPct val="45000"/>
              <a:buFont typeface="StarSymbol"/>
            </a:pPr>
            <a:endParaRPr lang="it-IT" sz="1510" b="1" dirty="0">
              <a:solidFill>
                <a:srgbClr val="C00000"/>
              </a:solidFill>
              <a:ea typeface="+mj-ea"/>
              <a:cs typeface="Arial" pitchFamily="34" charset="0"/>
            </a:endParaRPr>
          </a:p>
        </p:txBody>
      </p:sp>
      <p:sp>
        <p:nvSpPr>
          <p:cNvPr id="15" name="Rettangolo 5">
            <a:extLst>
              <a:ext uri="{FF2B5EF4-FFF2-40B4-BE49-F238E27FC236}">
                <a16:creationId xmlns:a16="http://schemas.microsoft.com/office/drawing/2014/main" id="{ACE9E448-0A95-41B9-AC49-AADAA6E35E93}"/>
              </a:ext>
            </a:extLst>
          </p:cNvPr>
          <p:cNvSpPr>
            <a:spLocks noChangeArrowheads="1"/>
          </p:cNvSpPr>
          <p:nvPr/>
        </p:nvSpPr>
        <p:spPr bwMode="auto">
          <a:xfrm>
            <a:off x="137823" y="6235662"/>
            <a:ext cx="8140659" cy="215444"/>
          </a:xfrm>
          <a:prstGeom prst="rect">
            <a:avLst/>
          </a:prstGeom>
          <a:noFill/>
          <a:extLst/>
        </p:spPr>
        <p:txBody>
          <a:bodyPr wrap="square" rtlCol="0">
            <a:spAutoFit/>
          </a:bodyPr>
          <a:lstStyle/>
          <a:p>
            <a:pPr algn="just"/>
            <a:r>
              <a:rPr lang="en-US" altLang="it-IT" sz="800" i="1" dirty="0">
                <a:solidFill>
                  <a:schemeClr val="bg1"/>
                </a:solidFill>
                <a:latin typeface="+mn-lt"/>
              </a:rPr>
              <a:t>Source: Abi on Bank of Italy data</a:t>
            </a:r>
          </a:p>
        </p:txBody>
      </p:sp>
      <p:sp>
        <p:nvSpPr>
          <p:cNvPr id="8" name="CasellaDiTesto 7">
            <a:extLst>
              <a:ext uri="{FF2B5EF4-FFF2-40B4-BE49-F238E27FC236}">
                <a16:creationId xmlns:a16="http://schemas.microsoft.com/office/drawing/2014/main" id="{C88B0B0B-7C7D-492C-B7A2-D865F52E472F}"/>
              </a:ext>
            </a:extLst>
          </p:cNvPr>
          <p:cNvSpPr txBox="1"/>
          <p:nvPr/>
        </p:nvSpPr>
        <p:spPr>
          <a:xfrm>
            <a:off x="5695950" y="3876675"/>
            <a:ext cx="635815" cy="369332"/>
          </a:xfrm>
          <a:prstGeom prst="rect">
            <a:avLst/>
          </a:prstGeom>
          <a:noFill/>
        </p:spPr>
        <p:txBody>
          <a:bodyPr wrap="none" rtlCol="0">
            <a:spAutoFit/>
          </a:bodyPr>
          <a:lstStyle/>
          <a:p>
            <a:r>
              <a:rPr lang="it-IT" dirty="0">
                <a:solidFill>
                  <a:srgbClr val="C00000"/>
                </a:solidFill>
                <a:latin typeface="Calibri" panose="020F0502020204030204" pitchFamily="34" charset="0"/>
              </a:rPr>
              <a:t>Total</a:t>
            </a:r>
          </a:p>
        </p:txBody>
      </p:sp>
      <p:sp>
        <p:nvSpPr>
          <p:cNvPr id="18" name="CasellaDiTesto 17">
            <a:extLst>
              <a:ext uri="{FF2B5EF4-FFF2-40B4-BE49-F238E27FC236}">
                <a16:creationId xmlns:a16="http://schemas.microsoft.com/office/drawing/2014/main" id="{A253F047-3A0C-41D7-88CD-6B67B5AD3D05}"/>
              </a:ext>
            </a:extLst>
          </p:cNvPr>
          <p:cNvSpPr txBox="1"/>
          <p:nvPr/>
        </p:nvSpPr>
        <p:spPr>
          <a:xfrm>
            <a:off x="6448425" y="3161109"/>
            <a:ext cx="697627" cy="369332"/>
          </a:xfrm>
          <a:prstGeom prst="rect">
            <a:avLst/>
          </a:prstGeom>
          <a:noFill/>
        </p:spPr>
        <p:txBody>
          <a:bodyPr wrap="none" rtlCol="0">
            <a:spAutoFit/>
          </a:bodyPr>
          <a:lstStyle/>
          <a:p>
            <a:r>
              <a:rPr lang="it-IT" dirty="0" err="1">
                <a:latin typeface="Calibri" panose="020F0502020204030204" pitchFamily="34" charset="0"/>
              </a:rPr>
              <a:t>Firms</a:t>
            </a:r>
            <a:endParaRPr lang="it-IT" dirty="0">
              <a:latin typeface="Calibri" panose="020F0502020204030204" pitchFamily="34" charset="0"/>
            </a:endParaRPr>
          </a:p>
        </p:txBody>
      </p:sp>
      <p:sp>
        <p:nvSpPr>
          <p:cNvPr id="19" name="CasellaDiTesto 18">
            <a:extLst>
              <a:ext uri="{FF2B5EF4-FFF2-40B4-BE49-F238E27FC236}">
                <a16:creationId xmlns:a16="http://schemas.microsoft.com/office/drawing/2014/main" id="{AFD23431-A5D6-4DCE-AD93-C1B80D8403BC}"/>
              </a:ext>
            </a:extLst>
          </p:cNvPr>
          <p:cNvSpPr txBox="1"/>
          <p:nvPr/>
        </p:nvSpPr>
        <p:spPr>
          <a:xfrm>
            <a:off x="5954347" y="4695519"/>
            <a:ext cx="1285929" cy="369332"/>
          </a:xfrm>
          <a:prstGeom prst="rect">
            <a:avLst/>
          </a:prstGeom>
          <a:noFill/>
        </p:spPr>
        <p:txBody>
          <a:bodyPr wrap="none" rtlCol="0">
            <a:spAutoFit/>
          </a:bodyPr>
          <a:lstStyle/>
          <a:p>
            <a:r>
              <a:rPr lang="it-IT" dirty="0" err="1">
                <a:latin typeface="Calibri" panose="020F0502020204030204" pitchFamily="34" charset="0"/>
              </a:rPr>
              <a:t>Households</a:t>
            </a:r>
            <a:endParaRPr lang="it-IT" dirty="0">
              <a:latin typeface="Calibri" panose="020F0502020204030204" pitchFamily="34" charset="0"/>
            </a:endParaRPr>
          </a:p>
        </p:txBody>
      </p:sp>
      <p:sp>
        <p:nvSpPr>
          <p:cNvPr id="9" name="CasellaDiTesto 8">
            <a:extLst>
              <a:ext uri="{FF2B5EF4-FFF2-40B4-BE49-F238E27FC236}">
                <a16:creationId xmlns:a16="http://schemas.microsoft.com/office/drawing/2014/main" id="{67E22E2B-6F93-4496-B8B0-8AA7EB8AF473}"/>
              </a:ext>
            </a:extLst>
          </p:cNvPr>
          <p:cNvSpPr txBox="1"/>
          <p:nvPr/>
        </p:nvSpPr>
        <p:spPr>
          <a:xfrm>
            <a:off x="7550392" y="3943648"/>
            <a:ext cx="490840" cy="276999"/>
          </a:xfrm>
          <a:prstGeom prst="rect">
            <a:avLst/>
          </a:prstGeom>
          <a:noFill/>
        </p:spPr>
        <p:txBody>
          <a:bodyPr wrap="none" rtlCol="0">
            <a:spAutoFit/>
          </a:bodyPr>
          <a:lstStyle>
            <a:defPPr>
              <a:defRPr lang="en-GB"/>
            </a:defPPr>
            <a:lvl1pPr>
              <a:defRPr>
                <a:latin typeface="Calibri" panose="020F0502020204030204" pitchFamily="34" charset="0"/>
              </a:defRPr>
            </a:lvl1pPr>
          </a:lstStyle>
          <a:p>
            <a:r>
              <a:rPr lang="it-IT" sz="1200" dirty="0"/>
              <a:t>2.6%</a:t>
            </a:r>
          </a:p>
        </p:txBody>
      </p:sp>
      <p:sp>
        <p:nvSpPr>
          <p:cNvPr id="23" name="CasellaDiTesto 22">
            <a:extLst>
              <a:ext uri="{FF2B5EF4-FFF2-40B4-BE49-F238E27FC236}">
                <a16:creationId xmlns:a16="http://schemas.microsoft.com/office/drawing/2014/main" id="{26FC0A1C-11C9-4B30-A133-E5E1EC4984B3}"/>
              </a:ext>
            </a:extLst>
          </p:cNvPr>
          <p:cNvSpPr txBox="1"/>
          <p:nvPr/>
        </p:nvSpPr>
        <p:spPr>
          <a:xfrm>
            <a:off x="7550392" y="4399934"/>
            <a:ext cx="490840" cy="276999"/>
          </a:xfrm>
          <a:prstGeom prst="rect">
            <a:avLst/>
          </a:prstGeom>
          <a:noFill/>
        </p:spPr>
        <p:txBody>
          <a:bodyPr wrap="none" rtlCol="0">
            <a:spAutoFit/>
          </a:bodyPr>
          <a:lstStyle>
            <a:defPPr>
              <a:defRPr lang="en-GB"/>
            </a:defPPr>
            <a:lvl1pPr>
              <a:defRPr>
                <a:latin typeface="Calibri" panose="020F0502020204030204" pitchFamily="34" charset="0"/>
              </a:defRPr>
            </a:lvl1pPr>
          </a:lstStyle>
          <a:p>
            <a:r>
              <a:rPr lang="it-IT" sz="1200" dirty="0">
                <a:solidFill>
                  <a:srgbClr val="C00000"/>
                </a:solidFill>
              </a:rPr>
              <a:t>1.7%</a:t>
            </a:r>
          </a:p>
        </p:txBody>
      </p:sp>
      <p:sp>
        <p:nvSpPr>
          <p:cNvPr id="24" name="CasellaDiTesto 23">
            <a:extLst>
              <a:ext uri="{FF2B5EF4-FFF2-40B4-BE49-F238E27FC236}">
                <a16:creationId xmlns:a16="http://schemas.microsoft.com/office/drawing/2014/main" id="{D376EEB3-3D8F-490C-B1F8-565497757093}"/>
              </a:ext>
            </a:extLst>
          </p:cNvPr>
          <p:cNvSpPr txBox="1"/>
          <p:nvPr/>
        </p:nvSpPr>
        <p:spPr>
          <a:xfrm>
            <a:off x="7536144" y="4856220"/>
            <a:ext cx="490840" cy="276999"/>
          </a:xfrm>
          <a:prstGeom prst="rect">
            <a:avLst/>
          </a:prstGeom>
          <a:noFill/>
        </p:spPr>
        <p:txBody>
          <a:bodyPr wrap="none" rtlCol="0">
            <a:spAutoFit/>
          </a:bodyPr>
          <a:lstStyle>
            <a:defPPr>
              <a:defRPr lang="en-GB"/>
            </a:defPPr>
            <a:lvl1pPr>
              <a:defRPr>
                <a:latin typeface="Calibri" panose="020F0502020204030204" pitchFamily="34" charset="0"/>
              </a:defRPr>
            </a:lvl1pPr>
          </a:lstStyle>
          <a:p>
            <a:r>
              <a:rPr lang="it-IT" sz="1200" dirty="0"/>
              <a:t>1.2%</a:t>
            </a:r>
          </a:p>
        </p:txBody>
      </p:sp>
      <p:sp>
        <p:nvSpPr>
          <p:cNvPr id="16" name="Rettangolo 15">
            <a:extLst>
              <a:ext uri="{FF2B5EF4-FFF2-40B4-BE49-F238E27FC236}">
                <a16:creationId xmlns:a16="http://schemas.microsoft.com/office/drawing/2014/main" id="{C9DDEDCB-B7E2-4903-BF71-E54FB18AA710}"/>
              </a:ext>
            </a:extLst>
          </p:cNvPr>
          <p:cNvSpPr/>
          <p:nvPr/>
        </p:nvSpPr>
        <p:spPr>
          <a:xfrm>
            <a:off x="-1" y="433614"/>
            <a:ext cx="9180513" cy="524401"/>
          </a:xfrm>
          <a:prstGeom prst="rect">
            <a:avLst/>
          </a:prstGeom>
          <a:solidFill>
            <a:schemeClr val="bg1"/>
          </a:solidFill>
        </p:spPr>
        <p:txBody>
          <a:bodyPr anchor="ctr"/>
          <a:lstStyle/>
          <a:p>
            <a:pPr algn="just" eaLnBrk="0" hangingPunct="0">
              <a:lnSpc>
                <a:spcPts val="2700"/>
              </a:lnSpc>
              <a:buClr>
                <a:srgbClr val="000000"/>
              </a:buClr>
              <a:buSzPct val="45000"/>
              <a:buFont typeface="StarSymbol"/>
            </a:pPr>
            <a:r>
              <a:rPr lang="it-IT" sz="2400" b="1" dirty="0" err="1">
                <a:solidFill>
                  <a:srgbClr val="0070C0"/>
                </a:solidFill>
                <a:latin typeface="Calibri" panose="020F0502020204030204" pitchFamily="34" charset="0"/>
              </a:rPr>
              <a:t>Loans</a:t>
            </a:r>
            <a:r>
              <a:rPr lang="it-IT" sz="2400" b="1" dirty="0">
                <a:solidFill>
                  <a:srgbClr val="0070C0"/>
                </a:solidFill>
                <a:latin typeface="Calibri" panose="020F0502020204030204" pitchFamily="34" charset="0"/>
              </a:rPr>
              <a:t> </a:t>
            </a:r>
            <a:r>
              <a:rPr lang="it-IT" sz="2400" b="1" dirty="0" err="1">
                <a:solidFill>
                  <a:srgbClr val="0070C0"/>
                </a:solidFill>
                <a:latin typeface="Calibri" panose="020F0502020204030204" pitchFamily="34" charset="0"/>
              </a:rPr>
              <a:t>growth</a:t>
            </a:r>
            <a:r>
              <a:rPr lang="it-IT" sz="2400" b="1" dirty="0">
                <a:solidFill>
                  <a:srgbClr val="0070C0"/>
                </a:solidFill>
                <a:latin typeface="Calibri" panose="020F0502020204030204" pitchFamily="34" charset="0"/>
              </a:rPr>
              <a:t> </a:t>
            </a:r>
            <a:r>
              <a:rPr lang="it-IT" sz="2400" b="1" dirty="0" err="1">
                <a:solidFill>
                  <a:srgbClr val="0070C0"/>
                </a:solidFill>
                <a:latin typeface="Calibri" panose="020F0502020204030204" pitchFamily="34" charset="0"/>
              </a:rPr>
              <a:t>mainly</a:t>
            </a:r>
            <a:r>
              <a:rPr lang="it-IT" sz="2400" b="1" dirty="0">
                <a:solidFill>
                  <a:srgbClr val="0070C0"/>
                </a:solidFill>
                <a:latin typeface="Calibri" panose="020F0502020204030204" pitchFamily="34" charset="0"/>
              </a:rPr>
              <a:t> due to the positive </a:t>
            </a:r>
            <a:r>
              <a:rPr lang="it-IT" sz="2400" b="1" dirty="0" err="1">
                <a:solidFill>
                  <a:srgbClr val="0070C0"/>
                </a:solidFill>
                <a:latin typeface="Calibri" panose="020F0502020204030204" pitchFamily="34" charset="0"/>
              </a:rPr>
              <a:t>evolution</a:t>
            </a:r>
            <a:r>
              <a:rPr lang="it-IT" sz="2400" b="1" dirty="0">
                <a:solidFill>
                  <a:srgbClr val="0070C0"/>
                </a:solidFill>
                <a:latin typeface="Calibri" panose="020F0502020204030204" pitchFamily="34" charset="0"/>
              </a:rPr>
              <a:t> of credit risk, </a:t>
            </a:r>
            <a:r>
              <a:rPr lang="it-IT" sz="2400" b="1" dirty="0" err="1">
                <a:solidFill>
                  <a:srgbClr val="0070C0"/>
                </a:solidFill>
                <a:latin typeface="Calibri" panose="020F0502020204030204" pitchFamily="34" charset="0"/>
              </a:rPr>
              <a:t>which</a:t>
            </a:r>
            <a:r>
              <a:rPr lang="it-IT" sz="2400" b="1" dirty="0">
                <a:solidFill>
                  <a:srgbClr val="0070C0"/>
                </a:solidFill>
                <a:latin typeface="Calibri" panose="020F0502020204030204" pitchFamily="34" charset="0"/>
              </a:rPr>
              <a:t> </a:t>
            </a:r>
            <a:r>
              <a:rPr lang="it-IT" sz="2400" b="1" dirty="0" err="1">
                <a:solidFill>
                  <a:srgbClr val="0070C0"/>
                </a:solidFill>
                <a:latin typeface="Calibri" panose="020F0502020204030204" pitchFamily="34" charset="0"/>
              </a:rPr>
              <a:t>is</a:t>
            </a:r>
            <a:r>
              <a:rPr lang="it-IT" sz="2400" b="1" dirty="0">
                <a:solidFill>
                  <a:srgbClr val="0070C0"/>
                </a:solidFill>
                <a:latin typeface="Calibri" panose="020F0502020204030204" pitchFamily="34" charset="0"/>
              </a:rPr>
              <a:t> </a:t>
            </a:r>
            <a:r>
              <a:rPr lang="it-IT" sz="2400" b="1" dirty="0" err="1">
                <a:solidFill>
                  <a:srgbClr val="0070C0"/>
                </a:solidFill>
                <a:latin typeface="Calibri" panose="020F0502020204030204" pitchFamily="34" charset="0"/>
              </a:rPr>
              <a:t>driven</a:t>
            </a:r>
            <a:r>
              <a:rPr lang="it-IT" sz="2400" b="1" dirty="0">
                <a:solidFill>
                  <a:srgbClr val="0070C0"/>
                </a:solidFill>
                <a:latin typeface="Calibri" panose="020F0502020204030204" pitchFamily="34" charset="0"/>
              </a:rPr>
              <a:t> by the recovery of the economy</a:t>
            </a:r>
          </a:p>
          <a:p>
            <a:pPr algn="just" eaLnBrk="0" hangingPunct="0">
              <a:lnSpc>
                <a:spcPts val="2700"/>
              </a:lnSpc>
              <a:buClr>
                <a:srgbClr val="000000"/>
              </a:buClr>
              <a:buSzPct val="45000"/>
              <a:buFont typeface="StarSymbol"/>
            </a:pPr>
            <a:endParaRPr lang="it-IT" sz="30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8349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86F7BE5-960C-4C68-B089-3DE756A1B001}"/>
              </a:ext>
            </a:extLst>
          </p:cNvPr>
          <p:cNvSpPr/>
          <p:nvPr/>
        </p:nvSpPr>
        <p:spPr>
          <a:xfrm>
            <a:off x="-43131" y="395320"/>
            <a:ext cx="9180513" cy="524401"/>
          </a:xfrm>
          <a:prstGeom prst="rect">
            <a:avLst/>
          </a:prstGeom>
          <a:solidFill>
            <a:schemeClr val="bg1"/>
          </a:solidFill>
        </p:spPr>
        <p:txBody>
          <a:bodyPr anchor="ctr"/>
          <a:lstStyle/>
          <a:p>
            <a:pPr algn="just">
              <a:lnSpc>
                <a:spcPts val="2500"/>
              </a:lnSpc>
            </a:pPr>
            <a:r>
              <a:rPr lang="en-US" sz="2600" b="1" dirty="0">
                <a:solidFill>
                  <a:srgbClr val="0070C0"/>
                </a:solidFill>
                <a:latin typeface="Calibri" panose="020F0502020204030204" pitchFamily="34" charset="0"/>
              </a:rPr>
              <a:t>Italian firms’ financial situation is improving as well as firms </a:t>
            </a:r>
            <a:r>
              <a:rPr lang="it-IT" sz="2600" b="1" dirty="0" err="1">
                <a:solidFill>
                  <a:srgbClr val="0070C0"/>
                </a:solidFill>
                <a:latin typeface="Calibri" panose="020F0502020204030204" pitchFamily="34" charset="0"/>
              </a:rPr>
              <a:t>ability</a:t>
            </a:r>
            <a:r>
              <a:rPr lang="it-IT" sz="2600" b="1" dirty="0">
                <a:solidFill>
                  <a:srgbClr val="0070C0"/>
                </a:solidFill>
                <a:latin typeface="Calibri" panose="020F0502020204030204" pitchFamily="34" charset="0"/>
              </a:rPr>
              <a:t> to </a:t>
            </a:r>
            <a:r>
              <a:rPr lang="it-IT" sz="2600" b="1" dirty="0" err="1">
                <a:solidFill>
                  <a:srgbClr val="0070C0"/>
                </a:solidFill>
                <a:latin typeface="Calibri" panose="020F0502020204030204" pitchFamily="34" charset="0"/>
              </a:rPr>
              <a:t>repay</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loans</a:t>
            </a:r>
            <a:r>
              <a:rPr lang="it-IT" sz="2600" b="1" dirty="0">
                <a:solidFill>
                  <a:srgbClr val="0070C0"/>
                </a:solidFill>
                <a:latin typeface="Calibri" panose="020F0502020204030204" pitchFamily="34" charset="0"/>
              </a:rPr>
              <a:t> </a:t>
            </a:r>
            <a:r>
              <a:rPr lang="en-US" sz="2600" b="1" dirty="0">
                <a:solidFill>
                  <a:srgbClr val="0070C0"/>
                </a:solidFill>
                <a:latin typeface="Calibri" panose="020F0502020204030204" pitchFamily="34" charset="0"/>
              </a:rPr>
              <a:t>: the probability of default and the number of </a:t>
            </a:r>
            <a:r>
              <a:rPr lang="it-IT" sz="2600" b="1" dirty="0" err="1">
                <a:solidFill>
                  <a:srgbClr val="0070C0"/>
                </a:solidFill>
                <a:latin typeface="Calibri" panose="020F0502020204030204" pitchFamily="34" charset="0"/>
              </a:rPr>
              <a:t>bankruptcy</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proceedings</a:t>
            </a:r>
            <a:r>
              <a:rPr lang="it-IT" sz="2600" b="1" dirty="0">
                <a:solidFill>
                  <a:srgbClr val="0070C0"/>
                </a:solidFill>
                <a:latin typeface="Calibri" panose="020F0502020204030204" pitchFamily="34" charset="0"/>
              </a:rPr>
              <a:t> </a:t>
            </a:r>
            <a:r>
              <a:rPr lang="en-US" sz="2600" b="1" dirty="0">
                <a:solidFill>
                  <a:srgbClr val="0070C0"/>
                </a:solidFill>
                <a:latin typeface="Calibri" panose="020F0502020204030204" pitchFamily="34" charset="0"/>
              </a:rPr>
              <a:t>have significantly declined</a:t>
            </a:r>
            <a:endParaRPr lang="it-IT" sz="2600" b="1" dirty="0">
              <a:solidFill>
                <a:srgbClr val="0070C0"/>
              </a:solidFill>
              <a:latin typeface="Calibri" panose="020F0502020204030204" pitchFamily="34" charset="0"/>
            </a:endParaRPr>
          </a:p>
        </p:txBody>
      </p:sp>
      <p:pic>
        <p:nvPicPr>
          <p:cNvPr id="3" name="Immagine 2">
            <a:extLst>
              <a:ext uri="{FF2B5EF4-FFF2-40B4-BE49-F238E27FC236}">
                <a16:creationId xmlns:a16="http://schemas.microsoft.com/office/drawing/2014/main" id="{F9319A1C-06FF-49BE-92AE-B75D1EB6D90B}"/>
              </a:ext>
            </a:extLst>
          </p:cNvPr>
          <p:cNvPicPr>
            <a:picLocks noChangeAspect="1"/>
          </p:cNvPicPr>
          <p:nvPr/>
        </p:nvPicPr>
        <p:blipFill>
          <a:blip r:embed="rId3"/>
          <a:stretch>
            <a:fillRect/>
          </a:stretch>
        </p:blipFill>
        <p:spPr>
          <a:xfrm>
            <a:off x="4839418" y="2018576"/>
            <a:ext cx="3778371" cy="3777551"/>
          </a:xfrm>
          <a:prstGeom prst="rect">
            <a:avLst/>
          </a:prstGeom>
          <a:ln>
            <a:solidFill>
              <a:schemeClr val="tx1"/>
            </a:solidFill>
          </a:ln>
        </p:spPr>
      </p:pic>
      <p:sp>
        <p:nvSpPr>
          <p:cNvPr id="4" name="Rettangolo 3">
            <a:extLst>
              <a:ext uri="{FF2B5EF4-FFF2-40B4-BE49-F238E27FC236}">
                <a16:creationId xmlns:a16="http://schemas.microsoft.com/office/drawing/2014/main" id="{1841A84D-94A6-4875-B0C2-058F542CCE86}"/>
              </a:ext>
            </a:extLst>
          </p:cNvPr>
          <p:cNvSpPr/>
          <p:nvPr/>
        </p:nvSpPr>
        <p:spPr>
          <a:xfrm>
            <a:off x="2017857" y="878086"/>
            <a:ext cx="184731" cy="369332"/>
          </a:xfrm>
          <a:prstGeom prst="rect">
            <a:avLst/>
          </a:prstGeom>
        </p:spPr>
        <p:txBody>
          <a:bodyPr wrap="none">
            <a:spAutoFit/>
          </a:bodyPr>
          <a:lstStyle/>
          <a:p>
            <a:endParaRPr lang="it-IT" dirty="0"/>
          </a:p>
        </p:txBody>
      </p:sp>
      <p:sp>
        <p:nvSpPr>
          <p:cNvPr id="5" name="Rettangolo 4">
            <a:extLst>
              <a:ext uri="{FF2B5EF4-FFF2-40B4-BE49-F238E27FC236}">
                <a16:creationId xmlns:a16="http://schemas.microsoft.com/office/drawing/2014/main" id="{41ED7013-BBE9-45EE-92E9-2D7348487D0C}"/>
              </a:ext>
            </a:extLst>
          </p:cNvPr>
          <p:cNvSpPr/>
          <p:nvPr/>
        </p:nvSpPr>
        <p:spPr>
          <a:xfrm>
            <a:off x="4692771" y="1423355"/>
            <a:ext cx="4124326" cy="550279"/>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hangingPunct="0">
              <a:lnSpc>
                <a:spcPct val="93000"/>
              </a:lnSpc>
              <a:buClr>
                <a:srgbClr val="000000"/>
              </a:buClr>
              <a:buSzPct val="45000"/>
              <a:buFont typeface="StarSymbol"/>
            </a:pPr>
            <a:r>
              <a:rPr lang="it-IT" sz="1600" b="1" dirty="0">
                <a:solidFill>
                  <a:schemeClr val="tx1"/>
                </a:solidFill>
                <a:latin typeface="Calibri" panose="020F0502020204030204" pitchFamily="34" charset="0"/>
              </a:rPr>
              <a:t>New </a:t>
            </a:r>
            <a:r>
              <a:rPr lang="it-IT" sz="1600" b="1" dirty="0" err="1">
                <a:solidFill>
                  <a:schemeClr val="tx1"/>
                </a:solidFill>
                <a:latin typeface="Calibri" panose="020F0502020204030204" pitchFamily="34" charset="0"/>
              </a:rPr>
              <a:t>bankruptcy</a:t>
            </a:r>
            <a:r>
              <a:rPr lang="it-IT" sz="1600" b="1" dirty="0">
                <a:solidFill>
                  <a:schemeClr val="tx1"/>
                </a:solidFill>
                <a:latin typeface="Calibri" panose="020F0502020204030204" pitchFamily="34" charset="0"/>
              </a:rPr>
              <a:t> </a:t>
            </a:r>
            <a:r>
              <a:rPr lang="it-IT" sz="1600" b="1" dirty="0" err="1">
                <a:solidFill>
                  <a:schemeClr val="tx1"/>
                </a:solidFill>
                <a:latin typeface="Calibri" panose="020F0502020204030204" pitchFamily="34" charset="0"/>
              </a:rPr>
              <a:t>proceedings</a:t>
            </a:r>
            <a:r>
              <a:rPr lang="it-IT" sz="1600" b="1" dirty="0">
                <a:solidFill>
                  <a:schemeClr val="tx1"/>
                </a:solidFill>
                <a:latin typeface="Calibri" panose="020F0502020204030204" pitchFamily="34" charset="0"/>
              </a:rPr>
              <a:t> (2)</a:t>
            </a:r>
          </a:p>
          <a:p>
            <a:pPr algn="ctr" hangingPunct="0">
              <a:lnSpc>
                <a:spcPct val="93000"/>
              </a:lnSpc>
              <a:buClr>
                <a:srgbClr val="000000"/>
              </a:buClr>
              <a:buSzPct val="45000"/>
              <a:buFont typeface="StarSymbol"/>
            </a:pPr>
            <a:r>
              <a:rPr lang="it-IT" sz="1600" dirty="0">
                <a:solidFill>
                  <a:schemeClr val="tx1"/>
                </a:solidFill>
                <a:latin typeface="Calibri" panose="020F0502020204030204" pitchFamily="34" charset="0"/>
              </a:rPr>
              <a:t>(</a:t>
            </a:r>
            <a:r>
              <a:rPr lang="it-IT" sz="1600" dirty="0" err="1">
                <a:solidFill>
                  <a:schemeClr val="tx1"/>
                </a:solidFill>
                <a:latin typeface="Calibri" panose="020F0502020204030204" pitchFamily="34" charset="0"/>
              </a:rPr>
              <a:t>half-yearly</a:t>
            </a:r>
            <a:r>
              <a:rPr lang="it-IT" sz="1600" dirty="0">
                <a:solidFill>
                  <a:schemeClr val="tx1"/>
                </a:solidFill>
                <a:latin typeface="Calibri" panose="020F0502020204030204" pitchFamily="34" charset="0"/>
              </a:rPr>
              <a:t> data; </a:t>
            </a:r>
            <a:r>
              <a:rPr lang="it-IT" sz="1600" dirty="0" err="1">
                <a:solidFill>
                  <a:schemeClr val="tx1"/>
                </a:solidFill>
                <a:latin typeface="Calibri" panose="020F0502020204030204" pitchFamily="34" charset="0"/>
              </a:rPr>
              <a:t>thousands</a:t>
            </a:r>
            <a:r>
              <a:rPr lang="it-IT" sz="1600" dirty="0">
                <a:solidFill>
                  <a:schemeClr val="tx1"/>
                </a:solidFill>
                <a:latin typeface="Calibri" panose="020F0502020204030204" pitchFamily="34" charset="0"/>
              </a:rPr>
              <a:t>)</a:t>
            </a:r>
          </a:p>
        </p:txBody>
      </p:sp>
      <p:sp>
        <p:nvSpPr>
          <p:cNvPr id="7" name="Rettangolo 6">
            <a:extLst>
              <a:ext uri="{FF2B5EF4-FFF2-40B4-BE49-F238E27FC236}">
                <a16:creationId xmlns:a16="http://schemas.microsoft.com/office/drawing/2014/main" id="{C35328A9-F593-4983-A300-397C76F8F9DE}"/>
              </a:ext>
            </a:extLst>
          </p:cNvPr>
          <p:cNvSpPr/>
          <p:nvPr/>
        </p:nvSpPr>
        <p:spPr>
          <a:xfrm>
            <a:off x="311660" y="1423355"/>
            <a:ext cx="4527758" cy="584775"/>
          </a:xfrm>
          <a:prstGeom prst="rect">
            <a:avLst/>
          </a:prstGeom>
        </p:spPr>
        <p:txBody>
          <a:bodyPr wrap="square">
            <a:spAutoFit/>
          </a:bodyPr>
          <a:lstStyle/>
          <a:p>
            <a:pPr algn="ctr"/>
            <a:r>
              <a:rPr lang="en-US" sz="1600" b="1" dirty="0">
                <a:solidFill>
                  <a:schemeClr val="tx1"/>
                </a:solidFill>
                <a:latin typeface="Calibri" panose="020F0502020204030204" pitchFamily="34" charset="0"/>
              </a:rPr>
              <a:t>Distribution of the probability of default (1)</a:t>
            </a:r>
          </a:p>
          <a:p>
            <a:pPr algn="ctr"/>
            <a:r>
              <a:rPr lang="it-IT" sz="1600" dirty="0">
                <a:solidFill>
                  <a:schemeClr val="tx1"/>
                </a:solidFill>
                <a:latin typeface="Calibri" panose="020F0502020204030204" pitchFamily="34" charset="0"/>
              </a:rPr>
              <a:t>(12-month </a:t>
            </a:r>
            <a:r>
              <a:rPr lang="it-IT" sz="1600" dirty="0" err="1">
                <a:solidFill>
                  <a:schemeClr val="tx1"/>
                </a:solidFill>
                <a:latin typeface="Calibri" panose="020F0502020204030204" pitchFamily="34" charset="0"/>
              </a:rPr>
              <a:t>percentage</a:t>
            </a:r>
            <a:r>
              <a:rPr lang="it-IT" sz="1600" dirty="0">
                <a:solidFill>
                  <a:schemeClr val="tx1"/>
                </a:solidFill>
                <a:latin typeface="Calibri" panose="020F0502020204030204" pitchFamily="34" charset="0"/>
              </a:rPr>
              <a:t> </a:t>
            </a:r>
            <a:r>
              <a:rPr lang="it-IT" sz="1600" dirty="0" err="1">
                <a:solidFill>
                  <a:schemeClr val="tx1"/>
                </a:solidFill>
                <a:latin typeface="Calibri" panose="020F0502020204030204" pitchFamily="34" charset="0"/>
              </a:rPr>
              <a:t>changes</a:t>
            </a:r>
            <a:r>
              <a:rPr lang="it-IT" sz="1600" dirty="0">
                <a:solidFill>
                  <a:schemeClr val="tx1"/>
                </a:solidFill>
                <a:latin typeface="Calibri" panose="020F0502020204030204" pitchFamily="34" charset="0"/>
              </a:rPr>
              <a:t>)</a:t>
            </a:r>
          </a:p>
        </p:txBody>
      </p:sp>
      <p:sp>
        <p:nvSpPr>
          <p:cNvPr id="8" name="Rettangolo 5">
            <a:extLst>
              <a:ext uri="{FF2B5EF4-FFF2-40B4-BE49-F238E27FC236}">
                <a16:creationId xmlns:a16="http://schemas.microsoft.com/office/drawing/2014/main" id="{2AC23813-A69D-4023-A191-80DA413C1557}"/>
              </a:ext>
            </a:extLst>
          </p:cNvPr>
          <p:cNvSpPr>
            <a:spLocks noChangeArrowheads="1"/>
          </p:cNvSpPr>
          <p:nvPr/>
        </p:nvSpPr>
        <p:spPr bwMode="auto">
          <a:xfrm>
            <a:off x="137823" y="6235662"/>
            <a:ext cx="8140659" cy="215444"/>
          </a:xfrm>
          <a:prstGeom prst="rect">
            <a:avLst/>
          </a:prstGeom>
          <a:noFill/>
          <a:extLst/>
        </p:spPr>
        <p:txBody>
          <a:bodyPr wrap="square" rtlCol="0">
            <a:spAutoFit/>
          </a:bodyPr>
          <a:lstStyle/>
          <a:p>
            <a:pPr algn="just"/>
            <a:r>
              <a:rPr lang="en-US" altLang="it-IT" sz="800" i="1" dirty="0">
                <a:solidFill>
                  <a:schemeClr val="bg1"/>
                </a:solidFill>
                <a:latin typeface="+mn-lt"/>
              </a:rPr>
              <a:t>Source: ABI on Bank of Italy data</a:t>
            </a:r>
          </a:p>
        </p:txBody>
      </p:sp>
      <p:sp>
        <p:nvSpPr>
          <p:cNvPr id="9" name="Rettangolo 8">
            <a:extLst>
              <a:ext uri="{FF2B5EF4-FFF2-40B4-BE49-F238E27FC236}">
                <a16:creationId xmlns:a16="http://schemas.microsoft.com/office/drawing/2014/main" id="{5DBB6F1D-6389-4F74-B954-39C86E44A10B}"/>
              </a:ext>
            </a:extLst>
          </p:cNvPr>
          <p:cNvSpPr/>
          <p:nvPr/>
        </p:nvSpPr>
        <p:spPr>
          <a:xfrm>
            <a:off x="25879" y="5756961"/>
            <a:ext cx="9154634" cy="415498"/>
          </a:xfrm>
          <a:prstGeom prst="rect">
            <a:avLst/>
          </a:prstGeom>
          <a:noFill/>
        </p:spPr>
        <p:txBody>
          <a:bodyPr wrap="square" rtlCol="0">
            <a:spAutoFit/>
          </a:bodyPr>
          <a:lstStyle/>
          <a:p>
            <a:pPr marL="228600" indent="-228600" algn="just">
              <a:buAutoNum type="arabicParenBoth"/>
            </a:pPr>
            <a:r>
              <a:rPr lang="en-US" sz="700" i="1" dirty="0">
                <a:solidFill>
                  <a:schemeClr val="accent4">
                    <a:lumMod val="50000"/>
                    <a:lumOff val="50000"/>
                  </a:schemeClr>
                </a:solidFill>
                <a:latin typeface="+mn-lt"/>
              </a:rPr>
              <a:t>The probability of default is estimated over a 12-month horizon on an open sample of non-financial companies resident in Italy that includes, for each reference date, all the firms for which balance sheet and Central Credit Register data are available and which have not yet defaulted. The graph shows the 90th, 75th, 50th, 25th and 10th percentiles of the distribution for each year. </a:t>
            </a:r>
          </a:p>
          <a:p>
            <a:pPr marL="228600" indent="-228600" algn="just">
              <a:buAutoNum type="arabicParenBoth"/>
            </a:pPr>
            <a:r>
              <a:rPr lang="en-US" sz="700" i="1" dirty="0">
                <a:solidFill>
                  <a:schemeClr val="accent4">
                    <a:lumMod val="50000"/>
                    <a:lumOff val="50000"/>
                  </a:schemeClr>
                </a:solidFill>
                <a:latin typeface="+mn-lt"/>
              </a:rPr>
              <a:t>The data refer to active companies that submitted their annual financial statements at least once in the three years before the start of the bankruptcy proceedings.</a:t>
            </a:r>
            <a:endParaRPr lang="it-IT" sz="700" i="1" dirty="0">
              <a:solidFill>
                <a:schemeClr val="accent4">
                  <a:lumMod val="50000"/>
                  <a:lumOff val="50000"/>
                </a:schemeClr>
              </a:solidFill>
              <a:latin typeface="+mn-lt"/>
            </a:endParaRPr>
          </a:p>
        </p:txBody>
      </p:sp>
      <p:pic>
        <p:nvPicPr>
          <p:cNvPr id="14" name="Immagine 13">
            <a:extLst>
              <a:ext uri="{FF2B5EF4-FFF2-40B4-BE49-F238E27FC236}">
                <a16:creationId xmlns:a16="http://schemas.microsoft.com/office/drawing/2014/main" id="{98675D5D-8D76-4150-AF09-D990A8ED113E}"/>
              </a:ext>
            </a:extLst>
          </p:cNvPr>
          <p:cNvPicPr>
            <a:picLocks noChangeAspect="1"/>
          </p:cNvPicPr>
          <p:nvPr/>
        </p:nvPicPr>
        <p:blipFill>
          <a:blip r:embed="rId4"/>
          <a:stretch>
            <a:fillRect/>
          </a:stretch>
        </p:blipFill>
        <p:spPr>
          <a:xfrm>
            <a:off x="500331" y="1993319"/>
            <a:ext cx="4089925" cy="3795508"/>
          </a:xfrm>
          <a:prstGeom prst="rect">
            <a:avLst/>
          </a:prstGeom>
          <a:ln>
            <a:solidFill>
              <a:schemeClr val="tx1"/>
            </a:solidFill>
          </a:ln>
        </p:spPr>
      </p:pic>
    </p:spTree>
    <p:extLst>
      <p:ext uri="{BB962C8B-B14F-4D97-AF65-F5344CB8AC3E}">
        <p14:creationId xmlns:p14="http://schemas.microsoft.com/office/powerpoint/2010/main" val="217786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B37EB8E0-B8D9-4B1B-92BB-20B009A68FC4}"/>
              </a:ext>
            </a:extLst>
          </p:cNvPr>
          <p:cNvSpPr/>
          <p:nvPr/>
        </p:nvSpPr>
        <p:spPr>
          <a:xfrm>
            <a:off x="830425" y="1009379"/>
            <a:ext cx="7399172" cy="550279"/>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hangingPunct="0">
              <a:lnSpc>
                <a:spcPct val="93000"/>
              </a:lnSpc>
              <a:buClr>
                <a:srgbClr val="000000"/>
              </a:buClr>
              <a:buSzPct val="45000"/>
              <a:buFont typeface="StarSymbol"/>
            </a:pPr>
            <a:r>
              <a:rPr lang="en-US" sz="1600" b="1" dirty="0">
                <a:solidFill>
                  <a:schemeClr val="tx1"/>
                </a:solidFill>
                <a:latin typeface="Calibri" panose="020F0502020204030204" pitchFamily="34" charset="0"/>
              </a:rPr>
              <a:t>New bad loans as a percentage of total loans to non-financial companies in Italy</a:t>
            </a:r>
            <a:r>
              <a:rPr lang="it-IT" sz="1600" b="1" baseline="30000" dirty="0">
                <a:solidFill>
                  <a:schemeClr val="tx1"/>
                </a:solidFill>
                <a:latin typeface="Calibri" panose="020F0502020204030204" pitchFamily="34" charset="0"/>
              </a:rPr>
              <a:t> </a:t>
            </a:r>
          </a:p>
          <a:p>
            <a:pPr algn="ctr" hangingPunct="0">
              <a:lnSpc>
                <a:spcPct val="93000"/>
              </a:lnSpc>
              <a:buClr>
                <a:srgbClr val="000000"/>
              </a:buClr>
              <a:buSzPct val="45000"/>
              <a:buFont typeface="StarSymbol"/>
            </a:pPr>
            <a:r>
              <a:rPr lang="it-IT" sz="1600" b="1" baseline="30000" dirty="0">
                <a:solidFill>
                  <a:schemeClr val="tx1"/>
                </a:solidFill>
                <a:latin typeface="Calibri" panose="020F0502020204030204" pitchFamily="34" charset="0"/>
              </a:rPr>
              <a:t>(</a:t>
            </a:r>
            <a:r>
              <a:rPr lang="it-IT" sz="1600" b="1" baseline="30000" dirty="0" err="1">
                <a:solidFill>
                  <a:schemeClr val="tx1"/>
                </a:solidFill>
                <a:latin typeface="Calibri" panose="020F0502020204030204" pitchFamily="34" charset="0"/>
              </a:rPr>
              <a:t>Annual</a:t>
            </a:r>
            <a:r>
              <a:rPr lang="it-IT" sz="1600" b="1" baseline="30000" dirty="0">
                <a:solidFill>
                  <a:schemeClr val="tx1"/>
                </a:solidFill>
                <a:latin typeface="Calibri" panose="020F0502020204030204" pitchFamily="34" charset="0"/>
              </a:rPr>
              <a:t> </a:t>
            </a:r>
            <a:r>
              <a:rPr lang="it-IT" sz="1600" b="1" baseline="30000" dirty="0" err="1">
                <a:solidFill>
                  <a:schemeClr val="tx1"/>
                </a:solidFill>
                <a:latin typeface="Calibri" panose="020F0502020204030204" pitchFamily="34" charset="0"/>
              </a:rPr>
              <a:t>influx</a:t>
            </a:r>
            <a:r>
              <a:rPr lang="it-IT" sz="1600" b="1" baseline="30000" dirty="0">
                <a:solidFill>
                  <a:schemeClr val="tx1"/>
                </a:solidFill>
                <a:latin typeface="Calibri" panose="020F0502020204030204" pitchFamily="34" charset="0"/>
              </a:rPr>
              <a:t> of </a:t>
            </a:r>
            <a:r>
              <a:rPr lang="it-IT" sz="1600" b="1" baseline="30000" dirty="0" err="1">
                <a:solidFill>
                  <a:schemeClr val="tx1"/>
                </a:solidFill>
                <a:latin typeface="Calibri" panose="020F0502020204030204" pitchFamily="34" charset="0"/>
              </a:rPr>
              <a:t>bad</a:t>
            </a:r>
            <a:r>
              <a:rPr lang="it-IT" sz="1600" b="1" baseline="30000" dirty="0">
                <a:solidFill>
                  <a:schemeClr val="tx1"/>
                </a:solidFill>
                <a:latin typeface="Calibri" panose="020F0502020204030204" pitchFamily="34" charset="0"/>
              </a:rPr>
              <a:t> </a:t>
            </a:r>
            <a:r>
              <a:rPr lang="it-IT" sz="1600" b="1" baseline="30000" dirty="0" err="1">
                <a:solidFill>
                  <a:schemeClr val="tx1"/>
                </a:solidFill>
                <a:latin typeface="Calibri" panose="020F0502020204030204" pitchFamily="34" charset="0"/>
              </a:rPr>
              <a:t>loans</a:t>
            </a:r>
            <a:r>
              <a:rPr lang="it-IT" sz="1600" b="1" baseline="30000" dirty="0">
                <a:solidFill>
                  <a:schemeClr val="tx1"/>
                </a:solidFill>
                <a:latin typeface="Calibri" panose="020F0502020204030204" pitchFamily="34" charset="0"/>
              </a:rPr>
              <a:t>, </a:t>
            </a:r>
            <a:r>
              <a:rPr lang="it-IT" sz="1600" b="1" baseline="30000" dirty="0" err="1">
                <a:solidFill>
                  <a:schemeClr val="tx1"/>
                </a:solidFill>
                <a:latin typeface="Calibri" panose="020F0502020204030204" pitchFamily="34" charset="0"/>
              </a:rPr>
              <a:t>adjusted</a:t>
            </a:r>
            <a:r>
              <a:rPr lang="it-IT" sz="1600" b="1" baseline="30000" dirty="0">
                <a:solidFill>
                  <a:schemeClr val="tx1"/>
                </a:solidFill>
                <a:latin typeface="Calibri" panose="020F0502020204030204" pitchFamily="34" charset="0"/>
              </a:rPr>
              <a:t> and </a:t>
            </a:r>
            <a:r>
              <a:rPr lang="it-IT" sz="1600" b="1" baseline="30000" dirty="0" err="1">
                <a:solidFill>
                  <a:schemeClr val="tx1"/>
                </a:solidFill>
                <a:latin typeface="Calibri" panose="020F0502020204030204" pitchFamily="34" charset="0"/>
              </a:rPr>
              <a:t>expressed</a:t>
            </a:r>
            <a:r>
              <a:rPr lang="it-IT" sz="1600" b="1" baseline="30000" dirty="0">
                <a:solidFill>
                  <a:schemeClr val="tx1"/>
                </a:solidFill>
                <a:latin typeface="Calibri" panose="020F0502020204030204" pitchFamily="34" charset="0"/>
              </a:rPr>
              <a:t> </a:t>
            </a:r>
            <a:r>
              <a:rPr lang="it-IT" sz="1600" b="1" baseline="30000" dirty="0" err="1">
                <a:solidFill>
                  <a:schemeClr val="tx1"/>
                </a:solidFill>
                <a:latin typeface="Calibri" panose="020F0502020204030204" pitchFamily="34" charset="0"/>
              </a:rPr>
              <a:t>as</a:t>
            </a:r>
            <a:r>
              <a:rPr lang="it-IT" sz="1600" b="1" baseline="30000" dirty="0">
                <a:solidFill>
                  <a:schemeClr val="tx1"/>
                </a:solidFill>
                <a:latin typeface="Calibri" panose="020F0502020204030204" pitchFamily="34" charset="0"/>
              </a:rPr>
              <a:t> a </a:t>
            </a:r>
            <a:r>
              <a:rPr lang="it-IT" sz="1600" b="1" baseline="30000" dirty="0" err="1">
                <a:solidFill>
                  <a:schemeClr val="tx1"/>
                </a:solidFill>
                <a:latin typeface="Calibri" panose="020F0502020204030204" pitchFamily="34" charset="0"/>
              </a:rPr>
              <a:t>percentage</a:t>
            </a:r>
            <a:r>
              <a:rPr lang="it-IT" sz="1600" b="1" baseline="30000" dirty="0">
                <a:solidFill>
                  <a:schemeClr val="tx1"/>
                </a:solidFill>
                <a:latin typeface="Calibri" panose="020F0502020204030204" pitchFamily="34" charset="0"/>
              </a:rPr>
              <a:t> of </a:t>
            </a:r>
            <a:r>
              <a:rPr lang="it-IT" sz="1600" b="1" baseline="30000" dirty="0" err="1">
                <a:solidFill>
                  <a:schemeClr val="tx1"/>
                </a:solidFill>
                <a:latin typeface="Calibri" panose="020F0502020204030204" pitchFamily="34" charset="0"/>
              </a:rPr>
              <a:t>total</a:t>
            </a:r>
            <a:r>
              <a:rPr lang="it-IT" sz="1600" b="1" baseline="30000" dirty="0">
                <a:solidFill>
                  <a:schemeClr val="tx1"/>
                </a:solidFill>
                <a:latin typeface="Calibri" panose="020F0502020204030204" pitchFamily="34" charset="0"/>
              </a:rPr>
              <a:t> </a:t>
            </a:r>
            <a:r>
              <a:rPr lang="it-IT" sz="1600" b="1" baseline="30000" dirty="0" err="1">
                <a:solidFill>
                  <a:schemeClr val="tx1"/>
                </a:solidFill>
                <a:latin typeface="Calibri" panose="020F0502020204030204" pitchFamily="34" charset="0"/>
              </a:rPr>
              <a:t>loans</a:t>
            </a:r>
            <a:r>
              <a:rPr lang="it-IT" sz="1600" b="1" baseline="30000" dirty="0">
                <a:solidFill>
                  <a:schemeClr val="tx1"/>
                </a:solidFill>
                <a:latin typeface="Calibri" panose="020F0502020204030204" pitchFamily="34" charset="0"/>
              </a:rPr>
              <a:t>)</a:t>
            </a:r>
            <a:endParaRPr lang="en-US" sz="1600" b="1" dirty="0">
              <a:solidFill>
                <a:schemeClr val="tx1"/>
              </a:solidFill>
              <a:latin typeface="Calibri" panose="020F0502020204030204" pitchFamily="34" charset="0"/>
            </a:endParaRPr>
          </a:p>
        </p:txBody>
      </p:sp>
      <p:pic>
        <p:nvPicPr>
          <p:cNvPr id="4" name="Immagine 3">
            <a:extLst>
              <a:ext uri="{FF2B5EF4-FFF2-40B4-BE49-F238E27FC236}">
                <a16:creationId xmlns:a16="http://schemas.microsoft.com/office/drawing/2014/main" id="{9713916C-FB4D-4120-964B-8C9BE80BFA91}"/>
              </a:ext>
            </a:extLst>
          </p:cNvPr>
          <p:cNvPicPr>
            <a:picLocks noChangeAspect="1"/>
          </p:cNvPicPr>
          <p:nvPr/>
        </p:nvPicPr>
        <p:blipFill rotWithShape="1">
          <a:blip r:embed="rId3"/>
          <a:srcRect l="7931" t="37490" r="10570" b="4655"/>
          <a:stretch/>
        </p:blipFill>
        <p:spPr>
          <a:xfrm>
            <a:off x="709126" y="1559658"/>
            <a:ext cx="7937235" cy="4208273"/>
          </a:xfrm>
          <a:prstGeom prst="rect">
            <a:avLst/>
          </a:prstGeom>
        </p:spPr>
      </p:pic>
      <p:sp>
        <p:nvSpPr>
          <p:cNvPr id="5" name="Rettangolo 4">
            <a:extLst>
              <a:ext uri="{FF2B5EF4-FFF2-40B4-BE49-F238E27FC236}">
                <a16:creationId xmlns:a16="http://schemas.microsoft.com/office/drawing/2014/main" id="{9EB32CF6-C6D6-488A-9BAE-A3309D76EAA2}"/>
              </a:ext>
            </a:extLst>
          </p:cNvPr>
          <p:cNvSpPr/>
          <p:nvPr/>
        </p:nvSpPr>
        <p:spPr>
          <a:xfrm>
            <a:off x="0" y="123184"/>
            <a:ext cx="9180513" cy="668273"/>
          </a:xfrm>
          <a:prstGeom prst="rect">
            <a:avLst/>
          </a:prstGeom>
          <a:solidFill>
            <a:schemeClr val="bg1"/>
          </a:solidFill>
        </p:spPr>
        <p:txBody>
          <a:bodyPr anchor="ctr"/>
          <a:lstStyle/>
          <a:p>
            <a:pPr algn="just" eaLnBrk="0" hangingPunct="0">
              <a:lnSpc>
                <a:spcPts val="3000"/>
              </a:lnSpc>
              <a:buClr>
                <a:srgbClr val="000000"/>
              </a:buClr>
              <a:buSzPct val="45000"/>
              <a:buFont typeface="StarSymbol"/>
            </a:pPr>
            <a:r>
              <a:rPr lang="it-IT" sz="2600" b="1" dirty="0" err="1">
                <a:solidFill>
                  <a:srgbClr val="0070C0"/>
                </a:solidFill>
                <a:latin typeface="Calibri" panose="020F0502020204030204" pitchFamily="34" charset="0"/>
              </a:rPr>
              <a:t>Looking</a:t>
            </a:r>
            <a:r>
              <a:rPr lang="it-IT" sz="2600" b="1" dirty="0">
                <a:solidFill>
                  <a:srgbClr val="0070C0"/>
                </a:solidFill>
                <a:latin typeface="Calibri" panose="020F0502020204030204" pitchFamily="34" charset="0"/>
              </a:rPr>
              <a:t> </a:t>
            </a:r>
            <a:r>
              <a:rPr lang="it-IT" sz="2600" b="1" dirty="0" err="1">
                <a:solidFill>
                  <a:srgbClr val="0070C0"/>
                </a:solidFill>
                <a:latin typeface="Calibri" panose="020F0502020204030204" pitchFamily="34" charset="0"/>
              </a:rPr>
              <a:t>forward</a:t>
            </a:r>
            <a:r>
              <a:rPr lang="it-IT" sz="2600" b="1" dirty="0">
                <a:solidFill>
                  <a:srgbClr val="0070C0"/>
                </a:solidFill>
                <a:latin typeface="Calibri" panose="020F0502020204030204" pitchFamily="34" charset="0"/>
              </a:rPr>
              <a:t>: credit risk</a:t>
            </a:r>
            <a:r>
              <a:rPr lang="en-US" sz="2600" b="1" dirty="0">
                <a:solidFill>
                  <a:srgbClr val="0070C0"/>
                </a:solidFill>
                <a:latin typeface="Calibri" panose="020F0502020204030204" pitchFamily="34" charset="0"/>
              </a:rPr>
              <a:t> is expected to further reduce (at all firms size)</a:t>
            </a:r>
            <a:endParaRPr lang="it-IT" sz="2600" b="1" dirty="0">
              <a:solidFill>
                <a:srgbClr val="0070C0"/>
              </a:solidFill>
              <a:latin typeface="Calibri" panose="020F0502020204030204" pitchFamily="34" charset="0"/>
            </a:endParaRPr>
          </a:p>
        </p:txBody>
      </p:sp>
      <p:sp>
        <p:nvSpPr>
          <p:cNvPr id="6" name="Rettangolo 5">
            <a:extLst>
              <a:ext uri="{FF2B5EF4-FFF2-40B4-BE49-F238E27FC236}">
                <a16:creationId xmlns:a16="http://schemas.microsoft.com/office/drawing/2014/main" id="{98F3B175-9B55-4E71-9439-C86054C51E9E}"/>
              </a:ext>
            </a:extLst>
          </p:cNvPr>
          <p:cNvSpPr/>
          <p:nvPr/>
        </p:nvSpPr>
        <p:spPr>
          <a:xfrm>
            <a:off x="81957" y="6205023"/>
            <a:ext cx="3463465" cy="215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rtlCol="0">
            <a:spAutoFit/>
          </a:bodyPr>
          <a:lstStyle/>
          <a:p>
            <a:pPr algn="just"/>
            <a:r>
              <a:rPr lang="en-US" sz="800" i="1" dirty="0">
                <a:solidFill>
                  <a:schemeClr val="bg1"/>
                </a:solidFill>
                <a:latin typeface="+mn-lt"/>
              </a:rPr>
              <a:t>Source: Abi-</a:t>
            </a:r>
            <a:r>
              <a:rPr lang="en-US" sz="800" i="1" dirty="0" err="1">
                <a:solidFill>
                  <a:schemeClr val="bg1"/>
                </a:solidFill>
                <a:latin typeface="+mn-lt"/>
              </a:rPr>
              <a:t>Cerved</a:t>
            </a:r>
            <a:r>
              <a:rPr lang="en-US" sz="800" i="1" dirty="0">
                <a:solidFill>
                  <a:schemeClr val="bg1"/>
                </a:solidFill>
                <a:latin typeface="+mn-lt"/>
              </a:rPr>
              <a:t> estimates and forecasts </a:t>
            </a:r>
          </a:p>
        </p:txBody>
      </p:sp>
    </p:spTree>
    <p:extLst>
      <p:ext uri="{BB962C8B-B14F-4D97-AF65-F5344CB8AC3E}">
        <p14:creationId xmlns:p14="http://schemas.microsoft.com/office/powerpoint/2010/main" val="289728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det_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5896">
            <a:off x="-598488" y="1250950"/>
            <a:ext cx="36845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6391" name="Oval 13"/>
          <p:cNvSpPr>
            <a:spLocks noChangeArrowheads="1"/>
          </p:cNvSpPr>
          <p:nvPr/>
        </p:nvSpPr>
        <p:spPr bwMode="auto">
          <a:xfrm>
            <a:off x="468527" y="1445527"/>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a:ex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16394" name="Rectangle 6"/>
          <p:cNvSpPr>
            <a:spLocks noChangeArrowheads="1"/>
          </p:cNvSpPr>
          <p:nvPr/>
        </p:nvSpPr>
        <p:spPr bwMode="auto">
          <a:xfrm>
            <a:off x="917566" y="1338077"/>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Overview</a:t>
            </a:r>
            <a:endParaRPr lang="it-IT" sz="2800" b="1" dirty="0">
              <a:solidFill>
                <a:srgbClr val="000066"/>
              </a:solidFill>
              <a:latin typeface="Calibri" pitchFamily="34" charset="0"/>
            </a:endParaRPr>
          </a:p>
        </p:txBody>
      </p:sp>
      <p:grpSp>
        <p:nvGrpSpPr>
          <p:cNvPr id="5" name="Gruppo 4"/>
          <p:cNvGrpSpPr/>
          <p:nvPr/>
        </p:nvGrpSpPr>
        <p:grpSpPr>
          <a:xfrm>
            <a:off x="818102" y="4018651"/>
            <a:ext cx="7978462" cy="574901"/>
            <a:chOff x="385939" y="2373843"/>
            <a:chExt cx="7978462" cy="574901"/>
          </a:xfrm>
        </p:grpSpPr>
        <p:sp>
          <p:nvSpPr>
            <p:cNvPr id="16389" name="Oval 10"/>
            <p:cNvSpPr>
              <a:spLocks noChangeArrowheads="1"/>
            </p:cNvSpPr>
            <p:nvPr/>
          </p:nvSpPr>
          <p:spPr bwMode="auto">
            <a:xfrm>
              <a:off x="385939" y="2481112"/>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8" name="Rectangle 6"/>
            <p:cNvSpPr>
              <a:spLocks noChangeArrowheads="1"/>
            </p:cNvSpPr>
            <p:nvPr/>
          </p:nvSpPr>
          <p:spPr bwMode="auto">
            <a:xfrm>
              <a:off x="844414" y="2373843"/>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Non-performing loans</a:t>
              </a:r>
              <a:endParaRPr lang="it-IT" sz="2800" b="1" dirty="0">
                <a:solidFill>
                  <a:srgbClr val="000066"/>
                </a:solidFill>
                <a:latin typeface="Calibri" pitchFamily="34" charset="0"/>
              </a:endParaRPr>
            </a:p>
          </p:txBody>
        </p:sp>
      </p:grpSp>
      <p:grpSp>
        <p:nvGrpSpPr>
          <p:cNvPr id="6" name="Gruppo 5"/>
          <p:cNvGrpSpPr/>
          <p:nvPr/>
        </p:nvGrpSpPr>
        <p:grpSpPr>
          <a:xfrm>
            <a:off x="341784" y="2255988"/>
            <a:ext cx="7978462" cy="574901"/>
            <a:chOff x="367651" y="1855960"/>
            <a:chExt cx="7978462" cy="574901"/>
          </a:xfrm>
        </p:grpSpPr>
        <p:sp>
          <p:nvSpPr>
            <p:cNvPr id="9" name="Rectangle 6"/>
            <p:cNvSpPr>
              <a:spLocks noChangeArrowheads="1"/>
            </p:cNvSpPr>
            <p:nvPr/>
          </p:nvSpPr>
          <p:spPr bwMode="auto">
            <a:xfrm>
              <a:off x="826126" y="1855960"/>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Key features of Italian banks</a:t>
              </a:r>
            </a:p>
          </p:txBody>
        </p:sp>
        <p:sp>
          <p:nvSpPr>
            <p:cNvPr id="14" name="Oval 10"/>
            <p:cNvSpPr>
              <a:spLocks noChangeArrowheads="1"/>
            </p:cNvSpPr>
            <p:nvPr/>
          </p:nvSpPr>
          <p:spPr bwMode="auto">
            <a:xfrm>
              <a:off x="367651" y="1963410"/>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grpSp>
      <p:grpSp>
        <p:nvGrpSpPr>
          <p:cNvPr id="4" name="Gruppo 3"/>
          <p:cNvGrpSpPr/>
          <p:nvPr/>
        </p:nvGrpSpPr>
        <p:grpSpPr>
          <a:xfrm>
            <a:off x="1349896" y="4894028"/>
            <a:ext cx="7978462" cy="574901"/>
            <a:chOff x="477379" y="2891726"/>
            <a:chExt cx="7978462" cy="574901"/>
          </a:xfrm>
        </p:grpSpPr>
        <p:sp>
          <p:nvSpPr>
            <p:cNvPr id="12" name="Rectangle 6"/>
            <p:cNvSpPr>
              <a:spLocks noChangeArrowheads="1"/>
            </p:cNvSpPr>
            <p:nvPr/>
          </p:nvSpPr>
          <p:spPr bwMode="auto">
            <a:xfrm>
              <a:off x="935854" y="2891726"/>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Mortgage market</a:t>
              </a:r>
              <a:endParaRPr lang="it-IT" sz="2800" b="1" dirty="0">
                <a:solidFill>
                  <a:srgbClr val="000066"/>
                </a:solidFill>
                <a:latin typeface="Calibri" pitchFamily="34" charset="0"/>
              </a:endParaRPr>
            </a:p>
          </p:txBody>
        </p:sp>
        <p:sp>
          <p:nvSpPr>
            <p:cNvPr id="20" name="Oval 10"/>
            <p:cNvSpPr>
              <a:spLocks noChangeArrowheads="1"/>
            </p:cNvSpPr>
            <p:nvPr/>
          </p:nvSpPr>
          <p:spPr bwMode="auto">
            <a:xfrm>
              <a:off x="477379" y="2998995"/>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dirty="0">
                <a:solidFill>
                  <a:srgbClr val="FFFFFF"/>
                </a:solidFill>
                <a:latin typeface="Calibri" pitchFamily="34" charset="0"/>
              </a:endParaRPr>
            </a:p>
          </p:txBody>
        </p:sp>
      </p:grpSp>
      <p:grpSp>
        <p:nvGrpSpPr>
          <p:cNvPr id="22" name="Gruppo 21">
            <a:extLst>
              <a:ext uri="{FF2B5EF4-FFF2-40B4-BE49-F238E27FC236}">
                <a16:creationId xmlns:a16="http://schemas.microsoft.com/office/drawing/2014/main" id="{EDB790DB-C35C-4F74-876C-EFDD8FAEB3E6}"/>
              </a:ext>
            </a:extLst>
          </p:cNvPr>
          <p:cNvGrpSpPr/>
          <p:nvPr/>
        </p:nvGrpSpPr>
        <p:grpSpPr>
          <a:xfrm>
            <a:off x="488640" y="3143274"/>
            <a:ext cx="7978462" cy="574901"/>
            <a:chOff x="385939" y="2373843"/>
            <a:chExt cx="7978462" cy="574901"/>
          </a:xfrm>
        </p:grpSpPr>
        <p:sp>
          <p:nvSpPr>
            <p:cNvPr id="23" name="Oval 10">
              <a:extLst>
                <a:ext uri="{FF2B5EF4-FFF2-40B4-BE49-F238E27FC236}">
                  <a16:creationId xmlns:a16="http://schemas.microsoft.com/office/drawing/2014/main" id="{D509D87B-9E5B-4B65-BB51-3625B8EF824E}"/>
                </a:ext>
              </a:extLst>
            </p:cNvPr>
            <p:cNvSpPr>
              <a:spLocks noChangeArrowheads="1"/>
            </p:cNvSpPr>
            <p:nvPr/>
          </p:nvSpPr>
          <p:spPr bwMode="auto">
            <a:xfrm>
              <a:off x="385939" y="2481112"/>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24" name="Rectangle 6">
              <a:extLst>
                <a:ext uri="{FF2B5EF4-FFF2-40B4-BE49-F238E27FC236}">
                  <a16:creationId xmlns:a16="http://schemas.microsoft.com/office/drawing/2014/main" id="{8C870B16-BC4F-4FB8-AC4B-8BB8FB89DB39}"/>
                </a:ext>
              </a:extLst>
            </p:cNvPr>
            <p:cNvSpPr>
              <a:spLocks noChangeArrowheads="1"/>
            </p:cNvSpPr>
            <p:nvPr/>
          </p:nvSpPr>
          <p:spPr bwMode="auto">
            <a:xfrm>
              <a:off x="844414" y="2373843"/>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Lending: trend and risk</a:t>
              </a:r>
              <a:endParaRPr lang="it-IT" sz="2800" b="1" dirty="0">
                <a:solidFill>
                  <a:srgbClr val="000066"/>
                </a:solidFill>
                <a:latin typeface="Calibri" pitchFamily="34" charset="0"/>
              </a:endParaRPr>
            </a:p>
          </p:txBody>
        </p:sp>
      </p:grpSp>
      <p:sp>
        <p:nvSpPr>
          <p:cNvPr id="25" name="Text Box 3">
            <a:extLst>
              <a:ext uri="{FF2B5EF4-FFF2-40B4-BE49-F238E27FC236}">
                <a16:creationId xmlns:a16="http://schemas.microsoft.com/office/drawing/2014/main" id="{C4C5DF8D-25EA-4471-8956-23BAE5EBFE7C}"/>
              </a:ext>
            </a:extLst>
          </p:cNvPr>
          <p:cNvSpPr txBox="1">
            <a:spLocks noChangeArrowheads="1"/>
          </p:cNvSpPr>
          <p:nvPr/>
        </p:nvSpPr>
        <p:spPr bwMode="auto">
          <a:xfrm>
            <a:off x="0" y="-1"/>
            <a:ext cx="9180513" cy="767752"/>
          </a:xfrm>
          <a:prstGeom prst="rect">
            <a:avLst/>
          </a:prstGeom>
          <a:solidFill>
            <a:schemeClr val="bg1"/>
          </a:solidFill>
          <a:ln>
            <a:noFill/>
          </a:ln>
          <a:effectLst/>
          <a:extLst/>
        </p:spPr>
        <p:txBody>
          <a:bodyPr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hangingPunct="0">
              <a:lnSpc>
                <a:spcPct val="93000"/>
              </a:lnSpc>
              <a:buClr>
                <a:srgbClr val="000000"/>
              </a:buClr>
              <a:buSzPct val="45000"/>
              <a:buFont typeface="StarSymbol" charset="0"/>
              <a:buNone/>
              <a:defRPr/>
            </a:pPr>
            <a:r>
              <a:rPr lang="en-GB" sz="3000" b="1" dirty="0">
                <a:solidFill>
                  <a:srgbClr val="0070C0"/>
                </a:solidFill>
                <a:latin typeface="Calibri" panose="020F0502020204030204" pitchFamily="34" charset="0"/>
              </a:rPr>
              <a:t>Index</a:t>
            </a:r>
          </a:p>
        </p:txBody>
      </p:sp>
      <p:sp>
        <p:nvSpPr>
          <p:cNvPr id="26" name="Oval 10">
            <a:extLst>
              <a:ext uri="{FF2B5EF4-FFF2-40B4-BE49-F238E27FC236}">
                <a16:creationId xmlns:a16="http://schemas.microsoft.com/office/drawing/2014/main" id="{CB25E860-7C4F-4B1D-8E4E-8EE2406B592D}"/>
              </a:ext>
            </a:extLst>
          </p:cNvPr>
          <p:cNvSpPr>
            <a:spLocks noChangeArrowheads="1"/>
          </p:cNvSpPr>
          <p:nvPr/>
        </p:nvSpPr>
        <p:spPr bwMode="auto">
          <a:xfrm>
            <a:off x="837220" y="4108501"/>
            <a:ext cx="360000" cy="360000"/>
          </a:xfrm>
          <a:prstGeom prst="ellipse">
            <a:avLst/>
          </a:prstGeom>
          <a:solidFill>
            <a:srgbClr val="002060"/>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Tree>
    <p:extLst>
      <p:ext uri="{BB962C8B-B14F-4D97-AF65-F5344CB8AC3E}">
        <p14:creationId xmlns:p14="http://schemas.microsoft.com/office/powerpoint/2010/main" val="266090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p:cNvSpPr txBox="1">
            <a:spLocks/>
          </p:cNvSpPr>
          <p:nvPr/>
        </p:nvSpPr>
        <p:spPr>
          <a:xfrm>
            <a:off x="389739" y="2404635"/>
            <a:ext cx="8398872" cy="737559"/>
          </a:xfrm>
          <a:prstGeom prst="rect">
            <a:avLst/>
          </a:prstGeom>
        </p:spPr>
        <p:txBody>
          <a:bodyPr/>
          <a:lstStyle>
            <a:lvl1pPr algn="l" rtl="0" eaLnBrk="0" fontAlgn="base" hangingPunct="0">
              <a:spcBef>
                <a:spcPct val="20000"/>
              </a:spcBef>
              <a:spcAft>
                <a:spcPct val="0"/>
              </a:spcAft>
              <a:buFont typeface="Wingdings" pitchFamily="2" charset="2"/>
              <a:defRPr sz="2000">
                <a:solidFill>
                  <a:schemeClr val="tx1"/>
                </a:solidFill>
                <a:latin typeface="+mn-lt"/>
                <a:ea typeface="+mn-ea"/>
                <a:cs typeface="+mn-cs"/>
              </a:defRPr>
            </a:lvl1pPr>
            <a:lvl2pPr marL="182563" indent="-180975"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cs typeface="+mn-cs"/>
              </a:defRPr>
            </a:lvl2pPr>
            <a:lvl3pPr marL="363538" indent="-166688" algn="l" rtl="0" eaLnBrk="0" fontAlgn="base" hangingPunct="0">
              <a:spcBef>
                <a:spcPct val="20000"/>
              </a:spcBef>
              <a:spcAft>
                <a:spcPct val="0"/>
              </a:spcAft>
              <a:buClr>
                <a:schemeClr val="folHlink"/>
              </a:buClr>
              <a:buSzPct val="75000"/>
              <a:buFont typeface="Wingdings" pitchFamily="2" charset="2"/>
              <a:buChar char="§"/>
              <a:defRPr sz="2000">
                <a:solidFill>
                  <a:schemeClr val="tx1"/>
                </a:solidFill>
                <a:latin typeface="+mn-lt"/>
                <a:cs typeface="+mn-cs"/>
              </a:defRPr>
            </a:lvl3pPr>
            <a:lvl4pPr marL="563563" indent="-198438" algn="l" rtl="0" eaLnBrk="0" fontAlgn="base" hangingPunct="0">
              <a:spcBef>
                <a:spcPct val="20000"/>
              </a:spcBef>
              <a:spcAft>
                <a:spcPct val="0"/>
              </a:spcAft>
              <a:buClr>
                <a:schemeClr val="folHlink"/>
              </a:buClr>
              <a:buSzPct val="5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000">
                <a:solidFill>
                  <a:schemeClr val="tx1"/>
                </a:solidFill>
                <a:latin typeface="+mn-lt"/>
                <a:cs typeface="+mn-cs"/>
              </a:defRPr>
            </a:lvl9pPr>
          </a:lstStyle>
          <a:p>
            <a:pPr marL="272548" indent="-272548" algn="just">
              <a:spcBef>
                <a:spcPts val="0"/>
              </a:spcBef>
              <a:spcAft>
                <a:spcPts val="453"/>
              </a:spcAft>
              <a:buClr>
                <a:srgbClr val="002F63"/>
              </a:buClr>
              <a:buSzPct val="120000"/>
              <a:buFont typeface="Wingdings" panose="05000000000000000000" pitchFamily="2" charset="2"/>
              <a:buChar char="§"/>
              <a:defRPr/>
            </a:pPr>
            <a:r>
              <a:rPr lang="en-GB" sz="1657" kern="0" dirty="0"/>
              <a:t>In </a:t>
            </a:r>
            <a:r>
              <a:rPr lang="en-CA" sz="1657" kern="0" dirty="0"/>
              <a:t>Italy </a:t>
            </a:r>
            <a:r>
              <a:rPr lang="en-CA" sz="1657" b="1" kern="0" dirty="0">
                <a:solidFill>
                  <a:srgbClr val="0099FF"/>
                </a:solidFill>
              </a:rPr>
              <a:t>80% of NPLs growth explained by macro/country factors </a:t>
            </a:r>
            <a:r>
              <a:rPr lang="en-CA" sz="1657" kern="0" dirty="0"/>
              <a:t>(Real GDP, enforcement procedure length; interest rates spread) compared  to 50% on average in Europe</a:t>
            </a:r>
          </a:p>
          <a:p>
            <a:pPr marL="272548" indent="-272548" algn="just">
              <a:spcBef>
                <a:spcPts val="0"/>
              </a:spcBef>
              <a:spcAft>
                <a:spcPts val="453"/>
              </a:spcAft>
              <a:buClr>
                <a:srgbClr val="002F63"/>
              </a:buClr>
              <a:buSzPct val="120000"/>
              <a:buFont typeface="Wingdings" panose="05000000000000000000" pitchFamily="2" charset="2"/>
              <a:buChar char="§"/>
              <a:defRPr/>
            </a:pPr>
            <a:endParaRPr lang="en-CA" sz="1657" kern="0" dirty="0"/>
          </a:p>
          <a:p>
            <a:pPr marL="272548" indent="-272548" algn="just">
              <a:spcBef>
                <a:spcPts val="0"/>
              </a:spcBef>
              <a:spcAft>
                <a:spcPts val="453"/>
              </a:spcAft>
              <a:buClr>
                <a:srgbClr val="002F63"/>
              </a:buClr>
              <a:buSzPct val="120000"/>
              <a:buFont typeface="Wingdings" panose="05000000000000000000" pitchFamily="2" charset="2"/>
              <a:buChar char="§"/>
              <a:defRPr/>
            </a:pPr>
            <a:r>
              <a:rPr lang="en-CA" sz="1657" b="1" kern="0" dirty="0">
                <a:solidFill>
                  <a:srgbClr val="0099FF"/>
                </a:solidFill>
              </a:rPr>
              <a:t>In particular, enforcement procedure length is key</a:t>
            </a:r>
            <a:r>
              <a:rPr lang="en-CA" sz="1657" kern="0" dirty="0"/>
              <a:t>: it explains 50% of NPLs growth in Italy</a:t>
            </a:r>
          </a:p>
          <a:p>
            <a:pPr marL="136629" indent="-136629" algn="just">
              <a:spcBef>
                <a:spcPts val="0"/>
              </a:spcBef>
              <a:spcAft>
                <a:spcPts val="453"/>
              </a:spcAft>
              <a:buClr>
                <a:srgbClr val="002F63"/>
              </a:buClr>
              <a:buSzPct val="120000"/>
              <a:buFont typeface="Wingdings" panose="05000000000000000000" pitchFamily="2" charset="2"/>
              <a:buChar char="§"/>
              <a:defRPr/>
            </a:pPr>
            <a:endParaRPr lang="en-CA" sz="1657" kern="0" dirty="0"/>
          </a:p>
          <a:p>
            <a:pPr marL="136629" indent="-136629" algn="just">
              <a:spcBef>
                <a:spcPts val="0"/>
              </a:spcBef>
              <a:spcAft>
                <a:spcPts val="453"/>
              </a:spcAft>
              <a:buClr>
                <a:srgbClr val="002F63"/>
              </a:buClr>
              <a:buSzPct val="120000"/>
              <a:buFont typeface="Wingdings" panose="05000000000000000000" pitchFamily="2" charset="2"/>
              <a:buChar char="§"/>
              <a:defRPr/>
            </a:pPr>
            <a:endParaRPr lang="en-CA" sz="1657" b="1" kern="0" dirty="0">
              <a:solidFill>
                <a:srgbClr val="0099FF"/>
              </a:solidFill>
            </a:endParaRPr>
          </a:p>
        </p:txBody>
      </p:sp>
      <p:grpSp>
        <p:nvGrpSpPr>
          <p:cNvPr id="20" name="Gruppo 19"/>
          <p:cNvGrpSpPr/>
          <p:nvPr/>
        </p:nvGrpSpPr>
        <p:grpSpPr>
          <a:xfrm rot="5400000">
            <a:off x="4393017" y="-70197"/>
            <a:ext cx="452855" cy="3838754"/>
            <a:chOff x="42358" y="-1030017"/>
            <a:chExt cx="599874" cy="2517537"/>
          </a:xfrm>
        </p:grpSpPr>
        <p:sp>
          <p:nvSpPr>
            <p:cNvPr id="4" name="Rettangolo 3"/>
            <p:cNvSpPr/>
            <p:nvPr/>
          </p:nvSpPr>
          <p:spPr bwMode="auto">
            <a:xfrm>
              <a:off x="42358" y="-1030017"/>
              <a:ext cx="599874" cy="2517537"/>
            </a:xfrm>
            <a:prstGeom prst="rect">
              <a:avLst/>
            </a:prstGeom>
            <a:solidFill>
              <a:srgbClr val="3399FF"/>
            </a:solidFill>
            <a:ln>
              <a:noFill/>
            </a:ln>
            <a:effectLst/>
            <a:extLst/>
          </p:spPr>
          <p:txBody>
            <a:bodyPr vert="horz" wrap="square" lIns="69029" tIns="34515" rIns="69029" bIns="34515" numCol="1" rtlCol="0" anchor="t" anchorCtr="0" compatLnSpc="1">
              <a:prstTxWarp prst="textNoShape">
                <a:avLst/>
              </a:prstTxWarp>
            </a:bodyPr>
            <a:lstStyle/>
            <a:p>
              <a:pPr algn="ctr" defTabSz="339175" hangingPunct="0">
                <a:lnSpc>
                  <a:spcPct val="93000"/>
                </a:lnSpc>
                <a:buClr>
                  <a:srgbClr val="000000"/>
                </a:buClr>
                <a:buSzPct val="45000"/>
              </a:pPr>
              <a:endParaRPr lang="it-IT" sz="1657" dirty="0"/>
            </a:p>
          </p:txBody>
        </p:sp>
        <p:sp>
          <p:nvSpPr>
            <p:cNvPr id="5" name="Rettangolo 4"/>
            <p:cNvSpPr/>
            <p:nvPr/>
          </p:nvSpPr>
          <p:spPr>
            <a:xfrm rot="16200000">
              <a:off x="-719057" y="-19742"/>
              <a:ext cx="2177533" cy="436490"/>
            </a:xfrm>
            <a:prstGeom prst="rect">
              <a:avLst/>
            </a:prstGeom>
          </p:spPr>
          <p:txBody>
            <a:bodyPr wrap="square">
              <a:spAutoFit/>
            </a:bodyPr>
            <a:lstStyle/>
            <a:p>
              <a:pPr algn="ctr" hangingPunct="0">
                <a:lnSpc>
                  <a:spcPct val="93000"/>
                </a:lnSpc>
                <a:buClr>
                  <a:srgbClr val="000000"/>
                </a:buClr>
                <a:buSzPct val="45000"/>
              </a:pPr>
              <a:r>
                <a:rPr lang="it-IT" sz="1657" b="1" noProof="1">
                  <a:solidFill>
                    <a:schemeClr val="bg1"/>
                  </a:solidFill>
                  <a:latin typeface="+mn-lt"/>
                </a:rPr>
                <a:t>Causes of NPLs</a:t>
              </a:r>
            </a:p>
          </p:txBody>
        </p:sp>
      </p:grpSp>
      <p:sp>
        <p:nvSpPr>
          <p:cNvPr id="23" name="Titolo 1"/>
          <p:cNvSpPr txBox="1">
            <a:spLocks/>
          </p:cNvSpPr>
          <p:nvPr/>
        </p:nvSpPr>
        <p:spPr>
          <a:xfrm>
            <a:off x="0" y="398102"/>
            <a:ext cx="9180513" cy="529543"/>
          </a:xfrm>
          <a:prstGeom prst="rect">
            <a:avLst/>
          </a:prstGeom>
          <a:solidFill>
            <a:schemeClr val="bg1"/>
          </a:solidFill>
        </p:spPr>
        <p:txBody>
          <a:bodyPr anchor="ctr"/>
          <a:lstStyle>
            <a:defPPr>
              <a:defRPr lang="en-GB"/>
            </a:defPPr>
            <a:lvl1pPr algn="just" eaLnBrk="0" hangingPunct="0">
              <a:lnSpc>
                <a:spcPct val="93000"/>
              </a:lnSpc>
              <a:buClr>
                <a:srgbClr val="000000"/>
              </a:buClr>
              <a:buSzPct val="45000"/>
              <a:buFont typeface="StarSymbol"/>
              <a:defRPr sz="3000" b="1">
                <a:solidFill>
                  <a:srgbClr val="0070C0"/>
                </a:solidFill>
                <a:latin typeface="Calibri" panose="020F0502020204030204" pitchFamily="34" charset="0"/>
              </a:defRPr>
            </a:lvl1pPr>
            <a:lvl2pPr algn="ctr" eaLnBrk="0" hangingPunct="0">
              <a:lnSpc>
                <a:spcPct val="93000"/>
              </a:lnSpc>
              <a:buClr>
                <a:srgbClr val="000000"/>
              </a:buClr>
              <a:buSzPct val="45000"/>
              <a:buFont typeface="StarSymbol"/>
              <a:defRPr sz="4400">
                <a:solidFill>
                  <a:srgbClr val="000000"/>
                </a:solidFill>
                <a:latin typeface="Arial" pitchFamily="34" charset="0"/>
              </a:defRPr>
            </a:lvl2pPr>
            <a:lvl3pPr algn="ctr" eaLnBrk="0" hangingPunct="0">
              <a:lnSpc>
                <a:spcPct val="93000"/>
              </a:lnSpc>
              <a:buClr>
                <a:srgbClr val="000000"/>
              </a:buClr>
              <a:buSzPct val="45000"/>
              <a:buFont typeface="StarSymbol"/>
              <a:defRPr sz="4400">
                <a:solidFill>
                  <a:srgbClr val="000000"/>
                </a:solidFill>
                <a:latin typeface="Arial" pitchFamily="34" charset="0"/>
              </a:defRPr>
            </a:lvl3pPr>
            <a:lvl4pPr algn="ctr" eaLnBrk="0" hangingPunct="0">
              <a:lnSpc>
                <a:spcPct val="93000"/>
              </a:lnSpc>
              <a:buClr>
                <a:srgbClr val="000000"/>
              </a:buClr>
              <a:buSzPct val="45000"/>
              <a:buFont typeface="StarSymbol"/>
              <a:defRPr sz="4400">
                <a:solidFill>
                  <a:srgbClr val="000000"/>
                </a:solidFill>
                <a:latin typeface="Arial" pitchFamily="34" charset="0"/>
              </a:defRPr>
            </a:lvl4pPr>
            <a:lvl5pPr algn="ctr" eaLnBrk="0" hangingPunct="0">
              <a:lnSpc>
                <a:spcPct val="93000"/>
              </a:lnSpc>
              <a:buClr>
                <a:srgbClr val="000000"/>
              </a:buClr>
              <a:buSzPct val="45000"/>
              <a:buFont typeface="StarSymbol"/>
              <a:defRPr sz="4400">
                <a:solidFill>
                  <a:srgbClr val="000000"/>
                </a:solidFill>
                <a:latin typeface="Arial" pitchFamily="34" charset="0"/>
              </a:defRPr>
            </a:lvl5pPr>
            <a:lvl6pPr marL="15367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6pPr>
            <a:lvl7pPr marL="19939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7pPr>
            <a:lvl8pPr marL="24511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8pPr>
            <a:lvl9pPr marL="29083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9pPr>
          </a:lstStyle>
          <a:p>
            <a:r>
              <a:rPr lang="en-GB" sz="2600" dirty="0"/>
              <a:t>The causes of the NPL issue: </a:t>
            </a:r>
            <a:r>
              <a:rPr lang="en-CA" sz="2600" dirty="0"/>
              <a:t>enforcement procedure length is a key factor</a:t>
            </a:r>
            <a:endParaRPr lang="en-GB" sz="2600" dirty="0"/>
          </a:p>
          <a:p>
            <a:endParaRPr lang="en-GB" dirty="0"/>
          </a:p>
        </p:txBody>
      </p:sp>
      <p:sp>
        <p:nvSpPr>
          <p:cNvPr id="26" name="CasellaDiTesto 25"/>
          <p:cNvSpPr txBox="1"/>
          <p:nvPr/>
        </p:nvSpPr>
        <p:spPr>
          <a:xfrm>
            <a:off x="1126195" y="5505055"/>
            <a:ext cx="2384872" cy="15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311" tIns="33556" rIns="68311" bIns="33556">
            <a:spAutoFit/>
          </a:bodyPr>
          <a:lstStyle>
            <a:defPPr>
              <a:defRPr lang="en-GB"/>
            </a:defPPr>
            <a:lvl1pPr algn="just" eaLnBrk="0" hangingPunct="0">
              <a:lnSpc>
                <a:spcPct val="93000"/>
              </a:lnSpc>
              <a:buClr>
                <a:srgbClr val="000000"/>
              </a:buClr>
              <a:buSzPct val="45000"/>
              <a:buFont typeface="StarSymbol"/>
              <a:buNone/>
              <a:defRPr sz="700" i="1">
                <a:solidFill>
                  <a:schemeClr val="bg1">
                    <a:lumMod val="50000"/>
                  </a:schemeClr>
                </a:solidFill>
                <a:latin typeface="+mn-lt"/>
              </a:defRPr>
            </a:lvl1pPr>
          </a:lstStyle>
          <a:p>
            <a:r>
              <a:rPr lang="it-IT" sz="604" dirty="0">
                <a:solidFill>
                  <a:schemeClr val="bg1"/>
                </a:solidFill>
              </a:rPr>
              <a:t>Source: ABI</a:t>
            </a:r>
          </a:p>
        </p:txBody>
      </p:sp>
    </p:spTree>
    <p:extLst>
      <p:ext uri="{BB962C8B-B14F-4D97-AF65-F5344CB8AC3E}">
        <p14:creationId xmlns:p14="http://schemas.microsoft.com/office/powerpoint/2010/main" val="228224642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59548"/>
            <a:ext cx="9180514" cy="861774"/>
          </a:xfrm>
          <a:prstGeom prst="rect">
            <a:avLst/>
          </a:prstGeom>
          <a:solidFill>
            <a:schemeClr val="bg1"/>
          </a:solidFill>
        </p:spPr>
        <p:txBody>
          <a:bodyPr wrap="square">
            <a:spAutoFit/>
          </a:bodyPr>
          <a:lstStyle/>
          <a:p>
            <a:pPr algn="just" eaLnBrk="0" hangingPunct="0">
              <a:lnSpc>
                <a:spcPts val="3000"/>
              </a:lnSpc>
              <a:buClr>
                <a:srgbClr val="000000"/>
              </a:buClr>
              <a:buSzPct val="45000"/>
            </a:pPr>
            <a:r>
              <a:rPr lang="en-GB" sz="2600" b="1" dirty="0">
                <a:solidFill>
                  <a:srgbClr val="0070C0"/>
                </a:solidFill>
                <a:latin typeface="Calibri" panose="020F0502020204030204" pitchFamily="34" charset="0"/>
              </a:rPr>
              <a:t>Improvement in the civil justice efficiency is a key priority, as its </a:t>
            </a:r>
            <a:r>
              <a:rPr lang="it-IT" sz="2600" b="1" dirty="0" err="1">
                <a:solidFill>
                  <a:srgbClr val="0070C0"/>
                </a:solidFill>
                <a:latin typeface="Calibri" panose="020F0502020204030204" pitchFamily="34" charset="0"/>
              </a:rPr>
              <a:t>slowness</a:t>
            </a:r>
            <a:r>
              <a:rPr lang="en-GB" sz="2600" b="1" dirty="0">
                <a:solidFill>
                  <a:srgbClr val="0070C0"/>
                </a:solidFill>
                <a:latin typeface="Calibri" panose="020F0502020204030204" pitchFamily="34" charset="0"/>
              </a:rPr>
              <a:t> was the main responsible of the NPLs increase in Italy</a:t>
            </a:r>
            <a:endParaRPr lang="it-IT" sz="2600" b="1" dirty="0">
              <a:solidFill>
                <a:srgbClr val="0070C0"/>
              </a:solidFill>
              <a:latin typeface="Calibri" panose="020F0502020204030204" pitchFamily="34" charset="0"/>
            </a:endParaRPr>
          </a:p>
        </p:txBody>
      </p:sp>
      <p:graphicFrame>
        <p:nvGraphicFramePr>
          <p:cNvPr id="5" name="Tabella 4"/>
          <p:cNvGraphicFramePr>
            <a:graphicFrameLocks noGrp="1"/>
          </p:cNvGraphicFramePr>
          <p:nvPr>
            <p:extLst/>
          </p:nvPr>
        </p:nvGraphicFramePr>
        <p:xfrm>
          <a:off x="25053" y="1599275"/>
          <a:ext cx="4358408" cy="3182112"/>
        </p:xfrm>
        <a:graphic>
          <a:graphicData uri="http://schemas.openxmlformats.org/drawingml/2006/table">
            <a:tbl>
              <a:tblPr>
                <a:tableStyleId>{F5AB1C69-6EDB-4FF4-983F-18BD219EF322}</a:tableStyleId>
              </a:tblPr>
              <a:tblGrid>
                <a:gridCol w="1245259">
                  <a:extLst>
                    <a:ext uri="{9D8B030D-6E8A-4147-A177-3AD203B41FA5}">
                      <a16:colId xmlns:a16="http://schemas.microsoft.com/office/drawing/2014/main" val="20000"/>
                    </a:ext>
                  </a:extLst>
                </a:gridCol>
                <a:gridCol w="574736">
                  <a:extLst>
                    <a:ext uri="{9D8B030D-6E8A-4147-A177-3AD203B41FA5}">
                      <a16:colId xmlns:a16="http://schemas.microsoft.com/office/drawing/2014/main" val="20001"/>
                    </a:ext>
                  </a:extLst>
                </a:gridCol>
                <a:gridCol w="574736">
                  <a:extLst>
                    <a:ext uri="{9D8B030D-6E8A-4147-A177-3AD203B41FA5}">
                      <a16:colId xmlns:a16="http://schemas.microsoft.com/office/drawing/2014/main" val="20002"/>
                    </a:ext>
                  </a:extLst>
                </a:gridCol>
                <a:gridCol w="1963677">
                  <a:extLst>
                    <a:ext uri="{9D8B030D-6E8A-4147-A177-3AD203B41FA5}">
                      <a16:colId xmlns:a16="http://schemas.microsoft.com/office/drawing/2014/main" val="20003"/>
                    </a:ext>
                  </a:extLst>
                </a:gridCol>
              </a:tblGrid>
              <a:tr h="624705">
                <a:tc gridSpan="4">
                  <a:txBody>
                    <a:bodyPr/>
                    <a:lstStyle/>
                    <a:p>
                      <a:pPr algn="ctr" fontAlgn="ctr"/>
                      <a:r>
                        <a:rPr lang="en-US" sz="1200" b="1" u="none" strike="noStrike" dirty="0">
                          <a:effectLst/>
                        </a:rPr>
                        <a:t>Country-specific determinants of NPLs in Italy</a:t>
                      </a:r>
                      <a:br>
                        <a:rPr lang="en-US" sz="1200" b="1" u="none" strike="noStrike" dirty="0">
                          <a:effectLst/>
                        </a:rPr>
                      </a:br>
                      <a:r>
                        <a:rPr lang="en-US" sz="1200" b="1" u="none" strike="noStrike" dirty="0">
                          <a:effectLst/>
                        </a:rPr>
                        <a:t>(Average value)</a:t>
                      </a:r>
                      <a:endParaRPr lang="en-US" sz="1200" b="1" i="0" u="none" strike="noStrike" dirty="0">
                        <a:solidFill>
                          <a:srgbClr val="000000"/>
                        </a:solidFill>
                        <a:effectLst/>
                        <a:latin typeface="Garamond" panose="02020404030301010803"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444705">
                <a:tc>
                  <a:txBody>
                    <a:bodyPr/>
                    <a:lstStyle/>
                    <a:p>
                      <a:pPr algn="ctr" fontAlgn="ctr"/>
                      <a:r>
                        <a:rPr lang="en-US" sz="1050" u="none" strike="noStrike" dirty="0">
                          <a:effectLst/>
                          <a:latin typeface="Arial Narrow" panose="020B0606020202030204" pitchFamily="34" charset="0"/>
                        </a:rPr>
                        <a:t>Factors modified in the simulation</a:t>
                      </a:r>
                      <a:endParaRPr lang="en-US" sz="1050" b="1" i="0" u="none" strike="noStrike" dirty="0">
                        <a:solidFill>
                          <a:srgbClr val="000000"/>
                        </a:solidFill>
                        <a:effectLst/>
                        <a:latin typeface="Arial Narrow" panose="020B0606020202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50" u="none" strike="noStrike" dirty="0">
                          <a:effectLst/>
                          <a:latin typeface="Arial Narrow" panose="020B0606020202030204" pitchFamily="34" charset="0"/>
                        </a:rPr>
                        <a:t>from</a:t>
                      </a:r>
                      <a:endParaRPr lang="it-IT" sz="105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50" u="none" strike="noStrike" dirty="0">
                          <a:effectLst/>
                          <a:latin typeface="Arial Narrow" panose="020B0606020202030204" pitchFamily="34" charset="0"/>
                        </a:rPr>
                        <a:t>to</a:t>
                      </a:r>
                      <a:endParaRPr lang="it-IT" sz="105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50" u="none" strike="noStrike" dirty="0" err="1">
                          <a:effectLst/>
                          <a:latin typeface="Arial Narrow" panose="020B0606020202030204" pitchFamily="34" charset="0"/>
                        </a:rPr>
                        <a:t>Explanation</a:t>
                      </a:r>
                      <a:endParaRPr lang="it-IT" sz="105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6352">
                <a:tc>
                  <a:txBody>
                    <a:bodyPr/>
                    <a:lstStyle/>
                    <a:p>
                      <a:pPr algn="ctr" fontAlgn="ctr"/>
                      <a:r>
                        <a:rPr lang="it-IT" sz="1050" u="none" strike="noStrike" dirty="0">
                          <a:effectLst/>
                          <a:latin typeface="Arial Narrow" panose="020B0606020202030204" pitchFamily="34" charset="0"/>
                        </a:rPr>
                        <a:t>Real GDP </a:t>
                      </a:r>
                      <a:r>
                        <a:rPr lang="it-IT" sz="1050" u="none" strike="noStrike" dirty="0" err="1">
                          <a:effectLst/>
                          <a:latin typeface="Arial Narrow" panose="020B0606020202030204" pitchFamily="34" charset="0"/>
                        </a:rPr>
                        <a:t>growth</a:t>
                      </a:r>
                      <a:endParaRPr lang="it-IT" sz="1050" b="0" i="0" u="none" strike="noStrike" dirty="0">
                        <a:solidFill>
                          <a:srgbClr val="000000"/>
                        </a:solidFill>
                        <a:effectLst/>
                        <a:latin typeface="Arial Narrow" panose="020B0606020202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it-IT" sz="1050" u="none" strike="noStrike" dirty="0">
                          <a:effectLst/>
                          <a:latin typeface="Arial Narrow" panose="020B0606020202030204" pitchFamily="34" charset="0"/>
                        </a:rPr>
                        <a:t>-1.3%</a:t>
                      </a:r>
                      <a:endParaRPr lang="it-IT" sz="105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it-IT" sz="1050" u="none" strike="noStrike" dirty="0">
                          <a:effectLst/>
                          <a:latin typeface="Arial Narrow" panose="020B0606020202030204" pitchFamily="34" charset="0"/>
                        </a:rPr>
                        <a:t>0.40%</a:t>
                      </a:r>
                      <a:endParaRPr lang="it-IT" sz="105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050" u="none" strike="noStrike" dirty="0">
                          <a:effectLst/>
                          <a:latin typeface="Arial Narrow" panose="020B0606020202030204" pitchFamily="34" charset="0"/>
                        </a:rPr>
                        <a:t>GDP growth in line with the Euro Area f/2008 t/2014</a:t>
                      </a:r>
                      <a:endParaRPr lang="en-US" sz="105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606352">
                <a:tc>
                  <a:txBody>
                    <a:bodyPr/>
                    <a:lstStyle/>
                    <a:p>
                      <a:pPr algn="ctr" fontAlgn="ctr"/>
                      <a:r>
                        <a:rPr lang="it-IT" sz="1050" u="none" strike="noStrike" dirty="0" err="1">
                          <a:effectLst/>
                          <a:latin typeface="Arial Narrow" panose="020B0606020202030204" pitchFamily="34" charset="0"/>
                        </a:rPr>
                        <a:t>Interest</a:t>
                      </a:r>
                      <a:r>
                        <a:rPr lang="it-IT" sz="1050" u="none" strike="noStrike" dirty="0">
                          <a:effectLst/>
                          <a:latin typeface="Arial Narrow" panose="020B0606020202030204" pitchFamily="34" charset="0"/>
                        </a:rPr>
                        <a:t> rate on BTP</a:t>
                      </a:r>
                      <a:endParaRPr lang="it-IT" sz="1050" b="0" i="0" u="none" strike="noStrike" dirty="0">
                        <a:solidFill>
                          <a:srgbClr val="000000"/>
                        </a:solidFill>
                        <a:effectLst/>
                        <a:latin typeface="Arial Narrow" panose="020B0606020202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it-IT" sz="1050" u="none" strike="noStrike" dirty="0">
                          <a:effectLst/>
                          <a:latin typeface="Arial Narrow" panose="020B0606020202030204" pitchFamily="34" charset="0"/>
                        </a:rPr>
                        <a:t>4.3%</a:t>
                      </a:r>
                      <a:endParaRPr lang="it-IT" sz="105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it-IT" sz="1050" u="none" strike="noStrike" dirty="0">
                          <a:effectLst/>
                          <a:latin typeface="Arial Narrow" panose="020B0606020202030204" pitchFamily="34" charset="0"/>
                        </a:rPr>
                        <a:t>2.2%</a:t>
                      </a:r>
                      <a:endParaRPr lang="it-IT" sz="105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050" u="none" strike="noStrike" dirty="0">
                          <a:effectLst/>
                          <a:latin typeface="Arial Narrow" panose="020B0606020202030204" pitchFamily="34" charset="0"/>
                        </a:rPr>
                        <a:t>Spread vs. Bund limited to 30 </a:t>
                      </a:r>
                      <a:r>
                        <a:rPr lang="en-US" sz="1050" u="none" strike="noStrike" dirty="0" err="1">
                          <a:effectLst/>
                          <a:latin typeface="Arial Narrow" panose="020B0606020202030204" pitchFamily="34" charset="0"/>
                        </a:rPr>
                        <a:t>p.b</a:t>
                      </a:r>
                      <a:r>
                        <a:rPr lang="en-US" sz="1050" u="none" strike="noStrike" dirty="0">
                          <a:effectLst/>
                          <a:latin typeface="Arial Narrow" panose="020B0606020202030204" pitchFamily="34" charset="0"/>
                        </a:rPr>
                        <a:t>. </a:t>
                      </a:r>
                    </a:p>
                    <a:p>
                      <a:pPr algn="ctr" fontAlgn="ctr"/>
                      <a:r>
                        <a:rPr lang="en-US" sz="1050" u="none" strike="noStrike" dirty="0">
                          <a:effectLst/>
                          <a:latin typeface="Arial Narrow" panose="020B0606020202030204" pitchFamily="34" charset="0"/>
                        </a:rPr>
                        <a:t>from 2010 to 2014</a:t>
                      </a:r>
                      <a:endParaRPr lang="en-US" sz="105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899998">
                <a:tc>
                  <a:txBody>
                    <a:bodyPr/>
                    <a:lstStyle/>
                    <a:p>
                      <a:pPr algn="ctr" fontAlgn="ctr"/>
                      <a:r>
                        <a:rPr lang="it-IT" sz="1050" u="none" strike="noStrike" dirty="0" err="1">
                          <a:effectLst/>
                          <a:latin typeface="Arial Narrow" panose="020B0606020202030204" pitchFamily="34" charset="0"/>
                        </a:rPr>
                        <a:t>Contract</a:t>
                      </a:r>
                      <a:r>
                        <a:rPr lang="it-IT" sz="1050" u="none" strike="noStrike" dirty="0">
                          <a:effectLst/>
                          <a:latin typeface="Arial Narrow" panose="020B0606020202030204" pitchFamily="34" charset="0"/>
                        </a:rPr>
                        <a:t> </a:t>
                      </a:r>
                      <a:r>
                        <a:rPr lang="it-IT" sz="1050" u="none" strike="noStrike" dirty="0" err="1">
                          <a:effectLst/>
                          <a:latin typeface="Arial Narrow" panose="020B0606020202030204" pitchFamily="34" charset="0"/>
                        </a:rPr>
                        <a:t>enforcement</a:t>
                      </a:r>
                      <a:r>
                        <a:rPr lang="it-IT" sz="1050" u="none" strike="noStrike" dirty="0">
                          <a:effectLst/>
                          <a:latin typeface="Arial Narrow" panose="020B0606020202030204" pitchFamily="34" charset="0"/>
                        </a:rPr>
                        <a:t> </a:t>
                      </a:r>
                      <a:r>
                        <a:rPr lang="it-IT" sz="1050" u="none" strike="noStrike" dirty="0" err="1">
                          <a:effectLst/>
                          <a:latin typeface="Arial Narrow" panose="020B0606020202030204" pitchFamily="34" charset="0"/>
                        </a:rPr>
                        <a:t>efficiency</a:t>
                      </a:r>
                      <a:endParaRPr lang="it-IT" sz="1050" b="0" i="0" u="none" strike="noStrike" dirty="0">
                        <a:solidFill>
                          <a:srgbClr val="000000"/>
                        </a:solidFill>
                        <a:effectLst/>
                        <a:latin typeface="Arial Narrow" panose="020B0606020202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it-IT" sz="1050" u="none" strike="noStrike" dirty="0">
                          <a:effectLst/>
                          <a:latin typeface="Arial Narrow" panose="020B0606020202030204" pitchFamily="34" charset="0"/>
                        </a:rPr>
                        <a:t>1224</a:t>
                      </a:r>
                      <a:br>
                        <a:rPr lang="it-IT" sz="1050" u="none" strike="noStrike" dirty="0">
                          <a:effectLst/>
                          <a:latin typeface="Arial Narrow" panose="020B0606020202030204" pitchFamily="34" charset="0"/>
                        </a:rPr>
                      </a:br>
                      <a:r>
                        <a:rPr lang="it-IT" sz="1050" u="none" strike="noStrike" dirty="0" err="1">
                          <a:effectLst/>
                          <a:latin typeface="Arial Narrow" panose="020B0606020202030204" pitchFamily="34" charset="0"/>
                        </a:rPr>
                        <a:t>days</a:t>
                      </a:r>
                      <a:endParaRPr lang="it-IT" sz="105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it-IT" sz="1050" u="none" strike="noStrike" dirty="0">
                          <a:effectLst/>
                          <a:latin typeface="Arial Narrow" panose="020B0606020202030204" pitchFamily="34" charset="0"/>
                        </a:rPr>
                        <a:t>584</a:t>
                      </a:r>
                      <a:br>
                        <a:rPr lang="it-IT" sz="1050" u="none" strike="noStrike" dirty="0">
                          <a:effectLst/>
                          <a:latin typeface="Arial Narrow" panose="020B0606020202030204" pitchFamily="34" charset="0"/>
                        </a:rPr>
                      </a:br>
                      <a:r>
                        <a:rPr lang="it-IT" sz="1050" u="none" strike="noStrike" dirty="0" err="1">
                          <a:effectLst/>
                          <a:latin typeface="Arial Narrow" panose="020B0606020202030204" pitchFamily="34" charset="0"/>
                        </a:rPr>
                        <a:t>days</a:t>
                      </a:r>
                      <a:endParaRPr lang="it-IT" sz="105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050" u="none" strike="noStrike" dirty="0">
                          <a:effectLst/>
                          <a:latin typeface="Arial Narrow" panose="020B0606020202030204" pitchFamily="34" charset="0"/>
                        </a:rPr>
                        <a:t>Contract enforcement efficiency equal to the European mean f/2008 t/2014</a:t>
                      </a:r>
                      <a:br>
                        <a:rPr lang="en-US" sz="1050" u="none" strike="noStrike" dirty="0">
                          <a:effectLst/>
                          <a:latin typeface="Arial Narrow" panose="020B0606020202030204" pitchFamily="34" charset="0"/>
                        </a:rPr>
                      </a:br>
                      <a:endParaRPr lang="en-US" sz="105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6" name="Rettangolo 5"/>
          <p:cNvSpPr/>
          <p:nvPr/>
        </p:nvSpPr>
        <p:spPr bwMode="auto">
          <a:xfrm>
            <a:off x="25053" y="1080239"/>
            <a:ext cx="4358408" cy="550279"/>
          </a:xfrm>
          <a:prstGeom prst="rect">
            <a:avLst/>
          </a:prstGeom>
          <a:solidFill>
            <a:schemeClr val="bg1"/>
          </a:solidFill>
          <a:extLst/>
        </p:spPr>
        <p:txBody>
          <a:bodyPr wrap="square">
            <a:spAutoFit/>
          </a:bodyPr>
          <a:lstStyle/>
          <a:p>
            <a:pPr algn="ctr" hangingPunct="0">
              <a:lnSpc>
                <a:spcPct val="93000"/>
              </a:lnSpc>
              <a:buClr>
                <a:srgbClr val="000000"/>
              </a:buClr>
              <a:buSzPct val="45000"/>
              <a:buFont typeface="StarSymbol"/>
            </a:pPr>
            <a:r>
              <a:rPr lang="it-IT" sz="1600" b="1" dirty="0" err="1">
                <a:solidFill>
                  <a:schemeClr val="tx1"/>
                </a:solidFill>
                <a:latin typeface="Calibri" panose="020F0502020204030204" pitchFamily="34" charset="0"/>
              </a:rPr>
              <a:t>What</a:t>
            </a:r>
            <a:r>
              <a:rPr lang="it-IT" sz="1600" b="1" dirty="0">
                <a:solidFill>
                  <a:schemeClr val="tx1"/>
                </a:solidFill>
                <a:latin typeface="Calibri" panose="020F0502020204030204" pitchFamily="34" charset="0"/>
              </a:rPr>
              <a:t> </a:t>
            </a:r>
            <a:r>
              <a:rPr lang="it-IT" sz="1600" b="1" dirty="0" err="1">
                <a:solidFill>
                  <a:schemeClr val="tx1"/>
                </a:solidFill>
                <a:latin typeface="Calibri" panose="020F0502020204030204" pitchFamily="34" charset="0"/>
              </a:rPr>
              <a:t>if</a:t>
            </a:r>
            <a:r>
              <a:rPr lang="it-IT" sz="1600" b="1" dirty="0">
                <a:solidFill>
                  <a:schemeClr val="tx1"/>
                </a:solidFill>
                <a:latin typeface="Calibri" panose="020F0502020204030204" pitchFamily="34" charset="0"/>
              </a:rPr>
              <a:t> </a:t>
            </a:r>
          </a:p>
          <a:p>
            <a:pPr algn="ctr" hangingPunct="0">
              <a:lnSpc>
                <a:spcPct val="93000"/>
              </a:lnSpc>
              <a:buClr>
                <a:srgbClr val="000000"/>
              </a:buClr>
              <a:buSzPct val="45000"/>
              <a:buFont typeface="StarSymbol"/>
            </a:pPr>
            <a:r>
              <a:rPr lang="it-IT" sz="1600" b="1" dirty="0" err="1">
                <a:solidFill>
                  <a:schemeClr val="tx1"/>
                </a:solidFill>
                <a:latin typeface="Calibri" panose="020F0502020204030204" pitchFamily="34" charset="0"/>
              </a:rPr>
              <a:t>simulation</a:t>
            </a:r>
            <a:endParaRPr lang="it-IT" sz="1600" b="1" dirty="0">
              <a:solidFill>
                <a:schemeClr val="tx1"/>
              </a:solidFill>
              <a:latin typeface="Calibri" panose="020F0502020204030204" pitchFamily="34" charset="0"/>
            </a:endParaRPr>
          </a:p>
        </p:txBody>
      </p:sp>
      <p:sp>
        <p:nvSpPr>
          <p:cNvPr id="8" name="Rettangolo 7"/>
          <p:cNvSpPr/>
          <p:nvPr/>
        </p:nvSpPr>
        <p:spPr bwMode="auto">
          <a:xfrm>
            <a:off x="4639564" y="1045270"/>
            <a:ext cx="4358408" cy="550279"/>
          </a:xfrm>
          <a:prstGeom prst="rect">
            <a:avLst/>
          </a:prstGeom>
          <a:solidFill>
            <a:schemeClr val="bg1"/>
          </a:solidFill>
          <a:extLst/>
        </p:spPr>
        <p:txBody>
          <a:bodyPr wrap="square">
            <a:spAutoFit/>
          </a:bodyPr>
          <a:lstStyle/>
          <a:p>
            <a:pPr algn="ctr" hangingPunct="0">
              <a:lnSpc>
                <a:spcPct val="93000"/>
              </a:lnSpc>
              <a:buClr>
                <a:srgbClr val="000000"/>
              </a:buClr>
              <a:buSzPct val="45000"/>
              <a:buFont typeface="StarSymbol"/>
            </a:pPr>
            <a:r>
              <a:rPr lang="it-IT" sz="1600" b="1" dirty="0">
                <a:solidFill>
                  <a:schemeClr val="tx1"/>
                </a:solidFill>
                <a:latin typeface="Calibri" panose="020F0502020204030204" pitchFamily="34" charset="0"/>
              </a:rPr>
              <a:t>NPL ratio 2014</a:t>
            </a:r>
          </a:p>
          <a:p>
            <a:pPr algn="ctr" hangingPunct="0">
              <a:lnSpc>
                <a:spcPct val="93000"/>
              </a:lnSpc>
              <a:buClr>
                <a:srgbClr val="000000"/>
              </a:buClr>
              <a:buSzPct val="45000"/>
              <a:buFont typeface="StarSymbol"/>
            </a:pPr>
            <a:r>
              <a:rPr lang="it-IT" sz="1600" b="1" dirty="0">
                <a:solidFill>
                  <a:schemeClr val="tx1"/>
                </a:solidFill>
                <a:latin typeface="Calibri" panose="020F0502020204030204" pitchFamily="34" charset="0"/>
              </a:rPr>
              <a:t>(</a:t>
            </a:r>
            <a:r>
              <a:rPr lang="it-IT" sz="1600" b="1" dirty="0" err="1">
                <a:solidFill>
                  <a:schemeClr val="tx1"/>
                </a:solidFill>
                <a:latin typeface="Calibri" panose="020F0502020204030204" pitchFamily="34" charset="0"/>
              </a:rPr>
              <a:t>our</a:t>
            </a:r>
            <a:r>
              <a:rPr lang="it-IT" sz="1600" b="1" dirty="0">
                <a:solidFill>
                  <a:schemeClr val="tx1"/>
                </a:solidFill>
                <a:latin typeface="Calibri" panose="020F0502020204030204" pitchFamily="34" charset="0"/>
              </a:rPr>
              <a:t> estimates</a:t>
            </a:r>
            <a:r>
              <a:rPr lang="it-IT" sz="1600" b="1" baseline="30000" dirty="0">
                <a:solidFill>
                  <a:schemeClr val="tx1"/>
                </a:solidFill>
                <a:latin typeface="Calibri" panose="020F0502020204030204" pitchFamily="34" charset="0"/>
              </a:rPr>
              <a:t>1</a:t>
            </a:r>
            <a:r>
              <a:rPr lang="it-IT" sz="1600" b="1" dirty="0">
                <a:solidFill>
                  <a:schemeClr val="tx1"/>
                </a:solidFill>
                <a:latin typeface="Calibri" panose="020F0502020204030204" pitchFamily="34" charset="0"/>
              </a:rPr>
              <a:t> vs. </a:t>
            </a:r>
            <a:r>
              <a:rPr lang="it-IT" sz="1600" b="1" dirty="0" err="1">
                <a:solidFill>
                  <a:schemeClr val="tx1"/>
                </a:solidFill>
                <a:latin typeface="Calibri" panose="020F0502020204030204" pitchFamily="34" charset="0"/>
              </a:rPr>
              <a:t>actual</a:t>
            </a:r>
            <a:r>
              <a:rPr lang="it-IT" sz="1600" b="1" dirty="0">
                <a:solidFill>
                  <a:schemeClr val="tx1"/>
                </a:solidFill>
                <a:latin typeface="Calibri" panose="020F0502020204030204" pitchFamily="34" charset="0"/>
              </a:rPr>
              <a:t> figure)</a:t>
            </a:r>
          </a:p>
        </p:txBody>
      </p:sp>
      <p:sp>
        <p:nvSpPr>
          <p:cNvPr id="9" name="Rettangolo 8"/>
          <p:cNvSpPr/>
          <p:nvPr/>
        </p:nvSpPr>
        <p:spPr>
          <a:xfrm>
            <a:off x="26059" y="4832156"/>
            <a:ext cx="9102466" cy="769441"/>
          </a:xfrm>
          <a:prstGeom prst="rect">
            <a:avLst/>
          </a:prstGeom>
        </p:spPr>
        <p:txBody>
          <a:bodyPr wrap="square">
            <a:spAutoFit/>
          </a:bodyPr>
          <a:lstStyle/>
          <a:p>
            <a:pPr algn="just">
              <a:spcAft>
                <a:spcPts val="0"/>
              </a:spcAft>
            </a:pPr>
            <a:r>
              <a:rPr lang="en-US" sz="1100" b="1" kern="0" dirty="0">
                <a:solidFill>
                  <a:srgbClr val="002F63"/>
                </a:solidFill>
                <a:latin typeface="+mn-lt"/>
                <a:ea typeface="+mn-ea"/>
              </a:rPr>
              <a:t>NPLs evolution since 2008 mainly determined by lower GDP growth, higher Sovereign benchmark rate and lower contract enforcement efficiency. </a:t>
            </a:r>
            <a:r>
              <a:rPr lang="it-IT" sz="1100" b="1" kern="0" dirty="0">
                <a:solidFill>
                  <a:srgbClr val="002F63"/>
                </a:solidFill>
                <a:latin typeface="+mn-lt"/>
                <a:ea typeface="+mn-ea"/>
              </a:rPr>
              <a:t>Using </a:t>
            </a:r>
            <a:r>
              <a:rPr lang="it-IT" sz="1100" b="1" kern="0" dirty="0" err="1">
                <a:solidFill>
                  <a:srgbClr val="002F63"/>
                </a:solidFill>
                <a:latin typeface="+mn-lt"/>
                <a:ea typeface="+mn-ea"/>
              </a:rPr>
              <a:t>Abi</a:t>
            </a:r>
            <a:r>
              <a:rPr lang="it-IT" sz="1100" b="1" kern="0" dirty="0">
                <a:solidFill>
                  <a:srgbClr val="002F63"/>
                </a:solidFill>
                <a:latin typeface="+mn-lt"/>
                <a:ea typeface="+mn-ea"/>
              </a:rPr>
              <a:t> </a:t>
            </a:r>
            <a:r>
              <a:rPr lang="it-IT" sz="1100" b="1" kern="0" dirty="0" err="1">
                <a:solidFill>
                  <a:srgbClr val="002F63"/>
                </a:solidFill>
                <a:latin typeface="+mn-lt"/>
                <a:ea typeface="+mn-ea"/>
              </a:rPr>
              <a:t>econometric</a:t>
            </a:r>
            <a:r>
              <a:rPr lang="it-IT" sz="1100" b="1" kern="0" dirty="0">
                <a:solidFill>
                  <a:srgbClr val="002F63"/>
                </a:solidFill>
                <a:latin typeface="+mn-lt"/>
                <a:ea typeface="+mn-ea"/>
              </a:rPr>
              <a:t> model, </a:t>
            </a:r>
            <a:r>
              <a:rPr lang="en-US" sz="1100" b="1" kern="0" dirty="0">
                <a:solidFill>
                  <a:srgbClr val="002F63"/>
                </a:solidFill>
                <a:latin typeface="+mn-lt"/>
                <a:ea typeface="+mn-ea"/>
              </a:rPr>
              <a:t>we find that for the Italian banks the cumulative impact of these three factors explains the 80% increase in NPLs (around 12 pp) - of which almost the half is due to the </a:t>
            </a:r>
            <a:r>
              <a:rPr lang="it-IT" sz="1100" b="1" kern="0" dirty="0" err="1">
                <a:solidFill>
                  <a:srgbClr val="002F63"/>
                </a:solidFill>
                <a:latin typeface="+mn-lt"/>
                <a:ea typeface="+mn-ea"/>
              </a:rPr>
              <a:t>Contract</a:t>
            </a:r>
            <a:r>
              <a:rPr lang="it-IT" sz="1100" b="1" kern="0" dirty="0">
                <a:solidFill>
                  <a:srgbClr val="002F63"/>
                </a:solidFill>
                <a:latin typeface="+mn-lt"/>
                <a:ea typeface="+mn-ea"/>
              </a:rPr>
              <a:t> enforcement in-</a:t>
            </a:r>
            <a:r>
              <a:rPr lang="it-IT" sz="1100" b="1" kern="0" dirty="0" err="1">
                <a:solidFill>
                  <a:srgbClr val="002F63"/>
                </a:solidFill>
                <a:latin typeface="+mn-lt"/>
                <a:ea typeface="+mn-ea"/>
              </a:rPr>
              <a:t>efficiency</a:t>
            </a:r>
            <a:r>
              <a:rPr lang="it-IT" sz="1100" b="1" kern="0" dirty="0">
                <a:solidFill>
                  <a:srgbClr val="002F63"/>
                </a:solidFill>
                <a:latin typeface="+mn-lt"/>
                <a:ea typeface="+mn-ea"/>
              </a:rPr>
              <a:t> - </a:t>
            </a:r>
            <a:r>
              <a:rPr lang="en-US" sz="1100" b="1" kern="0" dirty="0">
                <a:solidFill>
                  <a:srgbClr val="002F63"/>
                </a:solidFill>
                <a:latin typeface="+mn-lt"/>
                <a:ea typeface="+mn-ea"/>
              </a:rPr>
              <a:t>as compared to 50% in the other European countries</a:t>
            </a:r>
            <a:endParaRPr lang="it-IT" sz="1100" b="1" kern="0" dirty="0">
              <a:solidFill>
                <a:srgbClr val="002F63"/>
              </a:solidFill>
              <a:latin typeface="+mn-lt"/>
              <a:ea typeface="+mn-ea"/>
            </a:endParaRPr>
          </a:p>
        </p:txBody>
      </p:sp>
      <p:cxnSp>
        <p:nvCxnSpPr>
          <p:cNvPr id="10" name="Connettore 1 8"/>
          <p:cNvCxnSpPr/>
          <p:nvPr/>
        </p:nvCxnSpPr>
        <p:spPr bwMode="auto">
          <a:xfrm>
            <a:off x="25053" y="1588075"/>
            <a:ext cx="4358408" cy="0"/>
          </a:xfrm>
          <a:prstGeom prst="line">
            <a:avLst/>
          </a:prstGeom>
          <a:noFill/>
          <a:ln w="381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Connettore 1 8"/>
          <p:cNvCxnSpPr/>
          <p:nvPr/>
        </p:nvCxnSpPr>
        <p:spPr bwMode="auto">
          <a:xfrm>
            <a:off x="4487158" y="1588075"/>
            <a:ext cx="4663221" cy="0"/>
          </a:xfrm>
          <a:prstGeom prst="line">
            <a:avLst/>
          </a:prstGeom>
          <a:noFill/>
          <a:ln w="381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Connettore 1 8"/>
          <p:cNvCxnSpPr/>
          <p:nvPr/>
        </p:nvCxnSpPr>
        <p:spPr bwMode="auto">
          <a:xfrm>
            <a:off x="0" y="4805224"/>
            <a:ext cx="4358408" cy="0"/>
          </a:xfrm>
          <a:prstGeom prst="line">
            <a:avLst/>
          </a:prstGeom>
          <a:noFill/>
          <a:ln w="1905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Connettore 1 8"/>
          <p:cNvCxnSpPr/>
          <p:nvPr/>
        </p:nvCxnSpPr>
        <p:spPr bwMode="auto">
          <a:xfrm>
            <a:off x="4487158" y="4805224"/>
            <a:ext cx="4663221" cy="0"/>
          </a:xfrm>
          <a:prstGeom prst="line">
            <a:avLst/>
          </a:prstGeom>
          <a:noFill/>
          <a:ln w="1905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Rettangolo 3"/>
          <p:cNvSpPr/>
          <p:nvPr/>
        </p:nvSpPr>
        <p:spPr>
          <a:xfrm>
            <a:off x="25053" y="5625901"/>
            <a:ext cx="9125326" cy="543739"/>
          </a:xfrm>
          <a:prstGeom prst="rect">
            <a:avLst/>
          </a:prstGeom>
          <a:noFill/>
        </p:spPr>
        <p:txBody>
          <a:bodyPr wrap="square">
            <a:spAutoFit/>
          </a:bodyPr>
          <a:lstStyle/>
          <a:p>
            <a:pPr algn="just">
              <a:lnSpc>
                <a:spcPts val="900"/>
              </a:lnSpc>
              <a:spcAft>
                <a:spcPts val="0"/>
              </a:spcAft>
            </a:pPr>
            <a:r>
              <a:rPr lang="en-US" sz="700" i="1" dirty="0">
                <a:solidFill>
                  <a:schemeClr val="tx2">
                    <a:lumMod val="50000"/>
                    <a:lumOff val="50000"/>
                  </a:schemeClr>
                </a:solidFill>
                <a:latin typeface="+mn-lt"/>
                <a:ea typeface="Times New Roman" panose="02020603050405020304" pitchFamily="18" charset="0"/>
                <a:cs typeface="Times New Roman" panose="02020603050405020304" pitchFamily="18" charset="0"/>
              </a:rPr>
              <a:t>1) The estimated NPL ratio is equal or lower than the actual NPL in all the countries as we apply the European Average (for one or more of the 3 key variables) instead of the country actual figure only in case the change produces a positive effect. Indeed, in each year observed, we divide the countries into two groups: (</a:t>
            </a:r>
            <a:r>
              <a:rPr lang="en-US" sz="700" i="1" dirty="0" err="1">
                <a:solidFill>
                  <a:schemeClr val="tx2">
                    <a:lumMod val="50000"/>
                    <a:lumOff val="50000"/>
                  </a:schemeClr>
                </a:solidFill>
                <a:latin typeface="+mn-lt"/>
                <a:ea typeface="Times New Roman" panose="02020603050405020304" pitchFamily="18" charset="0"/>
                <a:cs typeface="Times New Roman" panose="02020603050405020304" pitchFamily="18" charset="0"/>
              </a:rPr>
              <a:t>i</a:t>
            </a:r>
            <a:r>
              <a:rPr lang="en-US" sz="700" i="1" dirty="0">
                <a:solidFill>
                  <a:schemeClr val="tx2">
                    <a:lumMod val="50000"/>
                    <a:lumOff val="50000"/>
                  </a:schemeClr>
                </a:solidFill>
                <a:latin typeface="+mn-lt"/>
                <a:ea typeface="Times New Roman" panose="02020603050405020304" pitchFamily="18" charset="0"/>
                <a:cs typeface="Times New Roman" panose="02020603050405020304" pitchFamily="18" charset="0"/>
              </a:rPr>
              <a:t>) those with GDP growth higher than the EA; (ii) those with GDP growth lower than the EA. Then, we assign the EA GDP growth solely to the second group. Moreover, we assign, solely to the stressed countries (i.e., GIPSI), the Germany benchmark rate plus 30 </a:t>
            </a:r>
            <a:r>
              <a:rPr lang="en-US" sz="700" i="1" dirty="0" err="1">
                <a:solidFill>
                  <a:schemeClr val="tx2">
                    <a:lumMod val="50000"/>
                    <a:lumOff val="50000"/>
                  </a:schemeClr>
                </a:solidFill>
                <a:latin typeface="+mn-lt"/>
                <a:ea typeface="Times New Roman" panose="02020603050405020304" pitchFamily="18" charset="0"/>
                <a:cs typeface="Times New Roman" panose="02020603050405020304" pitchFamily="18" charset="0"/>
              </a:rPr>
              <a:t>bp.</a:t>
            </a:r>
            <a:r>
              <a:rPr lang="en-US" sz="700" i="1" dirty="0">
                <a:solidFill>
                  <a:schemeClr val="tx2">
                    <a:lumMod val="50000"/>
                    <a:lumOff val="50000"/>
                  </a:schemeClr>
                </a:solidFill>
                <a:latin typeface="+mn-lt"/>
                <a:ea typeface="Times New Roman" panose="02020603050405020304" pitchFamily="18" charset="0"/>
                <a:cs typeface="Times New Roman" panose="02020603050405020304" pitchFamily="18" charset="0"/>
              </a:rPr>
              <a:t> Finally, we assign the mean value of EA contract enforcement efficiency to all countries that have a value of this index higher than the average (i.e., Greece, Ireland, Italy and Slovenia).</a:t>
            </a:r>
            <a:endParaRPr lang="it-IT" sz="700" i="1" dirty="0">
              <a:solidFill>
                <a:schemeClr val="tx2">
                  <a:lumMod val="50000"/>
                  <a:lumOff val="50000"/>
                </a:schemeClr>
              </a:solidFill>
              <a:effectLst/>
              <a:latin typeface="+mn-lt"/>
              <a:ea typeface="Times New Roman" panose="02020603050405020304" pitchFamily="18" charset="0"/>
              <a:cs typeface="Times New Roman" panose="02020603050405020304" pitchFamily="18" charset="0"/>
            </a:endParaRPr>
          </a:p>
        </p:txBody>
      </p:sp>
      <p:sp>
        <p:nvSpPr>
          <p:cNvPr id="26" name="Rettangolo 25"/>
          <p:cNvSpPr/>
          <p:nvPr/>
        </p:nvSpPr>
        <p:spPr bwMode="auto">
          <a:xfrm>
            <a:off x="5531320" y="2019288"/>
            <a:ext cx="423710" cy="241543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0" scaled="1"/>
            <a:tileRect/>
          </a:grad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45000"/>
              <a:buFont typeface="StarSymbol" charset="0"/>
              <a:buNone/>
              <a:tabLst/>
            </a:pPr>
            <a:endParaRPr kumimoji="0" lang="it-IT" sz="1800" b="0" i="0" u="none" strike="noStrike" cap="none" normalizeH="0" baseline="0">
              <a:ln>
                <a:noFill/>
              </a:ln>
              <a:solidFill>
                <a:srgbClr val="003867"/>
              </a:solidFill>
              <a:effectLst/>
              <a:latin typeface="SimHei" pitchFamily="49" charset="-122"/>
              <a:ea typeface="MS Gothic" pitchFamily="49" charset="-128"/>
            </a:endParaRPr>
          </a:p>
        </p:txBody>
      </p:sp>
      <p:cxnSp>
        <p:nvCxnSpPr>
          <p:cNvPr id="27" name="Connettore diritto 26"/>
          <p:cNvCxnSpPr/>
          <p:nvPr/>
        </p:nvCxnSpPr>
        <p:spPr bwMode="auto">
          <a:xfrm>
            <a:off x="5955030" y="2020909"/>
            <a:ext cx="938425" cy="0"/>
          </a:xfrm>
          <a:prstGeom prst="line">
            <a:avLst/>
          </a:prstGeom>
          <a:noFill/>
          <a:ln w="9525" cap="flat" cmpd="sng" algn="ctr">
            <a:solidFill>
              <a:schemeClr val="bg1">
                <a:lumMod val="75000"/>
              </a:schemeClr>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CasellaDiTesto 27"/>
          <p:cNvSpPr txBox="1"/>
          <p:nvPr/>
        </p:nvSpPr>
        <p:spPr>
          <a:xfrm>
            <a:off x="5344294" y="1749816"/>
            <a:ext cx="797762" cy="261610"/>
          </a:xfrm>
          <a:prstGeom prst="rect">
            <a:avLst/>
          </a:prstGeom>
          <a:noFill/>
        </p:spPr>
        <p:txBody>
          <a:bodyPr wrap="square" rtlCol="0">
            <a:spAutoFit/>
          </a:bodyPr>
          <a:lstStyle/>
          <a:p>
            <a:r>
              <a:rPr lang="it-IT" sz="1050" dirty="0">
                <a:solidFill>
                  <a:schemeClr val="bg1">
                    <a:lumMod val="50000"/>
                  </a:schemeClr>
                </a:solidFill>
                <a:latin typeface="+mn-lt"/>
              </a:rPr>
              <a:t>-11.8 </a:t>
            </a:r>
            <a:r>
              <a:rPr lang="it-IT" sz="1050" dirty="0" err="1">
                <a:solidFill>
                  <a:schemeClr val="bg1">
                    <a:lumMod val="50000"/>
                  </a:schemeClr>
                </a:solidFill>
                <a:latin typeface="+mn-lt"/>
              </a:rPr>
              <a:t>pp</a:t>
            </a:r>
            <a:endParaRPr lang="it-IT" sz="1050" dirty="0">
              <a:solidFill>
                <a:schemeClr val="bg1">
                  <a:lumMod val="50000"/>
                </a:schemeClr>
              </a:solidFill>
              <a:latin typeface="+mn-lt"/>
            </a:endParaRPr>
          </a:p>
        </p:txBody>
      </p:sp>
      <p:sp>
        <p:nvSpPr>
          <p:cNvPr id="29" name="CasellaDiTesto 28"/>
          <p:cNvSpPr txBox="1"/>
          <p:nvPr/>
        </p:nvSpPr>
        <p:spPr>
          <a:xfrm>
            <a:off x="-1" y="6156000"/>
            <a:ext cx="3924301" cy="461665"/>
          </a:xfrm>
          <a:prstGeom prst="rect">
            <a:avLst/>
          </a:prstGeom>
          <a:noFill/>
        </p:spPr>
        <p:txBody>
          <a:bodyPr wrap="square" rtlCol="0">
            <a:spAutoFit/>
          </a:bodyPr>
          <a:lstStyle/>
          <a:p>
            <a:pPr algn="just"/>
            <a:r>
              <a:rPr lang="en-US" sz="800" i="1" dirty="0">
                <a:solidFill>
                  <a:schemeClr val="bg1"/>
                </a:solidFill>
                <a:latin typeface="+mn-lt"/>
              </a:rPr>
              <a:t>Source: ABI based on  “Non-Performing Loans in the Wake of Crises: What Matters for Large European Country vs. Bank Determinants” ABI Research Paper, TEF Special Issue N. 4, March 2016</a:t>
            </a:r>
          </a:p>
        </p:txBody>
      </p:sp>
      <p:sp>
        <p:nvSpPr>
          <p:cNvPr id="3" name="Titolo 1"/>
          <p:cNvSpPr txBox="1">
            <a:spLocks/>
          </p:cNvSpPr>
          <p:nvPr/>
        </p:nvSpPr>
        <p:spPr>
          <a:xfrm>
            <a:off x="-35878" y="948056"/>
            <a:ext cx="9247187" cy="701458"/>
          </a:xfrm>
          <a:prstGeom prst="rect">
            <a:avLst/>
          </a:prstGeom>
        </p:spPr>
        <p:txBody>
          <a:bodyPr anchor="ctr"/>
          <a:lstStyle>
            <a:lvl1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2pPr>
            <a:lvl3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3pPr>
            <a:lvl4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4pPr>
            <a:lvl5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5pPr>
            <a:lvl6pPr marL="15367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6pPr>
            <a:lvl7pPr marL="19939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7pPr>
            <a:lvl8pPr marL="24511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8pPr>
            <a:lvl9pPr marL="29083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9pPr>
          </a:lstStyle>
          <a:p>
            <a:pPr algn="just">
              <a:defRPr/>
            </a:pPr>
            <a:endParaRPr lang="en-GB" sz="1500" b="1" dirty="0">
              <a:solidFill>
                <a:schemeClr val="tx1"/>
              </a:solidFill>
              <a:latin typeface="+mn-lt"/>
              <a:cs typeface="Arial" pitchFamily="34" charset="0"/>
            </a:endParaRPr>
          </a:p>
        </p:txBody>
      </p:sp>
      <p:pic>
        <p:nvPicPr>
          <p:cNvPr id="7" name="Immagine 6"/>
          <p:cNvPicPr>
            <a:picLocks noChangeAspect="1"/>
          </p:cNvPicPr>
          <p:nvPr/>
        </p:nvPicPr>
        <p:blipFill>
          <a:blip r:embed="rId3"/>
          <a:stretch>
            <a:fillRect/>
          </a:stretch>
        </p:blipFill>
        <p:spPr>
          <a:xfrm>
            <a:off x="6881938" y="1681286"/>
            <a:ext cx="2231276" cy="1364200"/>
          </a:xfrm>
          <a:prstGeom prst="rect">
            <a:avLst/>
          </a:prstGeom>
        </p:spPr>
      </p:pic>
      <p:graphicFrame>
        <p:nvGraphicFramePr>
          <p:cNvPr id="31" name="Grafico 30"/>
          <p:cNvGraphicFramePr>
            <a:graphicFrameLocks/>
          </p:cNvGraphicFramePr>
          <p:nvPr>
            <p:extLst/>
          </p:nvPr>
        </p:nvGraphicFramePr>
        <p:xfrm>
          <a:off x="4523973" y="1630517"/>
          <a:ext cx="4572000" cy="31132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809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a:xfrm>
            <a:off x="25096" y="-17335"/>
            <a:ext cx="9138165" cy="1246495"/>
          </a:xfrm>
          <a:prstGeom prst="rect">
            <a:avLst/>
          </a:prstGeom>
          <a:solidFill>
            <a:schemeClr val="bg1"/>
          </a:solidFill>
        </p:spPr>
        <p:txBody>
          <a:bodyPr wrap="square">
            <a:spAutoFit/>
          </a:bodyPr>
          <a:lstStyle/>
          <a:p>
            <a:pPr algn="just">
              <a:lnSpc>
                <a:spcPts val="3000"/>
              </a:lnSpc>
            </a:pPr>
            <a:r>
              <a:rPr lang="en-CA" sz="2600" b="1" dirty="0">
                <a:solidFill>
                  <a:srgbClr val="0070C0"/>
                </a:solidFill>
                <a:latin typeface="Calibri" panose="020F0502020204030204" pitchFamily="34" charset="0"/>
              </a:rPr>
              <a:t>Current coverage ratios aligned with effective recovery rate of bad loans. Recovery rate on ordinary closed positions significantly higher than those on positions sold</a:t>
            </a:r>
          </a:p>
        </p:txBody>
      </p:sp>
      <p:grpSp>
        <p:nvGrpSpPr>
          <p:cNvPr id="37" name="Gruppo 36"/>
          <p:cNvGrpSpPr/>
          <p:nvPr/>
        </p:nvGrpSpPr>
        <p:grpSpPr>
          <a:xfrm>
            <a:off x="4580627" y="1575754"/>
            <a:ext cx="4523068" cy="3300725"/>
            <a:chOff x="4334487" y="1256436"/>
            <a:chExt cx="4523068" cy="3300725"/>
          </a:xfrm>
        </p:grpSpPr>
        <p:grpSp>
          <p:nvGrpSpPr>
            <p:cNvPr id="36" name="Gruppo 35"/>
            <p:cNvGrpSpPr/>
            <p:nvPr/>
          </p:nvGrpSpPr>
          <p:grpSpPr>
            <a:xfrm>
              <a:off x="4734130" y="1262969"/>
              <a:ext cx="4067774" cy="3294192"/>
              <a:chOff x="4734130" y="1262969"/>
              <a:chExt cx="4067774" cy="3294192"/>
            </a:xfrm>
          </p:grpSpPr>
          <p:pic>
            <p:nvPicPr>
              <p:cNvPr id="2" name="Immagine 1"/>
              <p:cNvPicPr>
                <a:picLocks noChangeAspect="1"/>
              </p:cNvPicPr>
              <p:nvPr/>
            </p:nvPicPr>
            <p:blipFill>
              <a:blip r:embed="rId3"/>
              <a:stretch>
                <a:fillRect/>
              </a:stretch>
            </p:blipFill>
            <p:spPr>
              <a:xfrm>
                <a:off x="4734130" y="1262969"/>
                <a:ext cx="3977663" cy="3294192"/>
              </a:xfrm>
              <a:prstGeom prst="rect">
                <a:avLst/>
              </a:prstGeom>
            </p:spPr>
          </p:pic>
          <p:pic>
            <p:nvPicPr>
              <p:cNvPr id="31" name="Immagine 30"/>
              <p:cNvPicPr>
                <a:picLocks noChangeAspect="1"/>
              </p:cNvPicPr>
              <p:nvPr/>
            </p:nvPicPr>
            <p:blipFill>
              <a:blip r:embed="rId4"/>
              <a:stretch>
                <a:fillRect/>
              </a:stretch>
            </p:blipFill>
            <p:spPr>
              <a:xfrm>
                <a:off x="5344630" y="4030585"/>
                <a:ext cx="3251685" cy="469105"/>
              </a:xfrm>
              <a:prstGeom prst="rect">
                <a:avLst/>
              </a:prstGeom>
            </p:spPr>
          </p:pic>
          <p:sp>
            <p:nvSpPr>
              <p:cNvPr id="30" name="CasellaDiTesto 29"/>
              <p:cNvSpPr txBox="1"/>
              <p:nvPr/>
            </p:nvSpPr>
            <p:spPr>
              <a:xfrm>
                <a:off x="5273374" y="3963537"/>
                <a:ext cx="3150221" cy="230832"/>
              </a:xfrm>
              <a:prstGeom prst="rect">
                <a:avLst/>
              </a:prstGeom>
              <a:noFill/>
            </p:spPr>
            <p:txBody>
              <a:bodyPr wrap="none" rtlCol="0">
                <a:spAutoFit/>
              </a:bodyPr>
              <a:lstStyle/>
              <a:p>
                <a:r>
                  <a:rPr lang="en-US" sz="900" dirty="0">
                    <a:latin typeface="+mn-lt"/>
                  </a:rPr>
                  <a:t>Average rate of recovery on all the closed position</a:t>
                </a:r>
                <a:endParaRPr lang="it-IT" sz="900" dirty="0">
                  <a:latin typeface="+mn-lt"/>
                </a:endParaRPr>
              </a:p>
            </p:txBody>
          </p:sp>
          <p:sp>
            <p:nvSpPr>
              <p:cNvPr id="34" name="CasellaDiTesto 33"/>
              <p:cNvSpPr txBox="1"/>
              <p:nvPr/>
            </p:nvSpPr>
            <p:spPr>
              <a:xfrm>
                <a:off x="5273374" y="4147687"/>
                <a:ext cx="3344185" cy="230832"/>
              </a:xfrm>
              <a:prstGeom prst="rect">
                <a:avLst/>
              </a:prstGeom>
              <a:noFill/>
            </p:spPr>
            <p:txBody>
              <a:bodyPr wrap="none" rtlCol="0">
                <a:spAutoFit/>
              </a:bodyPr>
              <a:lstStyle/>
              <a:p>
                <a:r>
                  <a:rPr lang="en-US" sz="900" dirty="0">
                    <a:latin typeface="+mn-lt"/>
                  </a:rPr>
                  <a:t>Average rate of recovery on ordinary closed positions </a:t>
                </a:r>
                <a:endParaRPr lang="it-IT" sz="900" dirty="0">
                  <a:latin typeface="+mn-lt"/>
                </a:endParaRPr>
              </a:p>
            </p:txBody>
          </p:sp>
          <p:sp>
            <p:nvSpPr>
              <p:cNvPr id="35" name="CasellaDiTesto 34"/>
              <p:cNvSpPr txBox="1"/>
              <p:nvPr/>
            </p:nvSpPr>
            <p:spPr>
              <a:xfrm>
                <a:off x="5273374" y="4312787"/>
                <a:ext cx="3528530" cy="230832"/>
              </a:xfrm>
              <a:prstGeom prst="rect">
                <a:avLst/>
              </a:prstGeom>
              <a:noFill/>
            </p:spPr>
            <p:txBody>
              <a:bodyPr wrap="none" rtlCol="0">
                <a:spAutoFit/>
              </a:bodyPr>
              <a:lstStyle/>
              <a:p>
                <a:r>
                  <a:rPr lang="en-US" sz="900" dirty="0">
                    <a:latin typeface="+mn-lt"/>
                  </a:rPr>
                  <a:t>Average rate of recovery on positions sold on the market </a:t>
                </a:r>
                <a:endParaRPr lang="it-IT" sz="900" dirty="0">
                  <a:latin typeface="+mn-lt"/>
                </a:endParaRPr>
              </a:p>
            </p:txBody>
          </p:sp>
        </p:grpSp>
        <p:sp>
          <p:nvSpPr>
            <p:cNvPr id="24" name="Rettangolo 23"/>
            <p:cNvSpPr/>
            <p:nvPr/>
          </p:nvSpPr>
          <p:spPr bwMode="auto">
            <a:xfrm>
              <a:off x="4605620" y="1256436"/>
              <a:ext cx="4251935" cy="50924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45000"/>
                <a:buFont typeface="StarSymbol" charset="0"/>
                <a:buNone/>
                <a:tabLst/>
              </a:pPr>
              <a:endParaRPr kumimoji="0" lang="it-IT" sz="1800" b="0" i="0" u="none" strike="noStrike" cap="none" normalizeH="0" baseline="0">
                <a:ln>
                  <a:noFill/>
                </a:ln>
                <a:solidFill>
                  <a:srgbClr val="003867"/>
                </a:solidFill>
                <a:effectLst/>
                <a:latin typeface="SimHei" pitchFamily="49" charset="-122"/>
                <a:ea typeface="MS Gothic" pitchFamily="49" charset="-128"/>
              </a:endParaRPr>
            </a:p>
          </p:txBody>
        </p:sp>
        <p:sp>
          <p:nvSpPr>
            <p:cNvPr id="23" name="Rettangolo 22"/>
            <p:cNvSpPr/>
            <p:nvPr/>
          </p:nvSpPr>
          <p:spPr>
            <a:xfrm>
              <a:off x="4334487" y="1264412"/>
              <a:ext cx="4523068" cy="523220"/>
            </a:xfrm>
            <a:prstGeom prst="rect">
              <a:avLst/>
            </a:prstGeom>
          </p:spPr>
          <p:txBody>
            <a:bodyPr wrap="square">
              <a:spAutoFit/>
            </a:bodyPr>
            <a:lstStyle/>
            <a:p>
              <a:pPr algn="ctr"/>
              <a:r>
                <a:rPr lang="en-US" sz="1400" b="1" dirty="0">
                  <a:solidFill>
                    <a:schemeClr val="tx1"/>
                  </a:solidFill>
                  <a:latin typeface="Calibri" panose="020F0502020204030204" pitchFamily="34" charset="0"/>
                </a:rPr>
                <a:t>Actual recovery rates of Bad loans in Italy</a:t>
              </a:r>
            </a:p>
            <a:p>
              <a:pPr algn="ctr"/>
              <a:r>
                <a:rPr lang="en-US" sz="1400" dirty="0">
                  <a:solidFill>
                    <a:schemeClr val="tx1"/>
                  </a:solidFill>
                  <a:latin typeface="Calibri" panose="020F0502020204030204" pitchFamily="34" charset="0"/>
                </a:rPr>
                <a:t>(total and by type of recovery procedure)</a:t>
              </a:r>
              <a:endParaRPr lang="it-IT" sz="1400" dirty="0">
                <a:solidFill>
                  <a:schemeClr val="tx1"/>
                </a:solidFill>
                <a:latin typeface="Calibri" panose="020F0502020204030204" pitchFamily="34" charset="0"/>
              </a:endParaRPr>
            </a:p>
          </p:txBody>
        </p:sp>
      </p:grpSp>
      <p:sp>
        <p:nvSpPr>
          <p:cNvPr id="4" name="Rettangolo 3"/>
          <p:cNvSpPr/>
          <p:nvPr/>
        </p:nvSpPr>
        <p:spPr>
          <a:xfrm>
            <a:off x="155275" y="4970766"/>
            <a:ext cx="8889020" cy="1092607"/>
          </a:xfrm>
          <a:prstGeom prst="rect">
            <a:avLst/>
          </a:prstGeom>
        </p:spPr>
        <p:txBody>
          <a:bodyPr wrap="square">
            <a:spAutoFit/>
          </a:bodyPr>
          <a:lstStyle/>
          <a:p>
            <a:pPr algn="just"/>
            <a:r>
              <a:rPr lang="en-US" sz="1300" dirty="0">
                <a:solidFill>
                  <a:srgbClr val="002F63"/>
                </a:solidFill>
                <a:latin typeface="+mn-lt"/>
                <a:cs typeface="Arial" charset="0"/>
              </a:rPr>
              <a:t>The average rate of recovery on bad loans between 2006 and 2015 was 43% (which corresponds to 57% of losses, a percentage in line with the current average coverage rate (64.4% </a:t>
            </a:r>
            <a:r>
              <a:rPr lang="en-US" sz="1300">
                <a:solidFill>
                  <a:srgbClr val="002F63"/>
                </a:solidFill>
                <a:latin typeface="+mn-lt"/>
                <a:cs typeface="Arial" charset="0"/>
              </a:rPr>
              <a:t>at December </a:t>
            </a:r>
            <a:r>
              <a:rPr lang="en-US" sz="1300" dirty="0">
                <a:solidFill>
                  <a:srgbClr val="002F63"/>
                </a:solidFill>
                <a:latin typeface="+mn-lt"/>
                <a:cs typeface="Arial" charset="0"/>
              </a:rPr>
              <a:t>2017) </a:t>
            </a:r>
          </a:p>
          <a:p>
            <a:pPr algn="just"/>
            <a:endParaRPr lang="en-US" sz="1300" dirty="0">
              <a:solidFill>
                <a:srgbClr val="002F63"/>
              </a:solidFill>
              <a:latin typeface="+mn-lt"/>
              <a:cs typeface="Arial" charset="0"/>
            </a:endParaRPr>
          </a:p>
          <a:p>
            <a:pPr algn="just"/>
            <a:r>
              <a:rPr lang="en-US" sz="1300" dirty="0">
                <a:solidFill>
                  <a:srgbClr val="002F63"/>
                </a:solidFill>
                <a:latin typeface="+mn-lt"/>
                <a:cs typeface="Arial" charset="0"/>
              </a:rPr>
              <a:t>Recoveries on ordinary closed positions are significantly higher (around 45% in 2015) than those recorded on positions sold on the market (around 20%)</a:t>
            </a:r>
          </a:p>
        </p:txBody>
      </p:sp>
      <p:sp>
        <p:nvSpPr>
          <p:cNvPr id="17" name="CasellaDiTesto 16"/>
          <p:cNvSpPr txBox="1"/>
          <p:nvPr/>
        </p:nvSpPr>
        <p:spPr>
          <a:xfrm>
            <a:off x="7784110" y="2503739"/>
            <a:ext cx="495649" cy="230832"/>
          </a:xfrm>
          <a:prstGeom prst="rect">
            <a:avLst/>
          </a:prstGeom>
          <a:solidFill>
            <a:srgbClr val="336699"/>
          </a:solidFill>
          <a:ln>
            <a:solidFill>
              <a:srgbClr val="FF0000"/>
            </a:solidFill>
          </a:ln>
        </p:spPr>
        <p:txBody>
          <a:bodyPr wrap="none" rtlCol="0">
            <a:spAutoFit/>
          </a:bodyPr>
          <a:lstStyle/>
          <a:p>
            <a:r>
              <a:rPr lang="it-IT" sz="900" b="1" dirty="0">
                <a:solidFill>
                  <a:schemeClr val="bg1"/>
                </a:solidFill>
                <a:latin typeface="+mn-lt"/>
              </a:rPr>
              <a:t>43%</a:t>
            </a:r>
          </a:p>
        </p:txBody>
      </p:sp>
      <p:sp>
        <p:nvSpPr>
          <p:cNvPr id="22" name="Rettangolo 21"/>
          <p:cNvSpPr/>
          <p:nvPr/>
        </p:nvSpPr>
        <p:spPr>
          <a:xfrm>
            <a:off x="47735" y="1554327"/>
            <a:ext cx="4106174" cy="523220"/>
          </a:xfrm>
          <a:prstGeom prst="rect">
            <a:avLst/>
          </a:prstGeom>
        </p:spPr>
        <p:txBody>
          <a:bodyPr wrap="square">
            <a:spAutoFit/>
          </a:bodyPr>
          <a:lstStyle/>
          <a:p>
            <a:pPr algn="ctr"/>
            <a:r>
              <a:rPr lang="en-US" sz="1400" b="1" dirty="0">
                <a:solidFill>
                  <a:schemeClr val="tx1"/>
                </a:solidFill>
                <a:latin typeface="Calibri" panose="020F0502020204030204" pitchFamily="34" charset="0"/>
              </a:rPr>
              <a:t>Amounts of NPLs and coverage ratios in Italy</a:t>
            </a:r>
          </a:p>
          <a:p>
            <a:pPr algn="ctr"/>
            <a:r>
              <a:rPr lang="en-US" sz="1400" dirty="0">
                <a:solidFill>
                  <a:schemeClr val="tx1"/>
                </a:solidFill>
                <a:latin typeface="Calibri" panose="020F0502020204030204" pitchFamily="34" charset="0"/>
              </a:rPr>
              <a:t>(by class of NPLs; %; December 2017)</a:t>
            </a:r>
            <a:endParaRPr lang="it-IT" sz="1400" dirty="0">
              <a:solidFill>
                <a:schemeClr val="tx1"/>
              </a:solidFill>
              <a:latin typeface="Calibri" panose="020F0502020204030204" pitchFamily="34" charset="0"/>
            </a:endParaRPr>
          </a:p>
        </p:txBody>
      </p:sp>
      <p:cxnSp>
        <p:nvCxnSpPr>
          <p:cNvPr id="26" name="Connettore diritto 25"/>
          <p:cNvCxnSpPr/>
          <p:nvPr/>
        </p:nvCxnSpPr>
        <p:spPr bwMode="auto">
          <a:xfrm>
            <a:off x="4980270" y="4876479"/>
            <a:ext cx="3977663" cy="0"/>
          </a:xfrm>
          <a:prstGeom prst="line">
            <a:avLst/>
          </a:prstGeom>
          <a:noFill/>
          <a:ln w="19050" cap="flat" cmpd="sng" algn="ctr">
            <a:solidFill>
              <a:srgbClr val="3366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CasellaDiTesto 28"/>
          <p:cNvSpPr txBox="1"/>
          <p:nvPr/>
        </p:nvSpPr>
        <p:spPr>
          <a:xfrm>
            <a:off x="47498" y="6178905"/>
            <a:ext cx="8815457" cy="206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GB"/>
            </a:defPPr>
            <a:lvl1pPr eaLnBrk="1" hangingPunct="0">
              <a:lnSpc>
                <a:spcPct val="93000"/>
              </a:lnSpc>
              <a:spcBef>
                <a:spcPct val="50000"/>
              </a:spcBef>
              <a:buClr>
                <a:srgbClr val="000000"/>
              </a:buClr>
              <a:buSzPct val="45000"/>
              <a:buFont typeface="StarSymbol"/>
              <a:defRPr sz="800" b="0" i="1">
                <a:solidFill>
                  <a:schemeClr val="bg1"/>
                </a:solidFill>
                <a:latin typeface="Verdana" pitchFamily="34" charset="0"/>
                <a:cs typeface="Arial" pitchFamily="34" charset="0"/>
              </a:defRPr>
            </a:lvl1pPr>
            <a:lvl2pPr marL="742950" indent="-285750" eaLnBrk="0" hangingPunct="0">
              <a:lnSpc>
                <a:spcPct val="93000"/>
              </a:lnSpc>
              <a:spcAft>
                <a:spcPts val="1138"/>
              </a:spcAft>
              <a:buClr>
                <a:srgbClr val="C90000"/>
              </a:buClr>
              <a:buFont typeface="StarSymbol"/>
              <a:buAutoNum type="arabicParenR"/>
              <a:defRPr sz="2300" b="1">
                <a:solidFill>
                  <a:srgbClr val="002F63"/>
                </a:solidFill>
                <a:latin typeface="Verdana" pitchFamily="34" charset="0"/>
              </a:defRPr>
            </a:lvl2pPr>
            <a:lvl3pPr marL="1143000" indent="-228600" eaLnBrk="0" hangingPunct="0">
              <a:lnSpc>
                <a:spcPct val="93000"/>
              </a:lnSpc>
              <a:spcAft>
                <a:spcPts val="850"/>
              </a:spcAft>
              <a:buClr>
                <a:srgbClr val="003867"/>
              </a:buClr>
              <a:buFont typeface="StarSymbol"/>
              <a:buAutoNum type="alphaUcPeriod"/>
              <a:defRPr b="1">
                <a:solidFill>
                  <a:srgbClr val="002F63"/>
                </a:solidFill>
                <a:latin typeface="Verdana" pitchFamily="34" charset="0"/>
              </a:defRPr>
            </a:lvl3pPr>
            <a:lvl4pPr marL="1600200" indent="-228600" eaLnBrk="0" hangingPunct="0">
              <a:lnSpc>
                <a:spcPct val="93000"/>
              </a:lnSpc>
              <a:spcAft>
                <a:spcPts val="575"/>
              </a:spcAft>
              <a:buClr>
                <a:srgbClr val="003867"/>
              </a:buClr>
              <a:buFont typeface="Verdana" pitchFamily="34" charset="0"/>
              <a:buChar char="•"/>
              <a:defRPr sz="1400" b="1">
                <a:solidFill>
                  <a:srgbClr val="002F63"/>
                </a:solidFill>
                <a:latin typeface="Verdana" pitchFamily="34" charset="0"/>
              </a:defRPr>
            </a:lvl4pPr>
            <a:lvl5pPr marL="2057400" indent="-228600" eaLnBrk="0" hangingPunct="0">
              <a:lnSpc>
                <a:spcPct val="93000"/>
              </a:lnSpc>
              <a:spcAft>
                <a:spcPts val="288"/>
              </a:spcAft>
              <a:buClr>
                <a:srgbClr val="000000"/>
              </a:buClr>
              <a:buSzPct val="45000"/>
              <a:buFont typeface="StarSymbol"/>
              <a:buChar char="●"/>
              <a:defRPr sz="2000">
                <a:solidFill>
                  <a:srgbClr val="000000"/>
                </a:solidFill>
                <a:latin typeface="Arial" pitchFamily="34" charset="0"/>
              </a:defRPr>
            </a:lvl5pPr>
            <a:lvl6pPr marL="25146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defRPr>
            </a:lvl6pPr>
            <a:lvl7pPr marL="29718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defRPr>
            </a:lvl7pPr>
            <a:lvl8pPr marL="34290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defRPr>
            </a:lvl8pPr>
            <a:lvl9pPr marL="38862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defRPr>
            </a:lvl9pPr>
          </a:lstStyle>
          <a:p>
            <a:r>
              <a:rPr lang="it-IT" dirty="0"/>
              <a:t>Source: </a:t>
            </a:r>
            <a:r>
              <a:rPr lang="it-IT" dirty="0" err="1"/>
              <a:t>Bank</a:t>
            </a:r>
            <a:r>
              <a:rPr lang="it-IT" dirty="0"/>
              <a:t> of </a:t>
            </a:r>
            <a:r>
              <a:rPr lang="it-IT" dirty="0" err="1"/>
              <a:t>Italy</a:t>
            </a:r>
            <a:r>
              <a:rPr lang="it-IT" dirty="0"/>
              <a:t> data </a:t>
            </a:r>
          </a:p>
        </p:txBody>
      </p:sp>
      <p:sp>
        <p:nvSpPr>
          <p:cNvPr id="8" name="Rettangolo 7"/>
          <p:cNvSpPr/>
          <p:nvPr/>
        </p:nvSpPr>
        <p:spPr bwMode="auto">
          <a:xfrm>
            <a:off x="2644237" y="3749728"/>
            <a:ext cx="551123" cy="293298"/>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45000"/>
              <a:buFont typeface="StarSymbol" charset="0"/>
              <a:buNone/>
              <a:tabLst/>
            </a:pPr>
            <a:endParaRPr kumimoji="0" lang="it-IT" sz="1800" b="0" i="0" u="none" strike="noStrike" cap="none" normalizeH="0" baseline="0">
              <a:ln>
                <a:noFill/>
              </a:ln>
              <a:solidFill>
                <a:srgbClr val="003867"/>
              </a:solidFill>
              <a:effectLst/>
              <a:latin typeface="SimHei" pitchFamily="49" charset="-122"/>
              <a:ea typeface="MS Gothic" pitchFamily="49" charset="-128"/>
            </a:endParaRPr>
          </a:p>
        </p:txBody>
      </p:sp>
      <p:graphicFrame>
        <p:nvGraphicFramePr>
          <p:cNvPr id="38" name="Tabella 37"/>
          <p:cNvGraphicFramePr>
            <a:graphicFrameLocks noGrp="1"/>
          </p:cNvGraphicFramePr>
          <p:nvPr>
            <p:extLst/>
          </p:nvPr>
        </p:nvGraphicFramePr>
        <p:xfrm>
          <a:off x="223140" y="2068084"/>
          <a:ext cx="3465155" cy="2794852"/>
        </p:xfrm>
        <a:graphic>
          <a:graphicData uri="http://schemas.openxmlformats.org/drawingml/2006/table">
            <a:tbl>
              <a:tblPr firstRow="1" bandRow="1">
                <a:tableStyleId>{5C22544A-7EE6-4342-B048-85BDC9FD1C3A}</a:tableStyleId>
              </a:tblPr>
              <a:tblGrid>
                <a:gridCol w="2008921">
                  <a:extLst>
                    <a:ext uri="{9D8B030D-6E8A-4147-A177-3AD203B41FA5}">
                      <a16:colId xmlns:a16="http://schemas.microsoft.com/office/drawing/2014/main" val="909607482"/>
                    </a:ext>
                  </a:extLst>
                </a:gridCol>
                <a:gridCol w="1456234">
                  <a:extLst>
                    <a:ext uri="{9D8B030D-6E8A-4147-A177-3AD203B41FA5}">
                      <a16:colId xmlns:a16="http://schemas.microsoft.com/office/drawing/2014/main" val="3394812135"/>
                    </a:ext>
                  </a:extLst>
                </a:gridCol>
              </a:tblGrid>
              <a:tr h="362506">
                <a:tc>
                  <a:txBody>
                    <a:bodyPr/>
                    <a:lstStyle/>
                    <a:p>
                      <a:endParaRPr lang="it-IT" sz="1400" b="0" i="0" dirty="0">
                        <a:latin typeface="Calibri" panose="020F0502020204030204" pitchFamily="34" charset="0"/>
                      </a:endParaRPr>
                    </a:p>
                  </a:txBody>
                  <a:tcPr>
                    <a:lnT w="12700" cap="flat" cmpd="sng" algn="ctr">
                      <a:solidFill>
                        <a:schemeClr val="tx1"/>
                      </a:solidFill>
                      <a:prstDash val="solid"/>
                      <a:round/>
                      <a:headEnd type="none" w="med" len="med"/>
                      <a:tailEnd type="none" w="med" len="med"/>
                    </a:lnT>
                    <a:solidFill>
                      <a:srgbClr val="0070C0">
                        <a:alpha val="40000"/>
                      </a:srgbClr>
                    </a:solidFill>
                  </a:tcPr>
                </a:tc>
                <a:tc>
                  <a:txBody>
                    <a:bodyPr/>
                    <a:lstStyle/>
                    <a:p>
                      <a:pPr algn="ctr"/>
                      <a:r>
                        <a:rPr lang="it-IT" sz="1400" b="0" i="0" dirty="0" err="1">
                          <a:solidFill>
                            <a:schemeClr val="tx1"/>
                          </a:solidFill>
                          <a:latin typeface="Calibri" panose="020F0502020204030204" pitchFamily="34" charset="0"/>
                        </a:rPr>
                        <a:t>December</a:t>
                      </a:r>
                      <a:r>
                        <a:rPr lang="it-IT" sz="1400" b="0" i="0" dirty="0">
                          <a:solidFill>
                            <a:schemeClr val="tx1"/>
                          </a:solidFill>
                          <a:latin typeface="Calibri" panose="020F0502020204030204" pitchFamily="34" charset="0"/>
                        </a:rPr>
                        <a:t> 2017</a:t>
                      </a:r>
                    </a:p>
                  </a:txBody>
                  <a:tcPr>
                    <a:lnT w="12700" cap="flat" cmpd="sng" algn="ctr">
                      <a:solidFill>
                        <a:schemeClr val="tx1"/>
                      </a:solidFill>
                      <a:prstDash val="solid"/>
                      <a:round/>
                      <a:headEnd type="none" w="med" len="med"/>
                      <a:tailEnd type="none" w="med" len="med"/>
                    </a:lnT>
                    <a:solidFill>
                      <a:srgbClr val="99CCFF">
                        <a:alpha val="40000"/>
                      </a:srgbClr>
                    </a:solidFill>
                  </a:tcPr>
                </a:tc>
                <a:extLst>
                  <a:ext uri="{0D108BD9-81ED-4DB2-BD59-A6C34878D82A}">
                    <a16:rowId xmlns:a16="http://schemas.microsoft.com/office/drawing/2014/main" val="2753489032"/>
                  </a:ext>
                </a:extLst>
              </a:tr>
              <a:tr h="566105">
                <a:tc>
                  <a:txBody>
                    <a:bodyPr/>
                    <a:lstStyle/>
                    <a:p>
                      <a:endParaRPr lang="it-IT" sz="1400" b="0" i="0" dirty="0">
                        <a:latin typeface="Calibri" panose="020F0502020204030204" pitchFamily="34" charset="0"/>
                      </a:endParaRPr>
                    </a:p>
                  </a:txBody>
                  <a:tcPr>
                    <a:lnB w="12700" cap="flat" cmpd="sng" algn="ctr">
                      <a:solidFill>
                        <a:schemeClr val="tx1"/>
                      </a:solidFill>
                      <a:prstDash val="solid"/>
                      <a:round/>
                      <a:headEnd type="none" w="med" len="med"/>
                      <a:tailEnd type="none" w="med" len="med"/>
                    </a:lnB>
                    <a:solidFill>
                      <a:srgbClr val="0070C0">
                        <a:alpha val="40000"/>
                      </a:srgbClr>
                    </a:solidFill>
                  </a:tcPr>
                </a:tc>
                <a:tc>
                  <a:txBody>
                    <a:bodyPr/>
                    <a:lstStyle/>
                    <a:p>
                      <a:pPr algn="ctr"/>
                      <a:r>
                        <a:rPr lang="it-IT" sz="1400" b="0" i="1" dirty="0" err="1">
                          <a:latin typeface="Calibri" panose="020F0502020204030204" pitchFamily="34" charset="0"/>
                        </a:rPr>
                        <a:t>Coverage</a:t>
                      </a:r>
                      <a:endParaRPr lang="it-IT" sz="1400" b="0" i="1" dirty="0">
                        <a:latin typeface="Calibri" panose="020F0502020204030204" pitchFamily="34" charset="0"/>
                      </a:endParaRPr>
                    </a:p>
                  </a:txBody>
                  <a:tcPr>
                    <a:lnB w="12700" cap="flat" cmpd="sng" algn="ctr">
                      <a:solidFill>
                        <a:schemeClr val="tx1"/>
                      </a:solidFill>
                      <a:prstDash val="solid"/>
                      <a:round/>
                      <a:headEnd type="none" w="med" len="med"/>
                      <a:tailEnd type="none" w="med" len="med"/>
                    </a:lnB>
                    <a:solidFill>
                      <a:srgbClr val="99CCFF">
                        <a:alpha val="40000"/>
                      </a:srgbClr>
                    </a:solidFill>
                  </a:tcPr>
                </a:tc>
                <a:extLst>
                  <a:ext uri="{0D108BD9-81ED-4DB2-BD59-A6C34878D82A}">
                    <a16:rowId xmlns:a16="http://schemas.microsoft.com/office/drawing/2014/main" val="1990584230"/>
                  </a:ext>
                </a:extLst>
              </a:tr>
              <a:tr h="362506">
                <a:tc>
                  <a:txBody>
                    <a:bodyPr/>
                    <a:lstStyle/>
                    <a:p>
                      <a:r>
                        <a:rPr lang="it-IT" sz="1400" b="0" dirty="0" err="1">
                          <a:solidFill>
                            <a:schemeClr val="tx1"/>
                          </a:solidFill>
                          <a:latin typeface="Calibri" panose="020F0502020204030204" pitchFamily="34" charset="0"/>
                        </a:rPr>
                        <a:t>Loans</a:t>
                      </a:r>
                      <a:endParaRPr lang="it-IT" sz="1400" b="0" dirty="0"/>
                    </a:p>
                  </a:txBody>
                  <a:tcPr>
                    <a:lnT w="12700" cap="flat" cmpd="sng" algn="ctr">
                      <a:solidFill>
                        <a:schemeClr val="tx1"/>
                      </a:solidFill>
                      <a:prstDash val="solid"/>
                      <a:round/>
                      <a:headEnd type="none" w="med" len="med"/>
                      <a:tailEnd type="none" w="med" len="med"/>
                    </a:lnT>
                    <a:solidFill>
                      <a:srgbClr val="0070C0">
                        <a:alpha val="40000"/>
                      </a:srgbClr>
                    </a:solidFill>
                  </a:tcPr>
                </a:tc>
                <a:tc>
                  <a:txBody>
                    <a:bodyPr/>
                    <a:lstStyle/>
                    <a:p>
                      <a:pPr algn="ctr"/>
                      <a:r>
                        <a:rPr lang="it-IT" sz="1400" b="0" i="1" kern="1200" dirty="0">
                          <a:solidFill>
                            <a:schemeClr val="dk1"/>
                          </a:solidFill>
                          <a:latin typeface="Calibri" panose="020F0502020204030204" pitchFamily="34" charset="0"/>
                          <a:ea typeface="+mn-ea"/>
                          <a:cs typeface="+mn-cs"/>
                        </a:rPr>
                        <a:t>8.1%</a:t>
                      </a:r>
                    </a:p>
                  </a:txBody>
                  <a:tcPr>
                    <a:lnT w="12700" cap="flat" cmpd="sng" algn="ctr">
                      <a:solidFill>
                        <a:schemeClr val="tx1"/>
                      </a:solidFill>
                      <a:prstDash val="solid"/>
                      <a:round/>
                      <a:headEnd type="none" w="med" len="med"/>
                      <a:tailEnd type="none" w="med" len="med"/>
                    </a:lnT>
                    <a:solidFill>
                      <a:srgbClr val="99CCFF">
                        <a:alpha val="40000"/>
                      </a:srgbClr>
                    </a:solidFill>
                  </a:tcPr>
                </a:tc>
                <a:extLst>
                  <a:ext uri="{0D108BD9-81ED-4DB2-BD59-A6C34878D82A}">
                    <a16:rowId xmlns:a16="http://schemas.microsoft.com/office/drawing/2014/main" val="1366098472"/>
                  </a:ext>
                </a:extLst>
              </a:tr>
              <a:tr h="362506">
                <a:tc>
                  <a:txBody>
                    <a:bodyPr/>
                    <a:lstStyle/>
                    <a:p>
                      <a:r>
                        <a:rPr lang="it-IT" sz="1400" b="0" dirty="0" err="1">
                          <a:solidFill>
                            <a:schemeClr val="tx1"/>
                          </a:solidFill>
                          <a:latin typeface="Calibri" panose="020F0502020204030204" pitchFamily="34" charset="0"/>
                        </a:rPr>
                        <a:t>NPLs</a:t>
                      </a:r>
                      <a:r>
                        <a:rPr lang="it-IT" sz="1400" b="0" dirty="0">
                          <a:solidFill>
                            <a:schemeClr val="tx1"/>
                          </a:solidFill>
                          <a:latin typeface="Calibri" panose="020F0502020204030204" pitchFamily="34" charset="0"/>
                        </a:rPr>
                        <a:t> </a:t>
                      </a:r>
                      <a:r>
                        <a:rPr lang="it-IT" sz="1400" b="0" dirty="0" err="1">
                          <a:solidFill>
                            <a:schemeClr val="tx1"/>
                          </a:solidFill>
                          <a:latin typeface="Calibri" panose="020F0502020204030204" pitchFamily="34" charset="0"/>
                        </a:rPr>
                        <a:t>total</a:t>
                      </a:r>
                      <a:r>
                        <a:rPr lang="it-IT" sz="1400" b="0" dirty="0">
                          <a:solidFill>
                            <a:schemeClr val="tx1"/>
                          </a:solidFill>
                          <a:latin typeface="Calibri" panose="020F0502020204030204" pitchFamily="34" charset="0"/>
                        </a:rPr>
                        <a:t>:</a:t>
                      </a:r>
                      <a:endParaRPr lang="it-IT" sz="1400" b="0" dirty="0"/>
                    </a:p>
                  </a:txBody>
                  <a:tcPr>
                    <a:solidFill>
                      <a:srgbClr val="0070C0">
                        <a:alpha val="40000"/>
                      </a:srgbClr>
                    </a:solidFill>
                  </a:tcPr>
                </a:tc>
                <a:tc>
                  <a:txBody>
                    <a:bodyPr/>
                    <a:lstStyle/>
                    <a:p>
                      <a:pPr algn="ctr"/>
                      <a:r>
                        <a:rPr lang="it-IT" sz="1400" b="0" i="1" kern="1200" dirty="0">
                          <a:solidFill>
                            <a:schemeClr val="dk1"/>
                          </a:solidFill>
                          <a:latin typeface="Calibri" panose="020F0502020204030204" pitchFamily="34" charset="0"/>
                          <a:ea typeface="+mn-ea"/>
                          <a:cs typeface="+mn-cs"/>
                        </a:rPr>
                        <a:t>52.7%</a:t>
                      </a:r>
                    </a:p>
                  </a:txBody>
                  <a:tcPr>
                    <a:solidFill>
                      <a:srgbClr val="99CCFF">
                        <a:alpha val="40000"/>
                      </a:srgbClr>
                    </a:solidFill>
                  </a:tcPr>
                </a:tc>
                <a:extLst>
                  <a:ext uri="{0D108BD9-81ED-4DB2-BD59-A6C34878D82A}">
                    <a16:rowId xmlns:a16="http://schemas.microsoft.com/office/drawing/2014/main" val="3323063473"/>
                  </a:ext>
                </a:extLst>
              </a:tr>
              <a:tr h="362506">
                <a:tc>
                  <a:txBody>
                    <a:bodyPr/>
                    <a:lstStyle/>
                    <a:p>
                      <a:pPr marL="457200" marR="0" lvl="1" indent="-365125" algn="l" defTabSz="914400" rtl="0" eaLnBrk="1" fontAlgn="auto" latinLnBrk="0" hangingPunct="1">
                        <a:lnSpc>
                          <a:spcPct val="100000"/>
                        </a:lnSpc>
                        <a:spcBef>
                          <a:spcPts val="0"/>
                        </a:spcBef>
                        <a:spcAft>
                          <a:spcPts val="0"/>
                        </a:spcAft>
                        <a:buClrTx/>
                        <a:buSzTx/>
                        <a:buFontTx/>
                        <a:buNone/>
                        <a:tabLst/>
                        <a:defRPr/>
                      </a:pPr>
                      <a:r>
                        <a:rPr lang="it-IT" sz="1400" i="1" dirty="0">
                          <a:solidFill>
                            <a:schemeClr val="tx1"/>
                          </a:solidFill>
                          <a:latin typeface="Calibri" panose="020F0502020204030204" pitchFamily="34" charset="0"/>
                        </a:rPr>
                        <a:t>- </a:t>
                      </a:r>
                      <a:r>
                        <a:rPr lang="it-IT" sz="1400" i="1" dirty="0" err="1">
                          <a:solidFill>
                            <a:schemeClr val="tx1"/>
                          </a:solidFill>
                          <a:latin typeface="Calibri" panose="020F0502020204030204" pitchFamily="34" charset="0"/>
                        </a:rPr>
                        <a:t>Bad</a:t>
                      </a:r>
                      <a:r>
                        <a:rPr lang="it-IT" sz="1400" i="1" dirty="0">
                          <a:solidFill>
                            <a:schemeClr val="tx1"/>
                          </a:solidFill>
                          <a:latin typeface="Calibri" panose="020F0502020204030204" pitchFamily="34" charset="0"/>
                        </a:rPr>
                        <a:t> </a:t>
                      </a:r>
                      <a:r>
                        <a:rPr lang="it-IT" sz="1400" i="1" dirty="0" err="1">
                          <a:solidFill>
                            <a:schemeClr val="tx1"/>
                          </a:solidFill>
                          <a:latin typeface="Calibri" panose="020F0502020204030204" pitchFamily="34" charset="0"/>
                        </a:rPr>
                        <a:t>loans</a:t>
                      </a:r>
                      <a:r>
                        <a:rPr lang="it-IT" sz="1400" i="1" dirty="0">
                          <a:solidFill>
                            <a:schemeClr val="tx1"/>
                          </a:solidFill>
                          <a:latin typeface="Calibri" panose="020F0502020204030204" pitchFamily="34" charset="0"/>
                        </a:rPr>
                        <a:t> </a:t>
                      </a:r>
                    </a:p>
                  </a:txBody>
                  <a:tcPr>
                    <a:solidFill>
                      <a:srgbClr val="0070C0">
                        <a:alpha val="40000"/>
                      </a:srgbClr>
                    </a:solidFill>
                  </a:tcPr>
                </a:tc>
                <a:tc>
                  <a:txBody>
                    <a:bodyPr/>
                    <a:lstStyle/>
                    <a:p>
                      <a:pPr algn="ctr"/>
                      <a:r>
                        <a:rPr lang="it-IT" sz="1400" b="0" i="1" kern="1200" dirty="0">
                          <a:solidFill>
                            <a:schemeClr val="dk1"/>
                          </a:solidFill>
                          <a:latin typeface="Calibri" panose="020F0502020204030204" pitchFamily="34" charset="0"/>
                          <a:ea typeface="+mn-ea"/>
                          <a:cs typeface="+mn-cs"/>
                        </a:rPr>
                        <a:t>64.4%</a:t>
                      </a:r>
                    </a:p>
                  </a:txBody>
                  <a:tcPr>
                    <a:solidFill>
                      <a:srgbClr val="99CCFF">
                        <a:alpha val="40000"/>
                      </a:srgbClr>
                    </a:solidFill>
                  </a:tcPr>
                </a:tc>
                <a:extLst>
                  <a:ext uri="{0D108BD9-81ED-4DB2-BD59-A6C34878D82A}">
                    <a16:rowId xmlns:a16="http://schemas.microsoft.com/office/drawing/2014/main" val="1018104629"/>
                  </a:ext>
                </a:extLst>
              </a:tr>
              <a:tr h="416217">
                <a:tc>
                  <a:txBody>
                    <a:bodyPr/>
                    <a:lstStyle/>
                    <a:p>
                      <a:pPr marL="457200" marR="0" lvl="1" indent="-365125" algn="l" defTabSz="914400" rtl="0" eaLnBrk="1" fontAlgn="auto" latinLnBrk="0" hangingPunct="1">
                        <a:lnSpc>
                          <a:spcPct val="100000"/>
                        </a:lnSpc>
                        <a:spcBef>
                          <a:spcPts val="0"/>
                        </a:spcBef>
                        <a:spcAft>
                          <a:spcPts val="0"/>
                        </a:spcAft>
                        <a:buClrTx/>
                        <a:buSzTx/>
                        <a:buFontTx/>
                        <a:buNone/>
                        <a:tabLst/>
                        <a:defRPr/>
                      </a:pPr>
                      <a:r>
                        <a:rPr lang="it-IT" sz="1400" i="1" dirty="0">
                          <a:solidFill>
                            <a:schemeClr val="tx1"/>
                          </a:solidFill>
                          <a:latin typeface="Calibri" panose="020F0502020204030204" pitchFamily="34" charset="0"/>
                        </a:rPr>
                        <a:t>- </a:t>
                      </a:r>
                      <a:r>
                        <a:rPr lang="it-IT" sz="1400" i="1" dirty="0" err="1">
                          <a:solidFill>
                            <a:schemeClr val="tx1"/>
                          </a:solidFill>
                          <a:latin typeface="Calibri" panose="020F0502020204030204" pitchFamily="34" charset="0"/>
                        </a:rPr>
                        <a:t>Unlikely</a:t>
                      </a:r>
                      <a:r>
                        <a:rPr lang="it-IT" sz="1400" i="1" dirty="0">
                          <a:solidFill>
                            <a:schemeClr val="tx1"/>
                          </a:solidFill>
                          <a:latin typeface="Calibri" panose="020F0502020204030204" pitchFamily="34" charset="0"/>
                        </a:rPr>
                        <a:t> to </a:t>
                      </a:r>
                      <a:r>
                        <a:rPr lang="it-IT" sz="1400" i="1" dirty="0" err="1">
                          <a:solidFill>
                            <a:schemeClr val="tx1"/>
                          </a:solidFill>
                          <a:latin typeface="Calibri" panose="020F0502020204030204" pitchFamily="34" charset="0"/>
                        </a:rPr>
                        <a:t>pay</a:t>
                      </a:r>
                      <a:r>
                        <a:rPr lang="it-IT" sz="1400" i="1" dirty="0">
                          <a:solidFill>
                            <a:schemeClr val="tx1"/>
                          </a:solidFill>
                          <a:latin typeface="Calibri" panose="020F0502020204030204" pitchFamily="34" charset="0"/>
                        </a:rPr>
                        <a:t> </a:t>
                      </a:r>
                    </a:p>
                  </a:txBody>
                  <a:tcPr>
                    <a:solidFill>
                      <a:srgbClr val="0070C0">
                        <a:alpha val="40000"/>
                      </a:srgbClr>
                    </a:solidFill>
                  </a:tcPr>
                </a:tc>
                <a:tc>
                  <a:txBody>
                    <a:bodyPr/>
                    <a:lstStyle/>
                    <a:p>
                      <a:pPr algn="ctr"/>
                      <a:r>
                        <a:rPr lang="it-IT" sz="1400" b="0" i="1" kern="1200" dirty="0">
                          <a:solidFill>
                            <a:schemeClr val="dk1"/>
                          </a:solidFill>
                          <a:latin typeface="Calibri" panose="020F0502020204030204" pitchFamily="34" charset="0"/>
                          <a:ea typeface="+mn-ea"/>
                          <a:cs typeface="+mn-cs"/>
                        </a:rPr>
                        <a:t>33.9%</a:t>
                      </a:r>
                    </a:p>
                  </a:txBody>
                  <a:tcPr>
                    <a:solidFill>
                      <a:srgbClr val="99CCFF">
                        <a:alpha val="40000"/>
                      </a:srgbClr>
                    </a:solidFill>
                  </a:tcPr>
                </a:tc>
                <a:extLst>
                  <a:ext uri="{0D108BD9-81ED-4DB2-BD59-A6C34878D82A}">
                    <a16:rowId xmlns:a16="http://schemas.microsoft.com/office/drawing/2014/main" val="2638651483"/>
                  </a:ext>
                </a:extLst>
              </a:tr>
              <a:tr h="362506">
                <a:tc>
                  <a:txBody>
                    <a:bodyPr/>
                    <a:lstStyle/>
                    <a:p>
                      <a:pPr marL="457200" marR="0" lvl="0" indent="-365125" algn="l" defTabSz="914400" rtl="0" eaLnBrk="1" fontAlgn="auto" latinLnBrk="0" hangingPunct="1">
                        <a:lnSpc>
                          <a:spcPct val="100000"/>
                        </a:lnSpc>
                        <a:spcBef>
                          <a:spcPts val="0"/>
                        </a:spcBef>
                        <a:spcAft>
                          <a:spcPts val="0"/>
                        </a:spcAft>
                        <a:buClrTx/>
                        <a:buSzTx/>
                        <a:buFontTx/>
                        <a:buNone/>
                        <a:tabLst/>
                        <a:defRPr/>
                      </a:pPr>
                      <a:r>
                        <a:rPr lang="it-IT" sz="1400" i="1" dirty="0">
                          <a:solidFill>
                            <a:schemeClr val="tx1"/>
                          </a:solidFill>
                          <a:latin typeface="Calibri" panose="020F0502020204030204" pitchFamily="34" charset="0"/>
                        </a:rPr>
                        <a:t>- </a:t>
                      </a:r>
                      <a:r>
                        <a:rPr lang="it-IT" sz="1400" i="1" dirty="0" err="1">
                          <a:solidFill>
                            <a:schemeClr val="tx1"/>
                          </a:solidFill>
                          <a:latin typeface="Calibri" panose="020F0502020204030204" pitchFamily="34" charset="0"/>
                        </a:rPr>
                        <a:t>Past</a:t>
                      </a:r>
                      <a:r>
                        <a:rPr lang="it-IT" sz="1400" i="1" dirty="0">
                          <a:solidFill>
                            <a:schemeClr val="tx1"/>
                          </a:solidFill>
                          <a:latin typeface="Calibri" panose="020F0502020204030204" pitchFamily="34" charset="0"/>
                        </a:rPr>
                        <a:t> due </a:t>
                      </a:r>
                      <a:r>
                        <a:rPr lang="it-IT" sz="1400" i="1" dirty="0" err="1">
                          <a:solidFill>
                            <a:schemeClr val="tx1"/>
                          </a:solidFill>
                          <a:latin typeface="Calibri" panose="020F0502020204030204" pitchFamily="34" charset="0"/>
                        </a:rPr>
                        <a:t>loans</a:t>
                      </a:r>
                      <a:r>
                        <a:rPr lang="it-IT" sz="1400" i="1" dirty="0">
                          <a:solidFill>
                            <a:schemeClr val="tx1"/>
                          </a:solidFill>
                          <a:latin typeface="Calibri" panose="020F0502020204030204" pitchFamily="34" charset="0"/>
                        </a:rPr>
                        <a:t> </a:t>
                      </a:r>
                    </a:p>
                  </a:txBody>
                  <a:tcPr>
                    <a:lnB w="12700" cap="flat" cmpd="sng" algn="ctr">
                      <a:solidFill>
                        <a:schemeClr val="tx1"/>
                      </a:solidFill>
                      <a:prstDash val="solid"/>
                      <a:round/>
                      <a:headEnd type="none" w="med" len="med"/>
                      <a:tailEnd type="none" w="med" len="med"/>
                    </a:lnB>
                    <a:solidFill>
                      <a:srgbClr val="0070C0">
                        <a:alpha val="40000"/>
                      </a:srgbClr>
                    </a:solidFill>
                  </a:tcPr>
                </a:tc>
                <a:tc>
                  <a:txBody>
                    <a:bodyPr/>
                    <a:lstStyle/>
                    <a:p>
                      <a:pPr algn="ctr"/>
                      <a:r>
                        <a:rPr lang="it-IT" sz="1400" b="0" i="1" kern="1200" dirty="0">
                          <a:solidFill>
                            <a:schemeClr val="dk1"/>
                          </a:solidFill>
                          <a:latin typeface="Calibri" panose="020F0502020204030204" pitchFamily="34" charset="0"/>
                          <a:ea typeface="+mn-ea"/>
                          <a:cs typeface="+mn-cs"/>
                        </a:rPr>
                        <a:t>21.4%</a:t>
                      </a:r>
                    </a:p>
                  </a:txBody>
                  <a:tcPr>
                    <a:lnB w="12700" cap="flat" cmpd="sng" algn="ctr">
                      <a:solidFill>
                        <a:schemeClr val="tx1"/>
                      </a:solidFill>
                      <a:prstDash val="solid"/>
                      <a:round/>
                      <a:headEnd type="none" w="med" len="med"/>
                      <a:tailEnd type="none" w="med" len="med"/>
                    </a:lnB>
                    <a:solidFill>
                      <a:srgbClr val="99CCFF">
                        <a:alpha val="40000"/>
                      </a:srgbClr>
                    </a:solidFill>
                  </a:tcPr>
                </a:tc>
                <a:extLst>
                  <a:ext uri="{0D108BD9-81ED-4DB2-BD59-A6C34878D82A}">
                    <a16:rowId xmlns:a16="http://schemas.microsoft.com/office/drawing/2014/main" val="1317431733"/>
                  </a:ext>
                </a:extLst>
              </a:tr>
            </a:tbl>
          </a:graphicData>
        </a:graphic>
      </p:graphicFrame>
      <p:cxnSp>
        <p:nvCxnSpPr>
          <p:cNvPr id="11" name="Connettore diritto 10"/>
          <p:cNvCxnSpPr>
            <a:cxnSpLocks/>
          </p:cNvCxnSpPr>
          <p:nvPr/>
        </p:nvCxnSpPr>
        <p:spPr bwMode="auto">
          <a:xfrm>
            <a:off x="3195360" y="3946438"/>
            <a:ext cx="557131" cy="0"/>
          </a:xfrm>
          <a:prstGeom prst="line">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CasellaDiTesto 8"/>
          <p:cNvSpPr txBox="1"/>
          <p:nvPr/>
        </p:nvSpPr>
        <p:spPr>
          <a:xfrm>
            <a:off x="3857100" y="3686199"/>
            <a:ext cx="904549" cy="646331"/>
          </a:xfrm>
          <a:prstGeom prst="rect">
            <a:avLst/>
          </a:prstGeom>
          <a:solidFill>
            <a:srgbClr val="336699"/>
          </a:solidFill>
          <a:ln>
            <a:solidFill>
              <a:srgbClr val="FF0000"/>
            </a:solidFill>
          </a:ln>
        </p:spPr>
        <p:txBody>
          <a:bodyPr wrap="square" rtlCol="0">
            <a:spAutoFit/>
          </a:bodyPr>
          <a:lstStyle/>
          <a:p>
            <a:pPr algn="ctr"/>
            <a:r>
              <a:rPr lang="it-IT" sz="900" b="1" dirty="0" err="1">
                <a:solidFill>
                  <a:schemeClr val="bg1"/>
                </a:solidFill>
                <a:latin typeface="+mn-lt"/>
              </a:rPr>
              <a:t>Implicit</a:t>
            </a:r>
            <a:r>
              <a:rPr lang="it-IT" sz="900" b="1" dirty="0">
                <a:solidFill>
                  <a:schemeClr val="bg1"/>
                </a:solidFill>
                <a:latin typeface="+mn-lt"/>
              </a:rPr>
              <a:t> recovery rate: </a:t>
            </a:r>
          </a:p>
          <a:p>
            <a:pPr algn="ctr"/>
            <a:r>
              <a:rPr lang="it-IT" sz="900" b="1" dirty="0">
                <a:solidFill>
                  <a:schemeClr val="bg1"/>
                </a:solidFill>
                <a:latin typeface="+mn-lt"/>
              </a:rPr>
              <a:t>36%</a:t>
            </a:r>
          </a:p>
        </p:txBody>
      </p:sp>
      <p:cxnSp>
        <p:nvCxnSpPr>
          <p:cNvPr id="15" name="Connettore diritto 14"/>
          <p:cNvCxnSpPr/>
          <p:nvPr/>
        </p:nvCxnSpPr>
        <p:spPr bwMode="auto">
          <a:xfrm>
            <a:off x="5387483" y="2786476"/>
            <a:ext cx="3062378" cy="0"/>
          </a:xfrm>
          <a:prstGeom prst="line">
            <a:avLst/>
          </a:prstGeom>
          <a:noFill/>
          <a:ln w="28575" cap="flat" cmpd="sng" algn="ctr">
            <a:solidFill>
              <a:srgbClr val="336699"/>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Connettore diritto 11"/>
          <p:cNvCxnSpPr>
            <a:cxnSpLocks/>
          </p:cNvCxnSpPr>
          <p:nvPr/>
        </p:nvCxnSpPr>
        <p:spPr bwMode="auto">
          <a:xfrm flipH="1">
            <a:off x="4890159" y="2600803"/>
            <a:ext cx="2893953" cy="1198837"/>
          </a:xfrm>
          <a:prstGeom prst="line">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1731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afico 25">
            <a:extLst>
              <a:ext uri="{FF2B5EF4-FFF2-40B4-BE49-F238E27FC236}">
                <a16:creationId xmlns:a16="http://schemas.microsoft.com/office/drawing/2014/main" id="{EBBFF87C-C978-4875-B954-353BDAA85D3A}"/>
              </a:ext>
            </a:extLst>
          </p:cNvPr>
          <p:cNvGraphicFramePr>
            <a:graphicFrameLocks/>
          </p:cNvGraphicFramePr>
          <p:nvPr>
            <p:extLst/>
          </p:nvPr>
        </p:nvGraphicFramePr>
        <p:xfrm>
          <a:off x="1353020" y="1830677"/>
          <a:ext cx="6864857" cy="410120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ttangolo 22">
            <a:extLst>
              <a:ext uri="{FF2B5EF4-FFF2-40B4-BE49-F238E27FC236}">
                <a16:creationId xmlns:a16="http://schemas.microsoft.com/office/drawing/2014/main" id="{6BBA870D-FAA6-4E11-B28E-6AC4ABDF1F80}"/>
              </a:ext>
            </a:extLst>
          </p:cNvPr>
          <p:cNvSpPr/>
          <p:nvPr/>
        </p:nvSpPr>
        <p:spPr>
          <a:xfrm>
            <a:off x="-20325" y="88030"/>
            <a:ext cx="9218612" cy="845131"/>
          </a:xfrm>
          <a:prstGeom prst="rect">
            <a:avLst/>
          </a:prstGeom>
          <a:solidFill>
            <a:schemeClr val="bg1"/>
          </a:solidFill>
        </p:spPr>
        <p:txBody>
          <a:bodyPr anchor="ctr"/>
          <a:lstStyle/>
          <a:p>
            <a:pPr algn="just" eaLnBrk="0" hangingPunct="0">
              <a:lnSpc>
                <a:spcPts val="2400"/>
              </a:lnSpc>
              <a:buClr>
                <a:srgbClr val="000000"/>
              </a:buClr>
              <a:buSzPct val="45000"/>
              <a:buFont typeface="StarSymbol"/>
            </a:pPr>
            <a:r>
              <a:rPr lang="en-US" sz="2400" b="1" dirty="0">
                <a:solidFill>
                  <a:srgbClr val="0070C0"/>
                </a:solidFill>
                <a:latin typeface="Calibri" panose="020F0502020204030204" pitchFamily="34" charset="0"/>
              </a:rPr>
              <a:t>In particular, Bad loans (“</a:t>
            </a:r>
            <a:r>
              <a:rPr lang="en-US" sz="2400" b="1" dirty="0" err="1">
                <a:solidFill>
                  <a:srgbClr val="0070C0"/>
                </a:solidFill>
                <a:latin typeface="Calibri" panose="020F0502020204030204" pitchFamily="34" charset="0"/>
              </a:rPr>
              <a:t>sofferenze</a:t>
            </a:r>
            <a:r>
              <a:rPr lang="en-US" sz="2400" b="1" dirty="0">
                <a:solidFill>
                  <a:srgbClr val="0070C0"/>
                </a:solidFill>
                <a:latin typeface="Calibri" panose="020F0502020204030204" pitchFamily="34" charset="0"/>
              </a:rPr>
              <a:t>”) down to 40.1 </a:t>
            </a:r>
            <a:r>
              <a:rPr lang="en-US" sz="2400" b="1" dirty="0" err="1">
                <a:solidFill>
                  <a:srgbClr val="0070C0"/>
                </a:solidFill>
                <a:latin typeface="Calibri" panose="020F0502020204030204" pitchFamily="34" charset="0"/>
              </a:rPr>
              <a:t>bln</a:t>
            </a:r>
            <a:r>
              <a:rPr lang="en-US" sz="2400" b="1" dirty="0">
                <a:solidFill>
                  <a:srgbClr val="0070C0"/>
                </a:solidFill>
                <a:latin typeface="Calibri" panose="020F0502020204030204" pitchFamily="34" charset="0"/>
              </a:rPr>
              <a:t> €, 55% less than the pick touched in November 2015 (88.8 </a:t>
            </a:r>
            <a:r>
              <a:rPr lang="en-US" sz="2400" b="1" dirty="0" err="1">
                <a:solidFill>
                  <a:srgbClr val="0070C0"/>
                </a:solidFill>
                <a:latin typeface="Calibri" panose="020F0502020204030204" pitchFamily="34" charset="0"/>
              </a:rPr>
              <a:t>bln</a:t>
            </a:r>
            <a:r>
              <a:rPr lang="en-US" sz="2400" b="1" dirty="0">
                <a:solidFill>
                  <a:srgbClr val="0070C0"/>
                </a:solidFill>
                <a:latin typeface="Calibri" panose="020F0502020204030204" pitchFamily="34" charset="0"/>
              </a:rPr>
              <a:t> €) and 54% less than the amount at year end 2016 </a:t>
            </a:r>
            <a:endParaRPr lang="it-IT" sz="2400" b="1" dirty="0">
              <a:solidFill>
                <a:srgbClr val="0070C0"/>
              </a:solidFill>
              <a:latin typeface="Calibri" panose="020F0502020204030204" pitchFamily="34" charset="0"/>
            </a:endParaRPr>
          </a:p>
        </p:txBody>
      </p:sp>
      <p:sp>
        <p:nvSpPr>
          <p:cNvPr id="24" name="Titolo 1">
            <a:extLst>
              <a:ext uri="{FF2B5EF4-FFF2-40B4-BE49-F238E27FC236}">
                <a16:creationId xmlns:a16="http://schemas.microsoft.com/office/drawing/2014/main" id="{4973BF55-8E3E-4509-8A60-EEB55DE75C39}"/>
              </a:ext>
            </a:extLst>
          </p:cNvPr>
          <p:cNvSpPr txBox="1">
            <a:spLocks/>
          </p:cNvSpPr>
          <p:nvPr/>
        </p:nvSpPr>
        <p:spPr>
          <a:xfrm>
            <a:off x="1423359" y="1128280"/>
            <a:ext cx="6400800" cy="701458"/>
          </a:xfrm>
          <a:prstGeom prst="rect">
            <a:avLst/>
          </a:prstGeom>
        </p:spPr>
        <p:txBody>
          <a:bodyPr anchor="ctr"/>
          <a:lstStyle>
            <a:lvl1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2pPr>
            <a:lvl3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3pPr>
            <a:lvl4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4pPr>
            <a:lvl5pPr algn="ctr" defTabSz="449263" rtl="0" eaLnBrk="0" fontAlgn="base" hangingPunct="0">
              <a:lnSpc>
                <a:spcPct val="93000"/>
              </a:lnSpc>
              <a:spcBef>
                <a:spcPct val="0"/>
              </a:spcBef>
              <a:spcAft>
                <a:spcPct val="0"/>
              </a:spcAft>
              <a:buClr>
                <a:srgbClr val="000000"/>
              </a:buClr>
              <a:buSzPct val="45000"/>
              <a:buFont typeface="StarSymbol"/>
              <a:defRPr sz="4400">
                <a:solidFill>
                  <a:srgbClr val="000000"/>
                </a:solidFill>
                <a:latin typeface="Arial" pitchFamily="34" charset="0"/>
                <a:ea typeface="MS Gothic" pitchFamily="49" charset="-128"/>
              </a:defRPr>
            </a:lvl5pPr>
            <a:lvl6pPr marL="15367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6pPr>
            <a:lvl7pPr marL="19939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7pPr>
            <a:lvl8pPr marL="24511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8pPr>
            <a:lvl9pPr marL="29083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ea typeface="MS Gothic" pitchFamily="49" charset="-128"/>
              </a:defRPr>
            </a:lvl9pPr>
          </a:lstStyle>
          <a:p>
            <a:pPr>
              <a:defRPr/>
            </a:pPr>
            <a:r>
              <a:rPr lang="en-GB" sz="1800" b="1" dirty="0">
                <a:solidFill>
                  <a:schemeClr val="tx1"/>
                </a:solidFill>
                <a:latin typeface="Calibri" panose="020F0502020204030204" pitchFamily="34" charset="0"/>
                <a:cs typeface="Arial" pitchFamily="34" charset="0"/>
              </a:rPr>
              <a:t>Italian net bad loans (</a:t>
            </a:r>
            <a:r>
              <a:rPr lang="en-GB" sz="1800" b="1" dirty="0" err="1">
                <a:solidFill>
                  <a:schemeClr val="tx1"/>
                </a:solidFill>
                <a:latin typeface="Calibri" panose="020F0502020204030204" pitchFamily="34" charset="0"/>
                <a:cs typeface="Arial" pitchFamily="34" charset="0"/>
              </a:rPr>
              <a:t>sofferenze</a:t>
            </a:r>
            <a:r>
              <a:rPr lang="en-GB" sz="1800" b="1" dirty="0">
                <a:solidFill>
                  <a:schemeClr val="tx1"/>
                </a:solidFill>
                <a:latin typeface="Calibri" panose="020F0502020204030204" pitchFamily="34" charset="0"/>
                <a:cs typeface="Arial" pitchFamily="34" charset="0"/>
              </a:rPr>
              <a:t>)</a:t>
            </a:r>
          </a:p>
          <a:p>
            <a:pPr>
              <a:defRPr/>
            </a:pPr>
            <a:r>
              <a:rPr lang="en-GB" sz="1800" dirty="0">
                <a:solidFill>
                  <a:schemeClr val="tx1"/>
                </a:solidFill>
                <a:latin typeface="Calibri" panose="020F0502020204030204" pitchFamily="34" charset="0"/>
                <a:cs typeface="Arial" pitchFamily="34" charset="0"/>
              </a:rPr>
              <a:t>(total Italian banks; July 2015 – July 2018; </a:t>
            </a:r>
            <a:r>
              <a:rPr lang="en-GB" sz="1800" dirty="0" err="1">
                <a:solidFill>
                  <a:schemeClr val="tx1"/>
                </a:solidFill>
                <a:latin typeface="Calibri" panose="020F0502020204030204" pitchFamily="34" charset="0"/>
                <a:cs typeface="Arial" pitchFamily="34" charset="0"/>
              </a:rPr>
              <a:t>bln</a:t>
            </a:r>
            <a:r>
              <a:rPr lang="en-GB" sz="1800" dirty="0">
                <a:solidFill>
                  <a:schemeClr val="tx1"/>
                </a:solidFill>
                <a:latin typeface="Calibri" panose="020F0502020204030204" pitchFamily="34" charset="0"/>
                <a:cs typeface="Arial" pitchFamily="34" charset="0"/>
              </a:rPr>
              <a:t> €)</a:t>
            </a:r>
            <a:endParaRPr lang="it-IT" sz="1800" dirty="0">
              <a:solidFill>
                <a:schemeClr val="tx1"/>
              </a:solidFill>
              <a:latin typeface="Calibri" panose="020F0502020204030204" pitchFamily="34" charset="0"/>
              <a:cs typeface="Arial" pitchFamily="34" charset="0"/>
            </a:endParaRPr>
          </a:p>
        </p:txBody>
      </p:sp>
      <p:sp>
        <p:nvSpPr>
          <p:cNvPr id="16" name="Rettangolo 15">
            <a:extLst>
              <a:ext uri="{FF2B5EF4-FFF2-40B4-BE49-F238E27FC236}">
                <a16:creationId xmlns:a16="http://schemas.microsoft.com/office/drawing/2014/main" id="{9A41D9FE-40B6-492C-AB60-10E441EED907}"/>
              </a:ext>
            </a:extLst>
          </p:cNvPr>
          <p:cNvSpPr/>
          <p:nvPr/>
        </p:nvSpPr>
        <p:spPr>
          <a:xfrm>
            <a:off x="0" y="6207065"/>
            <a:ext cx="1975221" cy="215444"/>
          </a:xfrm>
          <a:prstGeom prst="rect">
            <a:avLst/>
          </a:prstGeom>
        </p:spPr>
        <p:txBody>
          <a:bodyPr wrap="none">
            <a:spAutoFit/>
          </a:bodyPr>
          <a:lstStyle/>
          <a:p>
            <a:r>
              <a:rPr lang="it-IT" sz="800" i="1" dirty="0">
                <a:solidFill>
                  <a:schemeClr val="bg1"/>
                </a:solidFill>
                <a:latin typeface="+mn-lt"/>
              </a:rPr>
              <a:t>Source: ABI on </a:t>
            </a:r>
            <a:r>
              <a:rPr lang="it-IT" sz="800" i="1" dirty="0" err="1">
                <a:solidFill>
                  <a:schemeClr val="bg1"/>
                </a:solidFill>
                <a:latin typeface="+mn-lt"/>
              </a:rPr>
              <a:t>Bank</a:t>
            </a:r>
            <a:r>
              <a:rPr lang="it-IT" sz="800" i="1" dirty="0">
                <a:solidFill>
                  <a:schemeClr val="bg1"/>
                </a:solidFill>
                <a:latin typeface="+mn-lt"/>
              </a:rPr>
              <a:t> of </a:t>
            </a:r>
            <a:r>
              <a:rPr lang="it-IT" sz="800" i="1" dirty="0" err="1">
                <a:solidFill>
                  <a:schemeClr val="bg1"/>
                </a:solidFill>
                <a:latin typeface="+mn-lt"/>
              </a:rPr>
              <a:t>Italy</a:t>
            </a:r>
            <a:r>
              <a:rPr lang="it-IT" sz="800" i="1" dirty="0">
                <a:solidFill>
                  <a:schemeClr val="bg1"/>
                </a:solidFill>
                <a:latin typeface="+mn-lt"/>
              </a:rPr>
              <a:t> data </a:t>
            </a:r>
            <a:endParaRPr lang="it-IT" i="1" dirty="0">
              <a:solidFill>
                <a:schemeClr val="bg1"/>
              </a:solidFill>
              <a:latin typeface="+mn-lt"/>
            </a:endParaRPr>
          </a:p>
        </p:txBody>
      </p:sp>
      <p:cxnSp>
        <p:nvCxnSpPr>
          <p:cNvPr id="18" name="Connettore 2 17">
            <a:extLst>
              <a:ext uri="{FF2B5EF4-FFF2-40B4-BE49-F238E27FC236}">
                <a16:creationId xmlns:a16="http://schemas.microsoft.com/office/drawing/2014/main" id="{5F57A40A-2B2D-4660-969A-3C0512D1BA34}"/>
              </a:ext>
            </a:extLst>
          </p:cNvPr>
          <p:cNvCxnSpPr>
            <a:cxnSpLocks/>
          </p:cNvCxnSpPr>
          <p:nvPr/>
        </p:nvCxnSpPr>
        <p:spPr bwMode="auto">
          <a:xfrm>
            <a:off x="7962909" y="2055457"/>
            <a:ext cx="0" cy="2484000"/>
          </a:xfrm>
          <a:prstGeom prst="straightConnector1">
            <a:avLst/>
          </a:prstGeom>
          <a:noFill/>
          <a:ln w="9525" cap="flat" cmpd="sng" algn="ctr">
            <a:solidFill>
              <a:schemeClr val="bg1">
                <a:lumMod val="50000"/>
              </a:schemeClr>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Connettore diritto 18">
            <a:extLst>
              <a:ext uri="{FF2B5EF4-FFF2-40B4-BE49-F238E27FC236}">
                <a16:creationId xmlns:a16="http://schemas.microsoft.com/office/drawing/2014/main" id="{D1024D6F-A019-486E-BB0F-606E0FCEE05F}"/>
              </a:ext>
            </a:extLst>
          </p:cNvPr>
          <p:cNvCxnSpPr/>
          <p:nvPr/>
        </p:nvCxnSpPr>
        <p:spPr bwMode="auto">
          <a:xfrm>
            <a:off x="5554674" y="2258285"/>
            <a:ext cx="2412000" cy="0"/>
          </a:xfrm>
          <a:prstGeom prst="line">
            <a:avLst/>
          </a:prstGeom>
          <a:noFill/>
          <a:ln w="9525"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Connettore diritto 21">
            <a:extLst>
              <a:ext uri="{FF2B5EF4-FFF2-40B4-BE49-F238E27FC236}">
                <a16:creationId xmlns:a16="http://schemas.microsoft.com/office/drawing/2014/main" id="{A7292CD0-4EFD-4B0D-B239-DE610C10D8ED}"/>
              </a:ext>
            </a:extLst>
          </p:cNvPr>
          <p:cNvCxnSpPr>
            <a:cxnSpLocks/>
          </p:cNvCxnSpPr>
          <p:nvPr/>
        </p:nvCxnSpPr>
        <p:spPr bwMode="auto">
          <a:xfrm>
            <a:off x="3148332" y="2055457"/>
            <a:ext cx="4860000" cy="0"/>
          </a:xfrm>
          <a:prstGeom prst="line">
            <a:avLst/>
          </a:prstGeom>
          <a:noFill/>
          <a:ln w="9525"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Ovale 28">
            <a:extLst>
              <a:ext uri="{FF2B5EF4-FFF2-40B4-BE49-F238E27FC236}">
                <a16:creationId xmlns:a16="http://schemas.microsoft.com/office/drawing/2014/main" id="{1E6A407E-19F1-49C0-A1B7-669D8D55C7F1}"/>
              </a:ext>
            </a:extLst>
          </p:cNvPr>
          <p:cNvSpPr/>
          <p:nvPr/>
        </p:nvSpPr>
        <p:spPr bwMode="auto">
          <a:xfrm>
            <a:off x="4460444" y="1966847"/>
            <a:ext cx="444643" cy="244618"/>
          </a:xfrm>
          <a:prstGeom prst="ellipse">
            <a:avLst/>
          </a:prstGeom>
          <a:solidFill>
            <a:schemeClr val="bg1">
              <a:lumMod val="65000"/>
            </a:schemeClr>
          </a:solidFill>
          <a:ln w="9525" cap="flat" cmpd="sng" algn="ctr">
            <a:solidFill>
              <a:srgbClr val="000000"/>
            </a:solidFill>
            <a:prstDash val="solid"/>
            <a:round/>
            <a:headEnd type="none" w="med" len="med"/>
            <a:tailEnd type="none" w="med" len="med"/>
          </a:ln>
          <a:effectLst>
            <a:innerShdw blurRad="63500" dist="50800" dir="2700000">
              <a:prstClr val="black">
                <a:alpha val="50000"/>
              </a:prstClr>
            </a:innerShdw>
          </a:effectLst>
          <a:extLst/>
        </p:spPr>
        <p:txBody>
          <a:bodyPr vert="horz" wrap="square" lIns="90844" tIns="45422" rIns="90844" bIns="45422" numCol="1" rtlCol="0" anchor="t" anchorCtr="0" compatLnSpc="1">
            <a:prstTxWarp prst="textNoShape">
              <a:avLst/>
            </a:prstTxWarp>
          </a:bodyPr>
          <a:lstStyle/>
          <a:p>
            <a:pPr algn="ctr" defTabSz="446347" eaLnBrk="1">
              <a:lnSpc>
                <a:spcPct val="93000"/>
              </a:lnSpc>
              <a:buClr>
                <a:srgbClr val="000000"/>
              </a:buClr>
              <a:buSzPct val="45000"/>
            </a:pPr>
            <a:endParaRPr lang="it-IT" sz="1789"/>
          </a:p>
        </p:txBody>
      </p:sp>
      <p:sp>
        <p:nvSpPr>
          <p:cNvPr id="30" name="Ovale 29">
            <a:extLst>
              <a:ext uri="{FF2B5EF4-FFF2-40B4-BE49-F238E27FC236}">
                <a16:creationId xmlns:a16="http://schemas.microsoft.com/office/drawing/2014/main" id="{C72520AC-B387-4B29-96BF-8B5796B24C03}"/>
              </a:ext>
            </a:extLst>
          </p:cNvPr>
          <p:cNvSpPr/>
          <p:nvPr/>
        </p:nvSpPr>
        <p:spPr bwMode="auto">
          <a:xfrm>
            <a:off x="6460649" y="2158407"/>
            <a:ext cx="444643" cy="244618"/>
          </a:xfrm>
          <a:prstGeom prst="ellipse">
            <a:avLst/>
          </a:prstGeom>
          <a:solidFill>
            <a:schemeClr val="bg1">
              <a:lumMod val="65000"/>
            </a:schemeClr>
          </a:solidFill>
          <a:ln w="9525" cap="flat" cmpd="sng" algn="ctr">
            <a:solidFill>
              <a:srgbClr val="000000"/>
            </a:solidFill>
            <a:prstDash val="solid"/>
            <a:round/>
            <a:headEnd type="none" w="med" len="med"/>
            <a:tailEnd type="none" w="med" len="med"/>
          </a:ln>
          <a:effectLst>
            <a:innerShdw blurRad="63500" dist="50800" dir="2700000">
              <a:prstClr val="black">
                <a:alpha val="50000"/>
              </a:prstClr>
            </a:innerShdw>
          </a:effectLst>
          <a:extLst/>
        </p:spPr>
        <p:txBody>
          <a:bodyPr vert="horz" wrap="square" lIns="90844" tIns="45422" rIns="90844" bIns="45422" numCol="1" rtlCol="0" anchor="t" anchorCtr="0" compatLnSpc="1">
            <a:prstTxWarp prst="textNoShape">
              <a:avLst/>
            </a:prstTxWarp>
          </a:bodyPr>
          <a:lstStyle/>
          <a:p>
            <a:pPr algn="ctr" defTabSz="446347" eaLnBrk="1">
              <a:lnSpc>
                <a:spcPct val="93000"/>
              </a:lnSpc>
              <a:buClr>
                <a:srgbClr val="000000"/>
              </a:buClr>
              <a:buSzPct val="45000"/>
            </a:pPr>
            <a:endParaRPr lang="it-IT" sz="1789"/>
          </a:p>
        </p:txBody>
      </p:sp>
      <p:sp>
        <p:nvSpPr>
          <p:cNvPr id="32" name="CasellaDiTesto 31">
            <a:extLst>
              <a:ext uri="{FF2B5EF4-FFF2-40B4-BE49-F238E27FC236}">
                <a16:creationId xmlns:a16="http://schemas.microsoft.com/office/drawing/2014/main" id="{6DB5752A-DF4B-48BC-8A08-7BF2DB30356A}"/>
              </a:ext>
            </a:extLst>
          </p:cNvPr>
          <p:cNvSpPr txBox="1"/>
          <p:nvPr/>
        </p:nvSpPr>
        <p:spPr>
          <a:xfrm>
            <a:off x="4469241" y="1970548"/>
            <a:ext cx="444352" cy="245324"/>
          </a:xfrm>
          <a:prstGeom prst="rect">
            <a:avLst/>
          </a:prstGeom>
          <a:noFill/>
        </p:spPr>
        <p:txBody>
          <a:bodyPr wrap="none" rtlCol="0">
            <a:spAutoFit/>
          </a:bodyPr>
          <a:lstStyle/>
          <a:p>
            <a:pPr defTabSz="912114" eaLnBrk="1" fontAlgn="auto" hangingPunct="1">
              <a:spcBef>
                <a:spcPts val="0"/>
              </a:spcBef>
              <a:spcAft>
                <a:spcPts val="0"/>
              </a:spcAft>
            </a:pPr>
            <a:r>
              <a:rPr lang="it-IT" sz="994" b="1" i="1" dirty="0">
                <a:solidFill>
                  <a:srgbClr val="FFFFFF"/>
                </a:solidFill>
                <a:latin typeface="Calibri" panose="020F0502020204030204" pitchFamily="34" charset="0"/>
                <a:ea typeface="MS Gothic"/>
              </a:rPr>
              <a:t>-55%</a:t>
            </a:r>
          </a:p>
        </p:txBody>
      </p:sp>
      <p:sp>
        <p:nvSpPr>
          <p:cNvPr id="33" name="CasellaDiTesto 32">
            <a:extLst>
              <a:ext uri="{FF2B5EF4-FFF2-40B4-BE49-F238E27FC236}">
                <a16:creationId xmlns:a16="http://schemas.microsoft.com/office/drawing/2014/main" id="{5F4B51C0-D2E1-4845-A182-B0A617591C36}"/>
              </a:ext>
            </a:extLst>
          </p:cNvPr>
          <p:cNvSpPr txBox="1"/>
          <p:nvPr/>
        </p:nvSpPr>
        <p:spPr>
          <a:xfrm>
            <a:off x="6470271" y="2149230"/>
            <a:ext cx="444352" cy="245324"/>
          </a:xfrm>
          <a:prstGeom prst="rect">
            <a:avLst/>
          </a:prstGeom>
          <a:noFill/>
        </p:spPr>
        <p:txBody>
          <a:bodyPr wrap="none" rtlCol="0">
            <a:spAutoFit/>
          </a:bodyPr>
          <a:lstStyle/>
          <a:p>
            <a:pPr defTabSz="912114" eaLnBrk="1" fontAlgn="auto" hangingPunct="1">
              <a:spcBef>
                <a:spcPts val="0"/>
              </a:spcBef>
              <a:spcAft>
                <a:spcPts val="0"/>
              </a:spcAft>
            </a:pPr>
            <a:r>
              <a:rPr lang="it-IT" sz="994" b="1" i="1" dirty="0">
                <a:solidFill>
                  <a:srgbClr val="FFFFFF"/>
                </a:solidFill>
                <a:latin typeface="Calibri" panose="020F0502020204030204" pitchFamily="34" charset="0"/>
                <a:ea typeface="MS Gothic"/>
              </a:rPr>
              <a:t>-54%</a:t>
            </a:r>
          </a:p>
        </p:txBody>
      </p:sp>
      <p:sp>
        <p:nvSpPr>
          <p:cNvPr id="20" name="CasellaDiTesto 19">
            <a:extLst>
              <a:ext uri="{FF2B5EF4-FFF2-40B4-BE49-F238E27FC236}">
                <a16:creationId xmlns:a16="http://schemas.microsoft.com/office/drawing/2014/main" id="{44B64848-1E8C-46C6-B43E-362395559214}"/>
              </a:ext>
            </a:extLst>
          </p:cNvPr>
          <p:cNvSpPr txBox="1"/>
          <p:nvPr/>
        </p:nvSpPr>
        <p:spPr>
          <a:xfrm>
            <a:off x="2210203" y="1913220"/>
            <a:ext cx="1390124" cy="430887"/>
          </a:xfrm>
          <a:prstGeom prst="rect">
            <a:avLst/>
          </a:prstGeom>
          <a:noFill/>
        </p:spPr>
        <p:txBody>
          <a:bodyPr wrap="none" rtlCol="0">
            <a:spAutoFit/>
          </a:bodyPr>
          <a:lstStyle/>
          <a:p>
            <a:pPr algn="ctr"/>
            <a:r>
              <a:rPr lang="it-IT" sz="1100" b="1" dirty="0">
                <a:latin typeface="+mn-lt"/>
              </a:rPr>
              <a:t>88.8 </a:t>
            </a:r>
          </a:p>
          <a:p>
            <a:pPr algn="ctr"/>
            <a:r>
              <a:rPr lang="it-IT" sz="1100" dirty="0">
                <a:latin typeface="+mn-lt"/>
              </a:rPr>
              <a:t>(Pick; </a:t>
            </a:r>
            <a:r>
              <a:rPr lang="it-IT" sz="1100" dirty="0" err="1">
                <a:latin typeface="+mn-lt"/>
              </a:rPr>
              <a:t>Nov</a:t>
            </a:r>
            <a:r>
              <a:rPr lang="it-IT" sz="1100" dirty="0">
                <a:latin typeface="+mn-lt"/>
              </a:rPr>
              <a:t> 2015)</a:t>
            </a:r>
          </a:p>
        </p:txBody>
      </p:sp>
      <p:sp>
        <p:nvSpPr>
          <p:cNvPr id="21" name="CasellaDiTesto 20">
            <a:extLst>
              <a:ext uri="{FF2B5EF4-FFF2-40B4-BE49-F238E27FC236}">
                <a16:creationId xmlns:a16="http://schemas.microsoft.com/office/drawing/2014/main" id="{1301B354-281A-4FBC-A499-A26549B0EE2D}"/>
              </a:ext>
            </a:extLst>
          </p:cNvPr>
          <p:cNvSpPr txBox="1"/>
          <p:nvPr/>
        </p:nvSpPr>
        <p:spPr>
          <a:xfrm>
            <a:off x="4812970" y="2179110"/>
            <a:ext cx="987771" cy="430887"/>
          </a:xfrm>
          <a:prstGeom prst="rect">
            <a:avLst/>
          </a:prstGeom>
          <a:noFill/>
        </p:spPr>
        <p:txBody>
          <a:bodyPr wrap="none" rtlCol="0">
            <a:spAutoFit/>
          </a:bodyPr>
          <a:lstStyle/>
          <a:p>
            <a:pPr algn="ctr"/>
            <a:r>
              <a:rPr lang="it-IT" sz="1100" b="1" dirty="0">
                <a:latin typeface="+mn-lt"/>
              </a:rPr>
              <a:t>86.8 </a:t>
            </a:r>
          </a:p>
          <a:p>
            <a:pPr algn="ctr"/>
            <a:r>
              <a:rPr lang="it-IT" sz="1100" dirty="0">
                <a:latin typeface="+mn-lt"/>
              </a:rPr>
              <a:t>(</a:t>
            </a:r>
            <a:r>
              <a:rPr lang="it-IT" sz="1100" dirty="0" err="1">
                <a:latin typeface="+mn-lt"/>
              </a:rPr>
              <a:t>Dec</a:t>
            </a:r>
            <a:r>
              <a:rPr lang="it-IT" sz="1100" dirty="0">
                <a:latin typeface="+mn-lt"/>
              </a:rPr>
              <a:t> 2016)</a:t>
            </a:r>
          </a:p>
        </p:txBody>
      </p:sp>
      <p:sp>
        <p:nvSpPr>
          <p:cNvPr id="25" name="CasellaDiTesto 24">
            <a:extLst>
              <a:ext uri="{FF2B5EF4-FFF2-40B4-BE49-F238E27FC236}">
                <a16:creationId xmlns:a16="http://schemas.microsoft.com/office/drawing/2014/main" id="{82DFABE6-61A2-46B7-899C-9E945280DC53}"/>
              </a:ext>
            </a:extLst>
          </p:cNvPr>
          <p:cNvSpPr txBox="1"/>
          <p:nvPr/>
        </p:nvSpPr>
        <p:spPr>
          <a:xfrm>
            <a:off x="6905292" y="4437514"/>
            <a:ext cx="997389" cy="430887"/>
          </a:xfrm>
          <a:prstGeom prst="rect">
            <a:avLst/>
          </a:prstGeom>
          <a:noFill/>
        </p:spPr>
        <p:txBody>
          <a:bodyPr wrap="none" rtlCol="0">
            <a:spAutoFit/>
          </a:bodyPr>
          <a:lstStyle/>
          <a:p>
            <a:pPr algn="ctr"/>
            <a:r>
              <a:rPr lang="it-IT" sz="1100" b="1" dirty="0">
                <a:latin typeface="+mn-lt"/>
              </a:rPr>
              <a:t>40.1</a:t>
            </a:r>
          </a:p>
          <a:p>
            <a:pPr algn="ctr"/>
            <a:r>
              <a:rPr lang="it-IT" sz="1100" dirty="0">
                <a:latin typeface="+mn-lt"/>
              </a:rPr>
              <a:t>(</a:t>
            </a:r>
            <a:r>
              <a:rPr lang="it-IT" sz="1100" dirty="0" err="1">
                <a:latin typeface="+mn-lt"/>
              </a:rPr>
              <a:t>July</a:t>
            </a:r>
            <a:r>
              <a:rPr lang="it-IT" sz="1100" dirty="0">
                <a:latin typeface="+mn-lt"/>
              </a:rPr>
              <a:t> 2018)</a:t>
            </a:r>
          </a:p>
        </p:txBody>
      </p:sp>
    </p:spTree>
    <p:extLst>
      <p:ext uri="{BB962C8B-B14F-4D97-AF65-F5344CB8AC3E}">
        <p14:creationId xmlns:p14="http://schemas.microsoft.com/office/powerpoint/2010/main" val="137400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p:cNvSpPr txBox="1">
            <a:spLocks/>
          </p:cNvSpPr>
          <p:nvPr/>
        </p:nvSpPr>
        <p:spPr>
          <a:xfrm>
            <a:off x="480678" y="1940294"/>
            <a:ext cx="8204000" cy="3113163"/>
          </a:xfrm>
          <a:prstGeom prst="rect">
            <a:avLst/>
          </a:prstGeom>
        </p:spPr>
        <p:txBody>
          <a:bodyPr/>
          <a:lstStyle>
            <a:lvl1pPr algn="l" rtl="0" eaLnBrk="0" fontAlgn="base" hangingPunct="0">
              <a:spcBef>
                <a:spcPct val="20000"/>
              </a:spcBef>
              <a:spcAft>
                <a:spcPct val="0"/>
              </a:spcAft>
              <a:buFont typeface="Wingdings" pitchFamily="2" charset="2"/>
              <a:defRPr sz="2000">
                <a:solidFill>
                  <a:schemeClr val="tx1"/>
                </a:solidFill>
                <a:latin typeface="+mn-lt"/>
                <a:ea typeface="+mn-ea"/>
                <a:cs typeface="+mn-cs"/>
              </a:defRPr>
            </a:lvl1pPr>
            <a:lvl2pPr marL="182563" indent="-180975"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cs typeface="+mn-cs"/>
              </a:defRPr>
            </a:lvl2pPr>
            <a:lvl3pPr marL="363538" indent="-166688" algn="l" rtl="0" eaLnBrk="0" fontAlgn="base" hangingPunct="0">
              <a:spcBef>
                <a:spcPct val="20000"/>
              </a:spcBef>
              <a:spcAft>
                <a:spcPct val="0"/>
              </a:spcAft>
              <a:buClr>
                <a:schemeClr val="folHlink"/>
              </a:buClr>
              <a:buSzPct val="75000"/>
              <a:buFont typeface="Wingdings" pitchFamily="2" charset="2"/>
              <a:buChar char="§"/>
              <a:defRPr sz="2000">
                <a:solidFill>
                  <a:schemeClr val="tx1"/>
                </a:solidFill>
                <a:latin typeface="+mn-lt"/>
                <a:cs typeface="+mn-cs"/>
              </a:defRPr>
            </a:lvl3pPr>
            <a:lvl4pPr marL="563563" indent="-198438" algn="l" rtl="0" eaLnBrk="0" fontAlgn="base" hangingPunct="0">
              <a:spcBef>
                <a:spcPct val="20000"/>
              </a:spcBef>
              <a:spcAft>
                <a:spcPct val="0"/>
              </a:spcAft>
              <a:buClr>
                <a:schemeClr val="folHlink"/>
              </a:buClr>
              <a:buSzPct val="5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Font typeface="Wingdings" pitchFamily="2" charset="2"/>
              <a:buChar char="§"/>
              <a:defRPr sz="2000">
                <a:solidFill>
                  <a:schemeClr val="tx1"/>
                </a:solidFill>
                <a:latin typeface="+mn-lt"/>
                <a:cs typeface="+mn-cs"/>
              </a:defRPr>
            </a:lvl9pPr>
          </a:lstStyle>
          <a:p>
            <a:pPr marL="136629" indent="-136629" algn="just">
              <a:spcBef>
                <a:spcPts val="0"/>
              </a:spcBef>
              <a:spcAft>
                <a:spcPts val="453"/>
              </a:spcAft>
              <a:buClr>
                <a:srgbClr val="002F63"/>
              </a:buClr>
              <a:buSzPct val="120000"/>
              <a:buFont typeface="Wingdings" panose="05000000000000000000" pitchFamily="2" charset="2"/>
              <a:buChar char="§"/>
              <a:defRPr/>
            </a:pPr>
            <a:endParaRPr lang="en-CA" sz="1657" kern="0" dirty="0"/>
          </a:p>
          <a:p>
            <a:pPr marL="272548" indent="-272548" algn="just">
              <a:spcBef>
                <a:spcPts val="0"/>
              </a:spcBef>
              <a:spcAft>
                <a:spcPts val="906"/>
              </a:spcAft>
              <a:buClr>
                <a:srgbClr val="002F63"/>
              </a:buClr>
              <a:buSzPct val="120000"/>
              <a:buFont typeface="Wingdings" panose="05000000000000000000" pitchFamily="2" charset="2"/>
              <a:buChar char="§"/>
              <a:defRPr/>
            </a:pPr>
            <a:r>
              <a:rPr lang="en-CA" sz="1657" b="1" kern="0" dirty="0"/>
              <a:t>NPLs ratio expected to speedily return to manageable value, </a:t>
            </a:r>
            <a:r>
              <a:rPr lang="en-CA" sz="1657" kern="0" dirty="0"/>
              <a:t>even in the context of a modest growth and in the absence of extraordinary acceleration in NPL disposals</a:t>
            </a:r>
            <a:endParaRPr lang="en-CA" sz="1657" i="1" kern="0" dirty="0"/>
          </a:p>
          <a:p>
            <a:pPr marL="272548" indent="-272548" algn="just">
              <a:spcBef>
                <a:spcPts val="0"/>
              </a:spcBef>
              <a:spcAft>
                <a:spcPts val="906"/>
              </a:spcAft>
              <a:buClr>
                <a:srgbClr val="002F63"/>
              </a:buClr>
              <a:buSzPct val="120000"/>
              <a:buFont typeface="Wingdings" panose="05000000000000000000" pitchFamily="2" charset="2"/>
              <a:buChar char="§"/>
              <a:defRPr/>
            </a:pPr>
            <a:r>
              <a:rPr lang="en-CA" sz="1657" kern="0" dirty="0"/>
              <a:t>Improvement in </a:t>
            </a:r>
            <a:r>
              <a:rPr lang="en-CA" sz="1657" b="1" kern="0" dirty="0"/>
              <a:t>civil justice efficiency is a key priority: </a:t>
            </a:r>
            <a:r>
              <a:rPr lang="en-CA" sz="1657" kern="0" dirty="0"/>
              <a:t>positive impact of recent reforms begin to be visible (on procedures length and on the Bid/Ask price gap)</a:t>
            </a:r>
          </a:p>
          <a:p>
            <a:pPr marL="272548" indent="-272548" algn="just">
              <a:spcBef>
                <a:spcPts val="0"/>
              </a:spcBef>
              <a:spcAft>
                <a:spcPts val="906"/>
              </a:spcAft>
              <a:buClr>
                <a:srgbClr val="002F63"/>
              </a:buClr>
              <a:buSzPct val="120000"/>
              <a:buFont typeface="Wingdings" panose="05000000000000000000" pitchFamily="2" charset="2"/>
              <a:buChar char="§"/>
              <a:defRPr/>
            </a:pPr>
            <a:r>
              <a:rPr lang="en-CA" sz="1657" b="1" kern="0" dirty="0"/>
              <a:t>ECB guidelines welcome</a:t>
            </a:r>
            <a:r>
              <a:rPr lang="en-CA" sz="1657" kern="0" dirty="0"/>
              <a:t>. They also recognise that: </a:t>
            </a:r>
            <a:r>
              <a:rPr lang="en-CA" sz="1657" kern="0" dirty="0" err="1"/>
              <a:t>i</a:t>
            </a:r>
            <a:r>
              <a:rPr lang="en-CA" sz="1657" kern="0" dirty="0"/>
              <a:t>) NPL issue needs time to be managed; ii) </a:t>
            </a:r>
            <a:r>
              <a:rPr lang="en-CA" sz="1657" b="1" kern="0" dirty="0"/>
              <a:t>internal management is an options</a:t>
            </a:r>
          </a:p>
          <a:p>
            <a:pPr marL="272548" indent="-272548" algn="just">
              <a:spcBef>
                <a:spcPts val="0"/>
              </a:spcBef>
              <a:spcAft>
                <a:spcPts val="906"/>
              </a:spcAft>
              <a:buClr>
                <a:srgbClr val="002F63"/>
              </a:buClr>
              <a:buSzPct val="120000"/>
              <a:buFont typeface="Wingdings" panose="05000000000000000000" pitchFamily="2" charset="2"/>
              <a:buChar char="§"/>
              <a:defRPr/>
            </a:pPr>
            <a:r>
              <a:rPr lang="en-CA" sz="1657" kern="0" dirty="0"/>
              <a:t>impact on IBR banks’ </a:t>
            </a:r>
            <a:r>
              <a:rPr lang="en-CA" sz="1657" b="1" kern="0" dirty="0"/>
              <a:t>LGD calculation of extraordinary NPL disposal (or M&amp;As) to be sterilised</a:t>
            </a:r>
          </a:p>
        </p:txBody>
      </p:sp>
      <p:sp>
        <p:nvSpPr>
          <p:cNvPr id="23" name="Titolo 1"/>
          <p:cNvSpPr txBox="1">
            <a:spLocks/>
          </p:cNvSpPr>
          <p:nvPr/>
        </p:nvSpPr>
        <p:spPr>
          <a:xfrm>
            <a:off x="-1" y="0"/>
            <a:ext cx="9180513" cy="861774"/>
          </a:xfrm>
          <a:prstGeom prst="rect">
            <a:avLst/>
          </a:prstGeom>
          <a:solidFill>
            <a:schemeClr val="bg1"/>
          </a:solidFill>
        </p:spPr>
        <p:txBody>
          <a:bodyPr wrap="square">
            <a:spAutoFit/>
          </a:bodyPr>
          <a:lstStyle>
            <a:defPPr>
              <a:defRPr lang="en-GB"/>
            </a:defPPr>
            <a:lvl1pPr algn="just" eaLnBrk="0" hangingPunct="0">
              <a:lnSpc>
                <a:spcPts val="3000"/>
              </a:lnSpc>
              <a:buClr>
                <a:srgbClr val="000000"/>
              </a:buClr>
              <a:buSzPct val="45000"/>
              <a:defRPr sz="3000" b="1">
                <a:solidFill>
                  <a:srgbClr val="0070C0"/>
                </a:solidFill>
                <a:latin typeface="Calibri" panose="020F0502020204030204" pitchFamily="34" charset="0"/>
              </a:defRPr>
            </a:lvl1pPr>
            <a:lvl2pPr algn="ctr" eaLnBrk="0" hangingPunct="0">
              <a:lnSpc>
                <a:spcPct val="93000"/>
              </a:lnSpc>
              <a:buClr>
                <a:srgbClr val="000000"/>
              </a:buClr>
              <a:buSzPct val="45000"/>
              <a:buFont typeface="StarSymbol"/>
              <a:defRPr sz="4400">
                <a:solidFill>
                  <a:srgbClr val="000000"/>
                </a:solidFill>
                <a:latin typeface="Arial" pitchFamily="34" charset="0"/>
              </a:defRPr>
            </a:lvl2pPr>
            <a:lvl3pPr algn="ctr" eaLnBrk="0" hangingPunct="0">
              <a:lnSpc>
                <a:spcPct val="93000"/>
              </a:lnSpc>
              <a:buClr>
                <a:srgbClr val="000000"/>
              </a:buClr>
              <a:buSzPct val="45000"/>
              <a:buFont typeface="StarSymbol"/>
              <a:defRPr sz="4400">
                <a:solidFill>
                  <a:srgbClr val="000000"/>
                </a:solidFill>
                <a:latin typeface="Arial" pitchFamily="34" charset="0"/>
              </a:defRPr>
            </a:lvl3pPr>
            <a:lvl4pPr algn="ctr" eaLnBrk="0" hangingPunct="0">
              <a:lnSpc>
                <a:spcPct val="93000"/>
              </a:lnSpc>
              <a:buClr>
                <a:srgbClr val="000000"/>
              </a:buClr>
              <a:buSzPct val="45000"/>
              <a:buFont typeface="StarSymbol"/>
              <a:defRPr sz="4400">
                <a:solidFill>
                  <a:srgbClr val="000000"/>
                </a:solidFill>
                <a:latin typeface="Arial" pitchFamily="34" charset="0"/>
              </a:defRPr>
            </a:lvl4pPr>
            <a:lvl5pPr algn="ctr" eaLnBrk="0" hangingPunct="0">
              <a:lnSpc>
                <a:spcPct val="93000"/>
              </a:lnSpc>
              <a:buClr>
                <a:srgbClr val="000000"/>
              </a:buClr>
              <a:buSzPct val="45000"/>
              <a:buFont typeface="StarSymbol"/>
              <a:defRPr sz="4400">
                <a:solidFill>
                  <a:srgbClr val="000000"/>
                </a:solidFill>
                <a:latin typeface="Arial" pitchFamily="34" charset="0"/>
              </a:defRPr>
            </a:lvl5pPr>
            <a:lvl6pPr marL="15367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6pPr>
            <a:lvl7pPr marL="19939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7pPr>
            <a:lvl8pPr marL="24511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8pPr>
            <a:lvl9pPr marL="29083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9pPr>
          </a:lstStyle>
          <a:p>
            <a:r>
              <a:rPr lang="en-GB" sz="2600" dirty="0"/>
              <a:t>The expectation on the NPL issue: </a:t>
            </a:r>
            <a:r>
              <a:rPr lang="en-US" sz="2600" dirty="0"/>
              <a:t>NPLs ratio estimated to speedily return to manageable value</a:t>
            </a:r>
            <a:endParaRPr lang="it-IT" sz="2600" dirty="0"/>
          </a:p>
        </p:txBody>
      </p:sp>
      <p:grpSp>
        <p:nvGrpSpPr>
          <p:cNvPr id="18" name="Gruppo 17">
            <a:extLst>
              <a:ext uri="{FF2B5EF4-FFF2-40B4-BE49-F238E27FC236}">
                <a16:creationId xmlns:a16="http://schemas.microsoft.com/office/drawing/2014/main" id="{A27A46FE-9E9B-4968-A0BB-791D5A1031E5}"/>
              </a:ext>
            </a:extLst>
          </p:cNvPr>
          <p:cNvGrpSpPr/>
          <p:nvPr/>
        </p:nvGrpSpPr>
        <p:grpSpPr>
          <a:xfrm rot="5400000">
            <a:off x="4367812" y="550397"/>
            <a:ext cx="452855" cy="2360981"/>
            <a:chOff x="42358" y="-1030017"/>
            <a:chExt cx="599874" cy="2517537"/>
          </a:xfrm>
        </p:grpSpPr>
        <p:sp>
          <p:nvSpPr>
            <p:cNvPr id="24" name="Rettangolo 23">
              <a:extLst>
                <a:ext uri="{FF2B5EF4-FFF2-40B4-BE49-F238E27FC236}">
                  <a16:creationId xmlns:a16="http://schemas.microsoft.com/office/drawing/2014/main" id="{9DC05B25-9823-4D89-8E00-A8468D86BA42}"/>
                </a:ext>
              </a:extLst>
            </p:cNvPr>
            <p:cNvSpPr/>
            <p:nvPr/>
          </p:nvSpPr>
          <p:spPr bwMode="auto">
            <a:xfrm>
              <a:off x="42358" y="-1030017"/>
              <a:ext cx="599874" cy="2517537"/>
            </a:xfrm>
            <a:prstGeom prst="rect">
              <a:avLst/>
            </a:prstGeom>
            <a:solidFill>
              <a:srgbClr val="3399FF"/>
            </a:solidFill>
            <a:ln>
              <a:noFill/>
            </a:ln>
            <a:effectLst/>
            <a:extLst/>
          </p:spPr>
          <p:txBody>
            <a:bodyPr vert="horz" wrap="square" lIns="69029" tIns="34515" rIns="69029" bIns="34515" numCol="1" rtlCol="0" anchor="t" anchorCtr="0" compatLnSpc="1">
              <a:prstTxWarp prst="textNoShape">
                <a:avLst/>
              </a:prstTxWarp>
            </a:bodyPr>
            <a:lstStyle/>
            <a:p>
              <a:pPr algn="ctr" defTabSz="339175" hangingPunct="0">
                <a:lnSpc>
                  <a:spcPct val="93000"/>
                </a:lnSpc>
                <a:buClr>
                  <a:srgbClr val="000000"/>
                </a:buClr>
                <a:buSzPct val="45000"/>
              </a:pPr>
              <a:endParaRPr lang="it-IT" sz="1657" dirty="0"/>
            </a:p>
          </p:txBody>
        </p:sp>
        <p:sp>
          <p:nvSpPr>
            <p:cNvPr id="25" name="Rettangolo 24">
              <a:extLst>
                <a:ext uri="{FF2B5EF4-FFF2-40B4-BE49-F238E27FC236}">
                  <a16:creationId xmlns:a16="http://schemas.microsoft.com/office/drawing/2014/main" id="{88E99B2F-38B8-4A62-B36B-1B04E8C2B904}"/>
                </a:ext>
              </a:extLst>
            </p:cNvPr>
            <p:cNvSpPr/>
            <p:nvPr/>
          </p:nvSpPr>
          <p:spPr>
            <a:xfrm rot="16200000">
              <a:off x="-828034" y="-17002"/>
              <a:ext cx="2407332" cy="436490"/>
            </a:xfrm>
            <a:prstGeom prst="rect">
              <a:avLst/>
            </a:prstGeom>
          </p:spPr>
          <p:txBody>
            <a:bodyPr wrap="square">
              <a:spAutoFit/>
            </a:bodyPr>
            <a:lstStyle/>
            <a:p>
              <a:pPr algn="ctr" hangingPunct="0">
                <a:lnSpc>
                  <a:spcPct val="93000"/>
                </a:lnSpc>
                <a:buClr>
                  <a:srgbClr val="000000"/>
                </a:buClr>
                <a:buSzPct val="45000"/>
              </a:pPr>
              <a:r>
                <a:rPr lang="it-IT" sz="1657" b="1" noProof="1">
                  <a:solidFill>
                    <a:schemeClr val="bg1"/>
                  </a:solidFill>
                  <a:latin typeface="+mn-lt"/>
                </a:rPr>
                <a:t>Expectations</a:t>
              </a:r>
            </a:p>
          </p:txBody>
        </p:sp>
      </p:grpSp>
    </p:spTree>
    <p:extLst>
      <p:ext uri="{BB962C8B-B14F-4D97-AF65-F5344CB8AC3E}">
        <p14:creationId xmlns:p14="http://schemas.microsoft.com/office/powerpoint/2010/main" val="23413530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det_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5896">
            <a:off x="-598488" y="1250950"/>
            <a:ext cx="36845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6391" name="Oval 13"/>
          <p:cNvSpPr>
            <a:spLocks noChangeArrowheads="1"/>
          </p:cNvSpPr>
          <p:nvPr/>
        </p:nvSpPr>
        <p:spPr bwMode="auto">
          <a:xfrm>
            <a:off x="468527" y="1445527"/>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a:ex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16394" name="Rectangle 6"/>
          <p:cNvSpPr>
            <a:spLocks noChangeArrowheads="1"/>
          </p:cNvSpPr>
          <p:nvPr/>
        </p:nvSpPr>
        <p:spPr bwMode="auto">
          <a:xfrm>
            <a:off x="917566" y="1338077"/>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Overview</a:t>
            </a:r>
            <a:endParaRPr lang="it-IT" sz="2800" b="1" dirty="0">
              <a:solidFill>
                <a:srgbClr val="000066"/>
              </a:solidFill>
              <a:latin typeface="Calibri" pitchFamily="34" charset="0"/>
            </a:endParaRPr>
          </a:p>
        </p:txBody>
      </p:sp>
      <p:grpSp>
        <p:nvGrpSpPr>
          <p:cNvPr id="5" name="Gruppo 4"/>
          <p:cNvGrpSpPr/>
          <p:nvPr/>
        </p:nvGrpSpPr>
        <p:grpSpPr>
          <a:xfrm>
            <a:off x="818102" y="4018651"/>
            <a:ext cx="7978462" cy="574901"/>
            <a:chOff x="385939" y="2373843"/>
            <a:chExt cx="7978462" cy="574901"/>
          </a:xfrm>
        </p:grpSpPr>
        <p:sp>
          <p:nvSpPr>
            <p:cNvPr id="16389" name="Oval 10"/>
            <p:cNvSpPr>
              <a:spLocks noChangeArrowheads="1"/>
            </p:cNvSpPr>
            <p:nvPr/>
          </p:nvSpPr>
          <p:spPr bwMode="auto">
            <a:xfrm>
              <a:off x="385939" y="2481112"/>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8" name="Rectangle 6"/>
            <p:cNvSpPr>
              <a:spLocks noChangeArrowheads="1"/>
            </p:cNvSpPr>
            <p:nvPr/>
          </p:nvSpPr>
          <p:spPr bwMode="auto">
            <a:xfrm>
              <a:off x="844414" y="2373843"/>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Non-performing loans</a:t>
              </a:r>
              <a:endParaRPr lang="it-IT" sz="2800" b="1" dirty="0">
                <a:solidFill>
                  <a:srgbClr val="000066"/>
                </a:solidFill>
                <a:latin typeface="Calibri" pitchFamily="34" charset="0"/>
              </a:endParaRPr>
            </a:p>
          </p:txBody>
        </p:sp>
      </p:grpSp>
      <p:grpSp>
        <p:nvGrpSpPr>
          <p:cNvPr id="6" name="Gruppo 5"/>
          <p:cNvGrpSpPr/>
          <p:nvPr/>
        </p:nvGrpSpPr>
        <p:grpSpPr>
          <a:xfrm>
            <a:off x="341784" y="2255988"/>
            <a:ext cx="7978462" cy="574901"/>
            <a:chOff x="367651" y="1855960"/>
            <a:chExt cx="7978462" cy="574901"/>
          </a:xfrm>
        </p:grpSpPr>
        <p:sp>
          <p:nvSpPr>
            <p:cNvPr id="9" name="Rectangle 6"/>
            <p:cNvSpPr>
              <a:spLocks noChangeArrowheads="1"/>
            </p:cNvSpPr>
            <p:nvPr/>
          </p:nvSpPr>
          <p:spPr bwMode="auto">
            <a:xfrm>
              <a:off x="826126" y="1855960"/>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Key features of Italian banks</a:t>
              </a:r>
            </a:p>
          </p:txBody>
        </p:sp>
        <p:sp>
          <p:nvSpPr>
            <p:cNvPr id="14" name="Oval 10"/>
            <p:cNvSpPr>
              <a:spLocks noChangeArrowheads="1"/>
            </p:cNvSpPr>
            <p:nvPr/>
          </p:nvSpPr>
          <p:spPr bwMode="auto">
            <a:xfrm>
              <a:off x="367651" y="1963410"/>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grpSp>
      <p:grpSp>
        <p:nvGrpSpPr>
          <p:cNvPr id="4" name="Gruppo 3"/>
          <p:cNvGrpSpPr/>
          <p:nvPr/>
        </p:nvGrpSpPr>
        <p:grpSpPr>
          <a:xfrm>
            <a:off x="1349896" y="4894028"/>
            <a:ext cx="7978462" cy="574901"/>
            <a:chOff x="477379" y="2891726"/>
            <a:chExt cx="7978462" cy="574901"/>
          </a:xfrm>
        </p:grpSpPr>
        <p:sp>
          <p:nvSpPr>
            <p:cNvPr id="12" name="Rectangle 6"/>
            <p:cNvSpPr>
              <a:spLocks noChangeArrowheads="1"/>
            </p:cNvSpPr>
            <p:nvPr/>
          </p:nvSpPr>
          <p:spPr bwMode="auto">
            <a:xfrm>
              <a:off x="935854" y="2891726"/>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Mortgage market</a:t>
              </a:r>
              <a:endParaRPr lang="it-IT" sz="2800" b="1" dirty="0">
                <a:solidFill>
                  <a:srgbClr val="000066"/>
                </a:solidFill>
                <a:latin typeface="Calibri" pitchFamily="34" charset="0"/>
              </a:endParaRPr>
            </a:p>
          </p:txBody>
        </p:sp>
        <p:sp>
          <p:nvSpPr>
            <p:cNvPr id="20" name="Oval 10"/>
            <p:cNvSpPr>
              <a:spLocks noChangeArrowheads="1"/>
            </p:cNvSpPr>
            <p:nvPr/>
          </p:nvSpPr>
          <p:spPr bwMode="auto">
            <a:xfrm>
              <a:off x="477379" y="2998995"/>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dirty="0">
                <a:solidFill>
                  <a:srgbClr val="FFFFFF"/>
                </a:solidFill>
                <a:latin typeface="Calibri" pitchFamily="34" charset="0"/>
              </a:endParaRPr>
            </a:p>
          </p:txBody>
        </p:sp>
      </p:grpSp>
      <p:grpSp>
        <p:nvGrpSpPr>
          <p:cNvPr id="22" name="Gruppo 21">
            <a:extLst>
              <a:ext uri="{FF2B5EF4-FFF2-40B4-BE49-F238E27FC236}">
                <a16:creationId xmlns:a16="http://schemas.microsoft.com/office/drawing/2014/main" id="{EDB790DB-C35C-4F74-876C-EFDD8FAEB3E6}"/>
              </a:ext>
            </a:extLst>
          </p:cNvPr>
          <p:cNvGrpSpPr/>
          <p:nvPr/>
        </p:nvGrpSpPr>
        <p:grpSpPr>
          <a:xfrm>
            <a:off x="488640" y="3143274"/>
            <a:ext cx="7978462" cy="574901"/>
            <a:chOff x="385939" y="2373843"/>
            <a:chExt cx="7978462" cy="574901"/>
          </a:xfrm>
        </p:grpSpPr>
        <p:sp>
          <p:nvSpPr>
            <p:cNvPr id="23" name="Oval 10">
              <a:extLst>
                <a:ext uri="{FF2B5EF4-FFF2-40B4-BE49-F238E27FC236}">
                  <a16:creationId xmlns:a16="http://schemas.microsoft.com/office/drawing/2014/main" id="{D509D87B-9E5B-4B65-BB51-3625B8EF824E}"/>
                </a:ext>
              </a:extLst>
            </p:cNvPr>
            <p:cNvSpPr>
              <a:spLocks noChangeArrowheads="1"/>
            </p:cNvSpPr>
            <p:nvPr/>
          </p:nvSpPr>
          <p:spPr bwMode="auto">
            <a:xfrm>
              <a:off x="385939" y="2481112"/>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24" name="Rectangle 6">
              <a:extLst>
                <a:ext uri="{FF2B5EF4-FFF2-40B4-BE49-F238E27FC236}">
                  <a16:creationId xmlns:a16="http://schemas.microsoft.com/office/drawing/2014/main" id="{8C870B16-BC4F-4FB8-AC4B-8BB8FB89DB39}"/>
                </a:ext>
              </a:extLst>
            </p:cNvPr>
            <p:cNvSpPr>
              <a:spLocks noChangeArrowheads="1"/>
            </p:cNvSpPr>
            <p:nvPr/>
          </p:nvSpPr>
          <p:spPr bwMode="auto">
            <a:xfrm>
              <a:off x="844414" y="2373843"/>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Lending: trend and risk</a:t>
              </a:r>
              <a:endParaRPr lang="it-IT" sz="2800" b="1" dirty="0">
                <a:solidFill>
                  <a:srgbClr val="000066"/>
                </a:solidFill>
                <a:latin typeface="Calibri" pitchFamily="34" charset="0"/>
              </a:endParaRPr>
            </a:p>
          </p:txBody>
        </p:sp>
      </p:grpSp>
      <p:sp>
        <p:nvSpPr>
          <p:cNvPr id="25" name="Text Box 3">
            <a:extLst>
              <a:ext uri="{FF2B5EF4-FFF2-40B4-BE49-F238E27FC236}">
                <a16:creationId xmlns:a16="http://schemas.microsoft.com/office/drawing/2014/main" id="{C4C5DF8D-25EA-4471-8956-23BAE5EBFE7C}"/>
              </a:ext>
            </a:extLst>
          </p:cNvPr>
          <p:cNvSpPr txBox="1">
            <a:spLocks noChangeArrowheads="1"/>
          </p:cNvSpPr>
          <p:nvPr/>
        </p:nvSpPr>
        <p:spPr bwMode="auto">
          <a:xfrm>
            <a:off x="0" y="-1"/>
            <a:ext cx="9180513" cy="767752"/>
          </a:xfrm>
          <a:prstGeom prst="rect">
            <a:avLst/>
          </a:prstGeom>
          <a:solidFill>
            <a:schemeClr val="bg1"/>
          </a:solidFill>
          <a:ln>
            <a:noFill/>
          </a:ln>
          <a:effectLst/>
          <a:extLst/>
        </p:spPr>
        <p:txBody>
          <a:bodyPr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hangingPunct="0">
              <a:lnSpc>
                <a:spcPct val="93000"/>
              </a:lnSpc>
              <a:buClr>
                <a:srgbClr val="000000"/>
              </a:buClr>
              <a:buSzPct val="45000"/>
              <a:buFont typeface="StarSymbol" charset="0"/>
              <a:buNone/>
              <a:defRPr/>
            </a:pPr>
            <a:r>
              <a:rPr lang="en-GB" sz="3000" b="1" dirty="0">
                <a:solidFill>
                  <a:srgbClr val="0070C0"/>
                </a:solidFill>
                <a:latin typeface="Calibri" panose="020F0502020204030204" pitchFamily="34" charset="0"/>
              </a:rPr>
              <a:t>Index</a:t>
            </a:r>
          </a:p>
        </p:txBody>
      </p:sp>
      <p:sp>
        <p:nvSpPr>
          <p:cNvPr id="26" name="Oval 10">
            <a:extLst>
              <a:ext uri="{FF2B5EF4-FFF2-40B4-BE49-F238E27FC236}">
                <a16:creationId xmlns:a16="http://schemas.microsoft.com/office/drawing/2014/main" id="{CB25E860-7C4F-4B1D-8E4E-8EE2406B592D}"/>
              </a:ext>
            </a:extLst>
          </p:cNvPr>
          <p:cNvSpPr>
            <a:spLocks noChangeArrowheads="1"/>
          </p:cNvSpPr>
          <p:nvPr/>
        </p:nvSpPr>
        <p:spPr bwMode="auto">
          <a:xfrm>
            <a:off x="458102" y="1445527"/>
            <a:ext cx="360000" cy="360000"/>
          </a:xfrm>
          <a:prstGeom prst="ellipse">
            <a:avLst/>
          </a:prstGeom>
          <a:solidFill>
            <a:srgbClr val="002060"/>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Tree>
    <p:extLst>
      <p:ext uri="{BB962C8B-B14F-4D97-AF65-F5344CB8AC3E}">
        <p14:creationId xmlns:p14="http://schemas.microsoft.com/office/powerpoint/2010/main" val="536412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det_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5896">
            <a:off x="-598488" y="1250950"/>
            <a:ext cx="36845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6391" name="Oval 13"/>
          <p:cNvSpPr>
            <a:spLocks noChangeArrowheads="1"/>
          </p:cNvSpPr>
          <p:nvPr/>
        </p:nvSpPr>
        <p:spPr bwMode="auto">
          <a:xfrm>
            <a:off x="468527" y="1445527"/>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a:ex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16394" name="Rectangle 6"/>
          <p:cNvSpPr>
            <a:spLocks noChangeArrowheads="1"/>
          </p:cNvSpPr>
          <p:nvPr/>
        </p:nvSpPr>
        <p:spPr bwMode="auto">
          <a:xfrm>
            <a:off x="917566" y="1338077"/>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Overview</a:t>
            </a:r>
            <a:endParaRPr lang="it-IT" sz="2800" b="1" dirty="0">
              <a:solidFill>
                <a:srgbClr val="000066"/>
              </a:solidFill>
              <a:latin typeface="Calibri" pitchFamily="34" charset="0"/>
            </a:endParaRPr>
          </a:p>
        </p:txBody>
      </p:sp>
      <p:grpSp>
        <p:nvGrpSpPr>
          <p:cNvPr id="5" name="Gruppo 4"/>
          <p:cNvGrpSpPr/>
          <p:nvPr/>
        </p:nvGrpSpPr>
        <p:grpSpPr>
          <a:xfrm>
            <a:off x="818102" y="4018651"/>
            <a:ext cx="7978462" cy="574901"/>
            <a:chOff x="385939" y="2373843"/>
            <a:chExt cx="7978462" cy="574901"/>
          </a:xfrm>
        </p:grpSpPr>
        <p:sp>
          <p:nvSpPr>
            <p:cNvPr id="16389" name="Oval 10"/>
            <p:cNvSpPr>
              <a:spLocks noChangeArrowheads="1"/>
            </p:cNvSpPr>
            <p:nvPr/>
          </p:nvSpPr>
          <p:spPr bwMode="auto">
            <a:xfrm>
              <a:off x="385939" y="2481112"/>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8" name="Rectangle 6"/>
            <p:cNvSpPr>
              <a:spLocks noChangeArrowheads="1"/>
            </p:cNvSpPr>
            <p:nvPr/>
          </p:nvSpPr>
          <p:spPr bwMode="auto">
            <a:xfrm>
              <a:off x="844414" y="2373843"/>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Non-performing loans</a:t>
              </a:r>
              <a:endParaRPr lang="it-IT" sz="2800" b="1" dirty="0">
                <a:solidFill>
                  <a:srgbClr val="000066"/>
                </a:solidFill>
                <a:latin typeface="Calibri" pitchFamily="34" charset="0"/>
              </a:endParaRPr>
            </a:p>
          </p:txBody>
        </p:sp>
      </p:grpSp>
      <p:grpSp>
        <p:nvGrpSpPr>
          <p:cNvPr id="6" name="Gruppo 5"/>
          <p:cNvGrpSpPr/>
          <p:nvPr/>
        </p:nvGrpSpPr>
        <p:grpSpPr>
          <a:xfrm>
            <a:off x="341784" y="2255988"/>
            <a:ext cx="7978462" cy="574901"/>
            <a:chOff x="367651" y="1855960"/>
            <a:chExt cx="7978462" cy="574901"/>
          </a:xfrm>
        </p:grpSpPr>
        <p:sp>
          <p:nvSpPr>
            <p:cNvPr id="9" name="Rectangle 6"/>
            <p:cNvSpPr>
              <a:spLocks noChangeArrowheads="1"/>
            </p:cNvSpPr>
            <p:nvPr/>
          </p:nvSpPr>
          <p:spPr bwMode="auto">
            <a:xfrm>
              <a:off x="826126" y="1855960"/>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Key features of Italian banks</a:t>
              </a:r>
            </a:p>
          </p:txBody>
        </p:sp>
        <p:sp>
          <p:nvSpPr>
            <p:cNvPr id="14" name="Oval 10"/>
            <p:cNvSpPr>
              <a:spLocks noChangeArrowheads="1"/>
            </p:cNvSpPr>
            <p:nvPr/>
          </p:nvSpPr>
          <p:spPr bwMode="auto">
            <a:xfrm>
              <a:off x="367651" y="1963410"/>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grpSp>
      <p:grpSp>
        <p:nvGrpSpPr>
          <p:cNvPr id="4" name="Gruppo 3"/>
          <p:cNvGrpSpPr/>
          <p:nvPr/>
        </p:nvGrpSpPr>
        <p:grpSpPr>
          <a:xfrm>
            <a:off x="1349896" y="4894028"/>
            <a:ext cx="7978462" cy="574901"/>
            <a:chOff x="477379" y="2891726"/>
            <a:chExt cx="7978462" cy="574901"/>
          </a:xfrm>
        </p:grpSpPr>
        <p:sp>
          <p:nvSpPr>
            <p:cNvPr id="12" name="Rectangle 6"/>
            <p:cNvSpPr>
              <a:spLocks noChangeArrowheads="1"/>
            </p:cNvSpPr>
            <p:nvPr/>
          </p:nvSpPr>
          <p:spPr bwMode="auto">
            <a:xfrm>
              <a:off x="935854" y="2891726"/>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Mortgage market</a:t>
              </a:r>
              <a:endParaRPr lang="it-IT" sz="2800" b="1" dirty="0">
                <a:solidFill>
                  <a:srgbClr val="000066"/>
                </a:solidFill>
                <a:latin typeface="Calibri" pitchFamily="34" charset="0"/>
              </a:endParaRPr>
            </a:p>
          </p:txBody>
        </p:sp>
        <p:sp>
          <p:nvSpPr>
            <p:cNvPr id="20" name="Oval 10"/>
            <p:cNvSpPr>
              <a:spLocks noChangeArrowheads="1"/>
            </p:cNvSpPr>
            <p:nvPr/>
          </p:nvSpPr>
          <p:spPr bwMode="auto">
            <a:xfrm>
              <a:off x="477379" y="2998995"/>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dirty="0">
                <a:solidFill>
                  <a:srgbClr val="FFFFFF"/>
                </a:solidFill>
                <a:latin typeface="Calibri" pitchFamily="34" charset="0"/>
              </a:endParaRPr>
            </a:p>
          </p:txBody>
        </p:sp>
      </p:grpSp>
      <p:grpSp>
        <p:nvGrpSpPr>
          <p:cNvPr id="22" name="Gruppo 21">
            <a:extLst>
              <a:ext uri="{FF2B5EF4-FFF2-40B4-BE49-F238E27FC236}">
                <a16:creationId xmlns:a16="http://schemas.microsoft.com/office/drawing/2014/main" id="{EDB790DB-C35C-4F74-876C-EFDD8FAEB3E6}"/>
              </a:ext>
            </a:extLst>
          </p:cNvPr>
          <p:cNvGrpSpPr/>
          <p:nvPr/>
        </p:nvGrpSpPr>
        <p:grpSpPr>
          <a:xfrm>
            <a:off x="488640" y="3143274"/>
            <a:ext cx="7978462" cy="574901"/>
            <a:chOff x="385939" y="2373843"/>
            <a:chExt cx="7978462" cy="574901"/>
          </a:xfrm>
        </p:grpSpPr>
        <p:sp>
          <p:nvSpPr>
            <p:cNvPr id="23" name="Oval 10">
              <a:extLst>
                <a:ext uri="{FF2B5EF4-FFF2-40B4-BE49-F238E27FC236}">
                  <a16:creationId xmlns:a16="http://schemas.microsoft.com/office/drawing/2014/main" id="{D509D87B-9E5B-4B65-BB51-3625B8EF824E}"/>
                </a:ext>
              </a:extLst>
            </p:cNvPr>
            <p:cNvSpPr>
              <a:spLocks noChangeArrowheads="1"/>
            </p:cNvSpPr>
            <p:nvPr/>
          </p:nvSpPr>
          <p:spPr bwMode="auto">
            <a:xfrm>
              <a:off x="385939" y="2481112"/>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24" name="Rectangle 6">
              <a:extLst>
                <a:ext uri="{FF2B5EF4-FFF2-40B4-BE49-F238E27FC236}">
                  <a16:creationId xmlns:a16="http://schemas.microsoft.com/office/drawing/2014/main" id="{8C870B16-BC4F-4FB8-AC4B-8BB8FB89DB39}"/>
                </a:ext>
              </a:extLst>
            </p:cNvPr>
            <p:cNvSpPr>
              <a:spLocks noChangeArrowheads="1"/>
            </p:cNvSpPr>
            <p:nvPr/>
          </p:nvSpPr>
          <p:spPr bwMode="auto">
            <a:xfrm>
              <a:off x="844414" y="2373843"/>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Lending: trend and risk</a:t>
              </a:r>
              <a:endParaRPr lang="it-IT" sz="2800" b="1" dirty="0">
                <a:solidFill>
                  <a:srgbClr val="000066"/>
                </a:solidFill>
                <a:latin typeface="Calibri" pitchFamily="34" charset="0"/>
              </a:endParaRPr>
            </a:p>
          </p:txBody>
        </p:sp>
      </p:grpSp>
      <p:sp>
        <p:nvSpPr>
          <p:cNvPr id="25" name="Text Box 3">
            <a:extLst>
              <a:ext uri="{FF2B5EF4-FFF2-40B4-BE49-F238E27FC236}">
                <a16:creationId xmlns:a16="http://schemas.microsoft.com/office/drawing/2014/main" id="{C4C5DF8D-25EA-4471-8956-23BAE5EBFE7C}"/>
              </a:ext>
            </a:extLst>
          </p:cNvPr>
          <p:cNvSpPr txBox="1">
            <a:spLocks noChangeArrowheads="1"/>
          </p:cNvSpPr>
          <p:nvPr/>
        </p:nvSpPr>
        <p:spPr bwMode="auto">
          <a:xfrm>
            <a:off x="0" y="-1"/>
            <a:ext cx="9180513" cy="767752"/>
          </a:xfrm>
          <a:prstGeom prst="rect">
            <a:avLst/>
          </a:prstGeom>
          <a:solidFill>
            <a:schemeClr val="bg1"/>
          </a:solidFill>
          <a:ln>
            <a:noFill/>
          </a:ln>
          <a:effectLst/>
          <a:extLst/>
        </p:spPr>
        <p:txBody>
          <a:bodyPr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hangingPunct="0">
              <a:lnSpc>
                <a:spcPct val="93000"/>
              </a:lnSpc>
              <a:buClr>
                <a:srgbClr val="000000"/>
              </a:buClr>
              <a:buSzPct val="45000"/>
              <a:buFont typeface="StarSymbol" charset="0"/>
              <a:buNone/>
              <a:defRPr/>
            </a:pPr>
            <a:r>
              <a:rPr lang="en-GB" sz="3000" b="1" dirty="0">
                <a:solidFill>
                  <a:srgbClr val="0070C0"/>
                </a:solidFill>
                <a:latin typeface="Calibri" panose="020F0502020204030204" pitchFamily="34" charset="0"/>
              </a:rPr>
              <a:t>Index</a:t>
            </a:r>
          </a:p>
        </p:txBody>
      </p:sp>
      <p:sp>
        <p:nvSpPr>
          <p:cNvPr id="26" name="Oval 10">
            <a:extLst>
              <a:ext uri="{FF2B5EF4-FFF2-40B4-BE49-F238E27FC236}">
                <a16:creationId xmlns:a16="http://schemas.microsoft.com/office/drawing/2014/main" id="{CB25E860-7C4F-4B1D-8E4E-8EE2406B592D}"/>
              </a:ext>
            </a:extLst>
          </p:cNvPr>
          <p:cNvSpPr>
            <a:spLocks noChangeArrowheads="1"/>
          </p:cNvSpPr>
          <p:nvPr/>
        </p:nvSpPr>
        <p:spPr bwMode="auto">
          <a:xfrm>
            <a:off x="1349896" y="5001297"/>
            <a:ext cx="360000" cy="360000"/>
          </a:xfrm>
          <a:prstGeom prst="ellipse">
            <a:avLst/>
          </a:prstGeom>
          <a:solidFill>
            <a:srgbClr val="002060"/>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Tree>
    <p:extLst>
      <p:ext uri="{BB962C8B-B14F-4D97-AF65-F5344CB8AC3E}">
        <p14:creationId xmlns:p14="http://schemas.microsoft.com/office/powerpoint/2010/main" val="419904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fico 15"/>
          <p:cNvGraphicFramePr>
            <a:graphicFrameLocks/>
          </p:cNvGraphicFramePr>
          <p:nvPr>
            <p:extLst/>
          </p:nvPr>
        </p:nvGraphicFramePr>
        <p:xfrm>
          <a:off x="697162" y="1447467"/>
          <a:ext cx="7836968" cy="411743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ttangolo 12"/>
          <p:cNvSpPr/>
          <p:nvPr/>
        </p:nvSpPr>
        <p:spPr>
          <a:xfrm>
            <a:off x="117060" y="180687"/>
            <a:ext cx="8941662" cy="346698"/>
          </a:xfrm>
          <a:prstGeom prst="rect">
            <a:avLst/>
          </a:prstGeom>
          <a:solidFill>
            <a:schemeClr val="bg1"/>
          </a:solidFill>
          <a:ln>
            <a:noFill/>
          </a:ln>
          <a:extLst/>
        </p:spPr>
        <p:txBody>
          <a:bodyPr wrap="square">
            <a:spAutoFit/>
          </a:bodyPr>
          <a:lstStyle/>
          <a:p>
            <a:pPr algn="ctr">
              <a:lnSpc>
                <a:spcPts val="1795"/>
              </a:lnSpc>
              <a:spcBef>
                <a:spcPts val="499"/>
              </a:spcBef>
            </a:pPr>
            <a:r>
              <a:rPr lang="it-IT" sz="2400" b="1" dirty="0">
                <a:solidFill>
                  <a:srgbClr val="0070C0"/>
                </a:solidFill>
                <a:latin typeface="Calibri" panose="020F0502020204030204" pitchFamily="34" charset="0"/>
              </a:rPr>
              <a:t>NEW ISSUANCE OF RESIDENTIAL MORTGAGE LOANS</a:t>
            </a:r>
            <a:endParaRPr lang="en-US" sz="2400" b="1" dirty="0">
              <a:solidFill>
                <a:srgbClr val="0070C0"/>
              </a:solidFill>
              <a:latin typeface="Calibri" panose="020F0502020204030204" pitchFamily="34" charset="0"/>
            </a:endParaRPr>
          </a:p>
        </p:txBody>
      </p:sp>
      <p:sp>
        <p:nvSpPr>
          <p:cNvPr id="23" name="Rettangolo 5"/>
          <p:cNvSpPr>
            <a:spLocks noChangeArrowheads="1"/>
          </p:cNvSpPr>
          <p:nvPr/>
        </p:nvSpPr>
        <p:spPr bwMode="auto">
          <a:xfrm>
            <a:off x="28321" y="6203168"/>
            <a:ext cx="4559570" cy="23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spcAft>
                <a:spcPts val="1425"/>
              </a:spcAft>
              <a:buClr>
                <a:srgbClr val="000000"/>
              </a:buClr>
              <a:buSzPct val="45000"/>
              <a:buFont typeface="StarSymbol"/>
              <a:defRPr sz="2500" b="1">
                <a:solidFill>
                  <a:srgbClr val="C90000"/>
                </a:solidFill>
                <a:latin typeface="Verdana" pitchFamily="34" charset="0"/>
                <a:ea typeface="MS Gothic" pitchFamily="49" charset="-128"/>
              </a:defRPr>
            </a:lvl1pPr>
            <a:lvl2pPr marL="742950" indent="-285750" eaLnBrk="0" hangingPunct="0">
              <a:lnSpc>
                <a:spcPct val="93000"/>
              </a:lnSpc>
              <a:spcAft>
                <a:spcPts val="1138"/>
              </a:spcAft>
              <a:buClr>
                <a:srgbClr val="C90000"/>
              </a:buClr>
              <a:buFont typeface="StarSymbol"/>
              <a:buAutoNum type="arabicParenR"/>
              <a:defRPr sz="2300" b="1">
                <a:solidFill>
                  <a:srgbClr val="002F63"/>
                </a:solidFill>
                <a:latin typeface="Verdana" pitchFamily="34" charset="0"/>
                <a:ea typeface="MS Gothic" pitchFamily="49" charset="-128"/>
              </a:defRPr>
            </a:lvl2pPr>
            <a:lvl3pPr marL="1143000" indent="-228600" eaLnBrk="0" hangingPunct="0">
              <a:lnSpc>
                <a:spcPct val="93000"/>
              </a:lnSpc>
              <a:spcAft>
                <a:spcPts val="850"/>
              </a:spcAft>
              <a:buClr>
                <a:srgbClr val="003867"/>
              </a:buClr>
              <a:buFont typeface="StarSymbol"/>
              <a:buAutoNum type="alphaUcPeriod"/>
              <a:defRPr b="1">
                <a:solidFill>
                  <a:srgbClr val="002F63"/>
                </a:solidFill>
                <a:latin typeface="Verdana" pitchFamily="34" charset="0"/>
                <a:ea typeface="MS Gothic" pitchFamily="49" charset="-128"/>
              </a:defRPr>
            </a:lvl3pPr>
            <a:lvl4pPr marL="1600200" indent="-228600" eaLnBrk="0" hangingPunct="0">
              <a:lnSpc>
                <a:spcPct val="93000"/>
              </a:lnSpc>
              <a:spcAft>
                <a:spcPts val="575"/>
              </a:spcAft>
              <a:buClr>
                <a:srgbClr val="003867"/>
              </a:buClr>
              <a:buFont typeface="Verdana" pitchFamily="34" charset="0"/>
              <a:buChar char="•"/>
              <a:defRPr sz="1400" b="1">
                <a:solidFill>
                  <a:srgbClr val="002F63"/>
                </a:solidFill>
                <a:latin typeface="Verdana" pitchFamily="34" charset="0"/>
                <a:ea typeface="MS Gothic" pitchFamily="49" charset="-128"/>
              </a:defRPr>
            </a:lvl4pPr>
            <a:lvl5pPr marL="2057400" indent="-228600" eaLnBrk="0" hangingPunct="0">
              <a:lnSpc>
                <a:spcPct val="93000"/>
              </a:lnSpc>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5pPr>
            <a:lvl6pPr marL="25146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6pPr>
            <a:lvl7pPr marL="29718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7pPr>
            <a:lvl8pPr marL="34290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8pPr>
            <a:lvl9pPr marL="38862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9pPr>
          </a:lstStyle>
          <a:p>
            <a:pPr eaLnBrk="1">
              <a:spcAft>
                <a:spcPct val="0"/>
              </a:spcAft>
            </a:pPr>
            <a:r>
              <a:rPr lang="en-US" altLang="it-IT" sz="994" b="0" i="1" dirty="0">
                <a:solidFill>
                  <a:schemeClr val="bg1"/>
                </a:solidFill>
                <a:latin typeface="+mn-lt"/>
                <a:cs typeface="Arial" pitchFamily="34" charset="0"/>
              </a:rPr>
              <a:t>Source: ABI</a:t>
            </a:r>
          </a:p>
        </p:txBody>
      </p:sp>
      <p:sp>
        <p:nvSpPr>
          <p:cNvPr id="24" name="CasellaDiTesto 23"/>
          <p:cNvSpPr txBox="1">
            <a:spLocks noChangeArrowheads="1"/>
          </p:cNvSpPr>
          <p:nvPr/>
        </p:nvSpPr>
        <p:spPr bwMode="auto">
          <a:xfrm>
            <a:off x="683022" y="775971"/>
            <a:ext cx="7851109" cy="686065"/>
          </a:xfrm>
          <a:prstGeom prst="rect">
            <a:avLst/>
          </a:prstGeom>
          <a:solidFill>
            <a:srgbClr val="000099"/>
          </a:solidFill>
          <a:ln w="19050" algn="ctr">
            <a:solidFill>
              <a:srgbClr val="03264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3000"/>
              </a:lnSpc>
              <a:spcAft>
                <a:spcPts val="1425"/>
              </a:spcAft>
              <a:buClr>
                <a:srgbClr val="000000"/>
              </a:buClr>
              <a:buSzPct val="45000"/>
              <a:buFont typeface="StarSymbol"/>
              <a:defRPr sz="2500" b="1">
                <a:solidFill>
                  <a:srgbClr val="C90000"/>
                </a:solidFill>
                <a:latin typeface="Verdana" pitchFamily="34" charset="0"/>
                <a:ea typeface="MS Gothic" pitchFamily="49" charset="-128"/>
              </a:defRPr>
            </a:lvl1pPr>
            <a:lvl2pPr marL="742950" indent="-285750" eaLnBrk="0" hangingPunct="0">
              <a:lnSpc>
                <a:spcPct val="93000"/>
              </a:lnSpc>
              <a:spcAft>
                <a:spcPts val="1138"/>
              </a:spcAft>
              <a:buClr>
                <a:srgbClr val="C90000"/>
              </a:buClr>
              <a:buFont typeface="StarSymbol"/>
              <a:buAutoNum type="arabicParenR"/>
              <a:defRPr sz="2300" b="1">
                <a:solidFill>
                  <a:srgbClr val="002F63"/>
                </a:solidFill>
                <a:latin typeface="Verdana" pitchFamily="34" charset="0"/>
                <a:ea typeface="MS Gothic" pitchFamily="49" charset="-128"/>
              </a:defRPr>
            </a:lvl2pPr>
            <a:lvl3pPr marL="1143000" indent="-228600" eaLnBrk="0" hangingPunct="0">
              <a:lnSpc>
                <a:spcPct val="93000"/>
              </a:lnSpc>
              <a:spcAft>
                <a:spcPts val="850"/>
              </a:spcAft>
              <a:buClr>
                <a:srgbClr val="003867"/>
              </a:buClr>
              <a:buFont typeface="StarSymbol"/>
              <a:buAutoNum type="alphaUcPeriod"/>
              <a:defRPr b="1">
                <a:solidFill>
                  <a:srgbClr val="002F63"/>
                </a:solidFill>
                <a:latin typeface="Verdana" pitchFamily="34" charset="0"/>
                <a:ea typeface="MS Gothic" pitchFamily="49" charset="-128"/>
              </a:defRPr>
            </a:lvl3pPr>
            <a:lvl4pPr marL="1600200" indent="-228600" eaLnBrk="0" hangingPunct="0">
              <a:lnSpc>
                <a:spcPct val="93000"/>
              </a:lnSpc>
              <a:spcAft>
                <a:spcPts val="575"/>
              </a:spcAft>
              <a:buClr>
                <a:srgbClr val="003867"/>
              </a:buClr>
              <a:buFont typeface="Verdana" pitchFamily="34" charset="0"/>
              <a:buChar char="•"/>
              <a:defRPr sz="1400" b="1">
                <a:solidFill>
                  <a:srgbClr val="002F63"/>
                </a:solidFill>
                <a:latin typeface="Verdana" pitchFamily="34" charset="0"/>
                <a:ea typeface="MS Gothic" pitchFamily="49" charset="-128"/>
              </a:defRPr>
            </a:lvl4pPr>
            <a:lvl5pPr marL="2057400" indent="-228600" eaLnBrk="0" hangingPunct="0">
              <a:lnSpc>
                <a:spcPct val="93000"/>
              </a:lnSpc>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5pPr>
            <a:lvl6pPr marL="25146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6pPr>
            <a:lvl7pPr marL="29718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7pPr>
            <a:lvl8pPr marL="34290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8pPr>
            <a:lvl9pPr marL="38862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9pPr>
          </a:lstStyle>
          <a:p>
            <a:pPr algn="ctr" eaLnBrk="1" hangingPunct="1">
              <a:spcAft>
                <a:spcPct val="0"/>
              </a:spcAft>
            </a:pPr>
            <a:r>
              <a:rPr lang="it-IT" altLang="it-IT" sz="1590" dirty="0">
                <a:solidFill>
                  <a:srgbClr val="FFFFFF"/>
                </a:solidFill>
                <a:cs typeface="Arial" pitchFamily="34" charset="0"/>
              </a:rPr>
              <a:t>New </a:t>
            </a:r>
            <a:r>
              <a:rPr lang="it-IT" altLang="it-IT" sz="1590" dirty="0" err="1">
                <a:solidFill>
                  <a:srgbClr val="FFFFFF"/>
                </a:solidFill>
                <a:cs typeface="Arial" pitchFamily="34" charset="0"/>
              </a:rPr>
              <a:t>issuance</a:t>
            </a:r>
            <a:r>
              <a:rPr lang="it-IT" altLang="it-IT" sz="1590" dirty="0">
                <a:solidFill>
                  <a:srgbClr val="FFFFFF"/>
                </a:solidFill>
                <a:cs typeface="Arial" pitchFamily="34" charset="0"/>
              </a:rPr>
              <a:t> of mortgage loans to </a:t>
            </a:r>
            <a:r>
              <a:rPr lang="it-IT" altLang="it-IT" sz="1590" dirty="0" err="1">
                <a:solidFill>
                  <a:srgbClr val="FFFFFF"/>
                </a:solidFill>
                <a:cs typeface="Arial" pitchFamily="34" charset="0"/>
              </a:rPr>
              <a:t>purchase</a:t>
            </a:r>
            <a:r>
              <a:rPr lang="it-IT" altLang="it-IT" sz="1590" dirty="0">
                <a:solidFill>
                  <a:srgbClr val="FFFFFF"/>
                </a:solidFill>
                <a:cs typeface="Arial" pitchFamily="34" charset="0"/>
              </a:rPr>
              <a:t> home</a:t>
            </a:r>
          </a:p>
          <a:p>
            <a:pPr algn="ctr" eaLnBrk="1" hangingPunct="1">
              <a:spcAft>
                <a:spcPct val="0"/>
              </a:spcAft>
            </a:pPr>
            <a:r>
              <a:rPr lang="it-IT" altLang="it-IT" sz="1197" dirty="0">
                <a:solidFill>
                  <a:srgbClr val="FFFFFF"/>
                </a:solidFill>
                <a:cs typeface="Arial" pitchFamily="34" charset="0"/>
              </a:rPr>
              <a:t>(</a:t>
            </a:r>
            <a:r>
              <a:rPr lang="en-US" altLang="it-IT" sz="1197" dirty="0">
                <a:solidFill>
                  <a:srgbClr val="FFFFFF"/>
                </a:solidFill>
                <a:cs typeface="Arial" pitchFamily="34" charset="0"/>
              </a:rPr>
              <a:t>billion of euro</a:t>
            </a:r>
            <a:r>
              <a:rPr lang="it-IT" altLang="it-IT" sz="1197" dirty="0">
                <a:solidFill>
                  <a:srgbClr val="FFFFFF"/>
                </a:solidFill>
                <a:cs typeface="Arial" pitchFamily="34" charset="0"/>
              </a:rPr>
              <a:t>)</a:t>
            </a:r>
          </a:p>
        </p:txBody>
      </p:sp>
      <p:sp>
        <p:nvSpPr>
          <p:cNvPr id="3" name="Rettangolo 2"/>
          <p:cNvSpPr/>
          <p:nvPr/>
        </p:nvSpPr>
        <p:spPr bwMode="auto">
          <a:xfrm>
            <a:off x="683022" y="806888"/>
            <a:ext cx="7851109" cy="4800996"/>
          </a:xfrm>
          <a:prstGeom prst="rect">
            <a:avLst/>
          </a:prstGeom>
          <a:noFill/>
          <a:ln w="9525" cap="flat" cmpd="sng" algn="ctr">
            <a:solidFill>
              <a:srgbClr val="000000"/>
            </a:solidFill>
            <a:prstDash val="solid"/>
            <a:round/>
            <a:headEnd type="none" w="med" len="med"/>
            <a:tailEnd type="none" w="med" len="med"/>
          </a:ln>
          <a:effectLst/>
          <a:extLst/>
        </p:spPr>
        <p:txBody>
          <a:bodyPr vert="horz" wrap="square" lIns="91207" tIns="45604" rIns="91207" bIns="45604" numCol="1" rtlCol="0" anchor="t" anchorCtr="0" compatLnSpc="1">
            <a:prstTxWarp prst="textNoShape">
              <a:avLst/>
            </a:prstTxWarp>
          </a:bodyPr>
          <a:lstStyle/>
          <a:p>
            <a:pPr defTabSz="448140" eaLnBrk="1">
              <a:lnSpc>
                <a:spcPct val="93000"/>
              </a:lnSpc>
              <a:buClr>
                <a:srgbClr val="000000"/>
              </a:buClr>
              <a:buSzPct val="45000"/>
            </a:pPr>
            <a:endParaRPr lang="it-IT" sz="1795">
              <a:latin typeface="Verdana" pitchFamily="34" charset="0"/>
            </a:endParaRPr>
          </a:p>
        </p:txBody>
      </p:sp>
      <p:sp>
        <p:nvSpPr>
          <p:cNvPr id="38" name="CasellaDiTesto 37"/>
          <p:cNvSpPr txBox="1"/>
          <p:nvPr/>
        </p:nvSpPr>
        <p:spPr>
          <a:xfrm>
            <a:off x="1791762" y="1810619"/>
            <a:ext cx="465605" cy="260497"/>
          </a:xfrm>
          <a:prstGeom prst="rect">
            <a:avLst/>
          </a:prstGeom>
          <a:solidFill>
            <a:schemeClr val="bg2">
              <a:lumMod val="40000"/>
              <a:lumOff val="60000"/>
            </a:schemeClr>
          </a:solidFill>
        </p:spPr>
        <p:txBody>
          <a:bodyPr wrap="none" rtlCol="0">
            <a:spAutoFit/>
          </a:bodyPr>
          <a:lstStyle/>
          <a:p>
            <a:r>
              <a:rPr lang="it-IT" sz="1097" i="1" dirty="0">
                <a:solidFill>
                  <a:schemeClr val="bg2">
                    <a:lumMod val="50000"/>
                  </a:schemeClr>
                </a:solidFill>
              </a:rPr>
              <a:t>43,5</a:t>
            </a:r>
          </a:p>
        </p:txBody>
      </p:sp>
      <p:sp>
        <p:nvSpPr>
          <p:cNvPr id="39" name="CasellaDiTesto 38"/>
          <p:cNvSpPr txBox="1"/>
          <p:nvPr/>
        </p:nvSpPr>
        <p:spPr>
          <a:xfrm>
            <a:off x="3584711" y="1810619"/>
            <a:ext cx="465605" cy="260497"/>
          </a:xfrm>
          <a:prstGeom prst="rect">
            <a:avLst/>
          </a:prstGeom>
          <a:solidFill>
            <a:schemeClr val="bg2">
              <a:lumMod val="40000"/>
              <a:lumOff val="60000"/>
            </a:schemeClr>
          </a:solidFill>
        </p:spPr>
        <p:txBody>
          <a:bodyPr wrap="none" rtlCol="0">
            <a:spAutoFit/>
          </a:bodyPr>
          <a:lstStyle/>
          <a:p>
            <a:r>
              <a:rPr lang="it-IT" sz="1097" i="1" dirty="0">
                <a:solidFill>
                  <a:schemeClr val="bg2">
                    <a:lumMod val="50000"/>
                  </a:schemeClr>
                </a:solidFill>
              </a:rPr>
              <a:t>53,8</a:t>
            </a:r>
          </a:p>
        </p:txBody>
      </p:sp>
      <p:sp>
        <p:nvSpPr>
          <p:cNvPr id="40" name="CasellaDiTesto 39"/>
          <p:cNvSpPr txBox="1"/>
          <p:nvPr/>
        </p:nvSpPr>
        <p:spPr>
          <a:xfrm>
            <a:off x="5377660" y="1810619"/>
            <a:ext cx="465605" cy="260497"/>
          </a:xfrm>
          <a:prstGeom prst="rect">
            <a:avLst/>
          </a:prstGeom>
          <a:solidFill>
            <a:schemeClr val="bg2">
              <a:lumMod val="40000"/>
              <a:lumOff val="60000"/>
            </a:schemeClr>
          </a:solidFill>
        </p:spPr>
        <p:txBody>
          <a:bodyPr wrap="none" rtlCol="0">
            <a:spAutoFit/>
          </a:bodyPr>
          <a:lstStyle/>
          <a:p>
            <a:r>
              <a:rPr lang="it-IT" sz="1097" i="1" dirty="0">
                <a:solidFill>
                  <a:schemeClr val="bg2">
                    <a:lumMod val="50000"/>
                  </a:schemeClr>
                </a:solidFill>
              </a:rPr>
              <a:t>52,2</a:t>
            </a:r>
          </a:p>
        </p:txBody>
      </p:sp>
      <p:sp>
        <p:nvSpPr>
          <p:cNvPr id="43" name="CasellaDiTesto 42"/>
          <p:cNvSpPr txBox="1"/>
          <p:nvPr/>
        </p:nvSpPr>
        <p:spPr>
          <a:xfrm>
            <a:off x="1422840" y="1485782"/>
            <a:ext cx="6334832" cy="260944"/>
          </a:xfrm>
          <a:prstGeom prst="rect">
            <a:avLst/>
          </a:prstGeom>
          <a:solidFill>
            <a:schemeClr val="bg2">
              <a:lumMod val="40000"/>
              <a:lumOff val="60000"/>
            </a:schemeClr>
          </a:solidFill>
        </p:spPr>
        <p:txBody>
          <a:bodyPr wrap="square" rtlCol="0">
            <a:spAutoFit/>
          </a:bodyPr>
          <a:lstStyle/>
          <a:p>
            <a:pPr algn="ctr"/>
            <a:r>
              <a:rPr lang="it-IT" sz="1097" i="1" dirty="0">
                <a:solidFill>
                  <a:schemeClr val="bg2">
                    <a:lumMod val="50000"/>
                  </a:schemeClr>
                </a:solidFill>
              </a:rPr>
              <a:t>Data </a:t>
            </a:r>
            <a:r>
              <a:rPr lang="it-IT" sz="1097" i="1" dirty="0" err="1">
                <a:solidFill>
                  <a:schemeClr val="bg2">
                    <a:lumMod val="50000"/>
                  </a:schemeClr>
                </a:solidFill>
              </a:rPr>
              <a:t>at</a:t>
            </a:r>
            <a:r>
              <a:rPr lang="it-IT" sz="1097" i="1" dirty="0">
                <a:solidFill>
                  <a:schemeClr val="bg2">
                    <a:lumMod val="50000"/>
                  </a:schemeClr>
                </a:solidFill>
              </a:rPr>
              <a:t> the end of </a:t>
            </a:r>
            <a:r>
              <a:rPr lang="it-IT" sz="1097" i="1" dirty="0" err="1">
                <a:solidFill>
                  <a:schemeClr val="bg2">
                    <a:lumMod val="50000"/>
                  </a:schemeClr>
                </a:solidFill>
              </a:rPr>
              <a:t>year</a:t>
            </a:r>
            <a:endParaRPr lang="it-IT" sz="1097" i="1" dirty="0">
              <a:solidFill>
                <a:schemeClr val="bg2">
                  <a:lumMod val="50000"/>
                </a:schemeClr>
              </a:solidFill>
            </a:endParaRPr>
          </a:p>
        </p:txBody>
      </p:sp>
    </p:spTree>
    <p:extLst>
      <p:ext uri="{BB962C8B-B14F-4D97-AF65-F5344CB8AC3E}">
        <p14:creationId xmlns:p14="http://schemas.microsoft.com/office/powerpoint/2010/main" val="267345669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24473" y="188160"/>
            <a:ext cx="8619236" cy="346698"/>
          </a:xfrm>
          <a:prstGeom prst="rect">
            <a:avLst/>
          </a:prstGeom>
          <a:solidFill>
            <a:schemeClr val="bg1"/>
          </a:solidFill>
          <a:ln>
            <a:noFill/>
          </a:ln>
          <a:extLst/>
        </p:spPr>
        <p:txBody>
          <a:bodyPr wrap="square">
            <a:spAutoFit/>
          </a:bodyPr>
          <a:lstStyle>
            <a:defPPr>
              <a:defRPr lang="it-IT"/>
            </a:defPPr>
            <a:lvl1pPr algn="just">
              <a:lnSpc>
                <a:spcPts val="1594"/>
              </a:lnSpc>
              <a:defRPr sz="1793" b="1">
                <a:solidFill>
                  <a:srgbClr val="C00000"/>
                </a:solidFill>
                <a:latin typeface="Verdana" pitchFamily="34" charset="0"/>
                <a:cs typeface="Times New Roman" pitchFamily="18" charset="0"/>
              </a:defRPr>
            </a:lvl1pPr>
          </a:lstStyle>
          <a:p>
            <a:pPr algn="ctr">
              <a:lnSpc>
                <a:spcPts val="1795"/>
              </a:lnSpc>
              <a:spcBef>
                <a:spcPts val="499"/>
              </a:spcBef>
            </a:pPr>
            <a:r>
              <a:rPr lang="it-IT" altLang="it-IT" sz="2400" cap="small" dirty="0">
                <a:solidFill>
                  <a:srgbClr val="0070C0"/>
                </a:solidFill>
                <a:latin typeface="Calibri" panose="020F0502020204030204" pitchFamily="34" charset="0"/>
                <a:cs typeface="+mn-cs"/>
              </a:rPr>
              <a:t>Stock of </a:t>
            </a:r>
            <a:r>
              <a:rPr lang="it-IT" altLang="it-IT" sz="2400" cap="small" dirty="0" err="1">
                <a:solidFill>
                  <a:srgbClr val="0070C0"/>
                </a:solidFill>
                <a:latin typeface="Calibri" panose="020F0502020204030204" pitchFamily="34" charset="0"/>
                <a:cs typeface="+mn-cs"/>
              </a:rPr>
              <a:t>Residential</a:t>
            </a:r>
            <a:r>
              <a:rPr lang="it-IT" altLang="it-IT" sz="2400" cap="small" dirty="0">
                <a:solidFill>
                  <a:srgbClr val="0070C0"/>
                </a:solidFill>
                <a:latin typeface="Calibri" panose="020F0502020204030204" pitchFamily="34" charset="0"/>
                <a:cs typeface="+mn-cs"/>
              </a:rPr>
              <a:t> Real Estate mortgage loans on GDP in EU</a:t>
            </a:r>
          </a:p>
        </p:txBody>
      </p:sp>
      <p:graphicFrame>
        <p:nvGraphicFramePr>
          <p:cNvPr id="5" name="Grafico 4">
            <a:extLst>
              <a:ext uri="{FF2B5EF4-FFF2-40B4-BE49-F238E27FC236}">
                <a16:creationId xmlns:a16="http://schemas.microsoft.com/office/drawing/2014/main" id="{1C319434-5830-433C-AD28-0170B730ADF5}"/>
              </a:ext>
            </a:extLst>
          </p:cNvPr>
          <p:cNvGraphicFramePr>
            <a:graphicFrameLocks/>
          </p:cNvGraphicFramePr>
          <p:nvPr>
            <p:extLst>
              <p:ext uri="{D42A27DB-BD31-4B8C-83A1-F6EECF244321}">
                <p14:modId xmlns:p14="http://schemas.microsoft.com/office/powerpoint/2010/main" val="3422623778"/>
              </p:ext>
            </p:extLst>
          </p:nvPr>
        </p:nvGraphicFramePr>
        <p:xfrm>
          <a:off x="701824" y="1044005"/>
          <a:ext cx="756084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ttangolo 5">
            <a:extLst>
              <a:ext uri="{FF2B5EF4-FFF2-40B4-BE49-F238E27FC236}">
                <a16:creationId xmlns:a16="http://schemas.microsoft.com/office/drawing/2014/main" id="{92A4671F-A48C-42DC-9844-E0B94FFB6D55}"/>
              </a:ext>
            </a:extLst>
          </p:cNvPr>
          <p:cNvSpPr>
            <a:spLocks noChangeArrowheads="1"/>
          </p:cNvSpPr>
          <p:nvPr/>
        </p:nvSpPr>
        <p:spPr bwMode="auto">
          <a:xfrm>
            <a:off x="28321" y="6203168"/>
            <a:ext cx="4559570" cy="23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3000"/>
              </a:lnSpc>
              <a:spcAft>
                <a:spcPts val="1425"/>
              </a:spcAft>
              <a:buClr>
                <a:srgbClr val="000000"/>
              </a:buClr>
              <a:buSzPct val="45000"/>
              <a:buFont typeface="StarSymbol"/>
              <a:defRPr sz="2500" b="1">
                <a:solidFill>
                  <a:srgbClr val="C90000"/>
                </a:solidFill>
                <a:latin typeface="Verdana" pitchFamily="34" charset="0"/>
                <a:ea typeface="MS Gothic" pitchFamily="49" charset="-128"/>
              </a:defRPr>
            </a:lvl1pPr>
            <a:lvl2pPr marL="742950" indent="-285750" eaLnBrk="0" hangingPunct="0">
              <a:lnSpc>
                <a:spcPct val="93000"/>
              </a:lnSpc>
              <a:spcAft>
                <a:spcPts val="1138"/>
              </a:spcAft>
              <a:buClr>
                <a:srgbClr val="C90000"/>
              </a:buClr>
              <a:buFont typeface="StarSymbol"/>
              <a:buAutoNum type="arabicParenR"/>
              <a:defRPr sz="2300" b="1">
                <a:solidFill>
                  <a:srgbClr val="002F63"/>
                </a:solidFill>
                <a:latin typeface="Verdana" pitchFamily="34" charset="0"/>
                <a:ea typeface="MS Gothic" pitchFamily="49" charset="-128"/>
              </a:defRPr>
            </a:lvl2pPr>
            <a:lvl3pPr marL="1143000" indent="-228600" eaLnBrk="0" hangingPunct="0">
              <a:lnSpc>
                <a:spcPct val="93000"/>
              </a:lnSpc>
              <a:spcAft>
                <a:spcPts val="850"/>
              </a:spcAft>
              <a:buClr>
                <a:srgbClr val="003867"/>
              </a:buClr>
              <a:buFont typeface="StarSymbol"/>
              <a:buAutoNum type="alphaUcPeriod"/>
              <a:defRPr b="1">
                <a:solidFill>
                  <a:srgbClr val="002F63"/>
                </a:solidFill>
                <a:latin typeface="Verdana" pitchFamily="34" charset="0"/>
                <a:ea typeface="MS Gothic" pitchFamily="49" charset="-128"/>
              </a:defRPr>
            </a:lvl3pPr>
            <a:lvl4pPr marL="1600200" indent="-228600" eaLnBrk="0" hangingPunct="0">
              <a:lnSpc>
                <a:spcPct val="93000"/>
              </a:lnSpc>
              <a:spcAft>
                <a:spcPts val="575"/>
              </a:spcAft>
              <a:buClr>
                <a:srgbClr val="003867"/>
              </a:buClr>
              <a:buFont typeface="Verdana" pitchFamily="34" charset="0"/>
              <a:buChar char="•"/>
              <a:defRPr sz="1400" b="1">
                <a:solidFill>
                  <a:srgbClr val="002F63"/>
                </a:solidFill>
                <a:latin typeface="Verdana" pitchFamily="34" charset="0"/>
                <a:ea typeface="MS Gothic" pitchFamily="49" charset="-128"/>
              </a:defRPr>
            </a:lvl4pPr>
            <a:lvl5pPr marL="2057400" indent="-228600" eaLnBrk="0" hangingPunct="0">
              <a:lnSpc>
                <a:spcPct val="93000"/>
              </a:lnSpc>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5pPr>
            <a:lvl6pPr marL="25146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6pPr>
            <a:lvl7pPr marL="29718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7pPr>
            <a:lvl8pPr marL="34290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8pPr>
            <a:lvl9pPr marL="38862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9pPr>
          </a:lstStyle>
          <a:p>
            <a:pPr eaLnBrk="1">
              <a:spcAft>
                <a:spcPct val="0"/>
              </a:spcAft>
            </a:pPr>
            <a:r>
              <a:rPr lang="en-US" altLang="it-IT" sz="994" b="0" i="1" dirty="0">
                <a:solidFill>
                  <a:schemeClr val="bg1"/>
                </a:solidFill>
                <a:latin typeface="+mn-lt"/>
                <a:cs typeface="Arial" pitchFamily="34" charset="0"/>
              </a:rPr>
              <a:t>Source: EMF</a:t>
            </a:r>
          </a:p>
        </p:txBody>
      </p:sp>
    </p:spTree>
    <p:extLst>
      <p:ext uri="{BB962C8B-B14F-4D97-AF65-F5344CB8AC3E}">
        <p14:creationId xmlns:p14="http://schemas.microsoft.com/office/powerpoint/2010/main" val="38657007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24473" y="188160"/>
            <a:ext cx="8619236" cy="327462"/>
          </a:xfrm>
          <a:prstGeom prst="rect">
            <a:avLst/>
          </a:prstGeom>
          <a:solidFill>
            <a:schemeClr val="bg1"/>
          </a:solidFill>
          <a:ln>
            <a:noFill/>
          </a:ln>
          <a:extLst/>
        </p:spPr>
        <p:txBody>
          <a:bodyPr wrap="square">
            <a:spAutoFit/>
          </a:bodyPr>
          <a:lstStyle>
            <a:defPPr>
              <a:defRPr lang="it-IT"/>
            </a:defPPr>
            <a:lvl1pPr algn="just">
              <a:lnSpc>
                <a:spcPts val="1594"/>
              </a:lnSpc>
              <a:defRPr sz="1793" b="1">
                <a:solidFill>
                  <a:srgbClr val="C00000"/>
                </a:solidFill>
                <a:latin typeface="Verdana" pitchFamily="34" charset="0"/>
                <a:cs typeface="Times New Roman" pitchFamily="18" charset="0"/>
              </a:defRPr>
            </a:lvl1pPr>
          </a:lstStyle>
          <a:p>
            <a:pPr algn="ctr"/>
            <a:r>
              <a:rPr lang="it-IT" altLang="it-IT" sz="2400" cap="small" dirty="0" err="1">
                <a:solidFill>
                  <a:srgbClr val="0070C0"/>
                </a:solidFill>
                <a:latin typeface="Calibri" panose="020F0502020204030204" pitchFamily="34" charset="0"/>
                <a:cs typeface="+mn-cs"/>
              </a:rPr>
              <a:t>Increase</a:t>
            </a:r>
            <a:r>
              <a:rPr lang="it-IT" altLang="it-IT" sz="2400" cap="small" dirty="0">
                <a:solidFill>
                  <a:srgbClr val="0070C0"/>
                </a:solidFill>
                <a:latin typeface="Calibri" panose="020F0502020204030204" pitchFamily="34" charset="0"/>
                <a:cs typeface="+mn-cs"/>
              </a:rPr>
              <a:t> of </a:t>
            </a:r>
            <a:r>
              <a:rPr lang="it-IT" altLang="it-IT" sz="2400" cap="small" dirty="0" err="1">
                <a:solidFill>
                  <a:srgbClr val="0070C0"/>
                </a:solidFill>
                <a:latin typeface="Calibri" panose="020F0502020204030204" pitchFamily="34" charset="0"/>
                <a:cs typeface="+mn-cs"/>
              </a:rPr>
              <a:t>Italian</a:t>
            </a:r>
            <a:r>
              <a:rPr lang="it-IT" altLang="it-IT" sz="2400" cap="small" dirty="0">
                <a:solidFill>
                  <a:srgbClr val="0070C0"/>
                </a:solidFill>
                <a:latin typeface="Calibri" panose="020F0502020204030204" pitchFamily="34" charset="0"/>
                <a:cs typeface="+mn-cs"/>
              </a:rPr>
              <a:t> </a:t>
            </a:r>
            <a:r>
              <a:rPr lang="it-IT" altLang="it-IT" sz="2400" cap="small" dirty="0" err="1">
                <a:solidFill>
                  <a:srgbClr val="0070C0"/>
                </a:solidFill>
                <a:latin typeface="Calibri" panose="020F0502020204030204" pitchFamily="34" charset="0"/>
                <a:cs typeface="+mn-cs"/>
              </a:rPr>
              <a:t>household</a:t>
            </a:r>
            <a:r>
              <a:rPr lang="it-IT" altLang="it-IT" sz="2400" cap="small" dirty="0">
                <a:solidFill>
                  <a:srgbClr val="0070C0"/>
                </a:solidFill>
                <a:latin typeface="Calibri" panose="020F0502020204030204" pitchFamily="34" charset="0"/>
                <a:cs typeface="+mn-cs"/>
              </a:rPr>
              <a:t> transactions…</a:t>
            </a:r>
          </a:p>
        </p:txBody>
      </p:sp>
      <p:grpSp>
        <p:nvGrpSpPr>
          <p:cNvPr id="8" name="Gruppo 7">
            <a:extLst>
              <a:ext uri="{FF2B5EF4-FFF2-40B4-BE49-F238E27FC236}">
                <a16:creationId xmlns:a16="http://schemas.microsoft.com/office/drawing/2014/main" id="{AAACD426-6144-4569-8E61-7186C828F403}"/>
              </a:ext>
            </a:extLst>
          </p:cNvPr>
          <p:cNvGrpSpPr/>
          <p:nvPr/>
        </p:nvGrpSpPr>
        <p:grpSpPr>
          <a:xfrm>
            <a:off x="555698" y="745376"/>
            <a:ext cx="8188011" cy="5349786"/>
            <a:chOff x="555698" y="745376"/>
            <a:chExt cx="8188011" cy="5349786"/>
          </a:xfrm>
        </p:grpSpPr>
        <p:grpSp>
          <p:nvGrpSpPr>
            <p:cNvPr id="2" name="Gruppo 1">
              <a:extLst>
                <a:ext uri="{FF2B5EF4-FFF2-40B4-BE49-F238E27FC236}">
                  <a16:creationId xmlns:a16="http://schemas.microsoft.com/office/drawing/2014/main" id="{67E2FE22-9DBE-4B51-A8A5-6DBB47601875}"/>
                </a:ext>
              </a:extLst>
            </p:cNvPr>
            <p:cNvGrpSpPr/>
            <p:nvPr/>
          </p:nvGrpSpPr>
          <p:grpSpPr>
            <a:xfrm>
              <a:off x="555698" y="745376"/>
              <a:ext cx="8188011" cy="5349786"/>
              <a:chOff x="555698" y="745376"/>
              <a:chExt cx="8188011" cy="5349786"/>
            </a:xfrm>
          </p:grpSpPr>
          <p:pic>
            <p:nvPicPr>
              <p:cNvPr id="3" name="Immagine 2">
                <a:extLst>
                  <a:ext uri="{FF2B5EF4-FFF2-40B4-BE49-F238E27FC236}">
                    <a16:creationId xmlns:a16="http://schemas.microsoft.com/office/drawing/2014/main" id="{F2524E0C-26A6-49BF-8611-E450F15BD4B0}"/>
                  </a:ext>
                </a:extLst>
              </p:cNvPr>
              <p:cNvPicPr>
                <a:picLocks noChangeAspect="1"/>
              </p:cNvPicPr>
              <p:nvPr/>
            </p:nvPicPr>
            <p:blipFill>
              <a:blip r:embed="rId3"/>
              <a:stretch>
                <a:fillRect/>
              </a:stretch>
            </p:blipFill>
            <p:spPr>
              <a:xfrm>
                <a:off x="555698" y="745376"/>
                <a:ext cx="8188011" cy="5349786"/>
              </a:xfrm>
              <a:prstGeom prst="rect">
                <a:avLst/>
              </a:prstGeom>
            </p:spPr>
          </p:pic>
          <p:sp>
            <p:nvSpPr>
              <p:cNvPr id="6" name="Text Box 3">
                <a:extLst>
                  <a:ext uri="{FF2B5EF4-FFF2-40B4-BE49-F238E27FC236}">
                    <a16:creationId xmlns:a16="http://schemas.microsoft.com/office/drawing/2014/main" id="{83A80E04-8A0B-4095-A99A-3FBEFAC85782}"/>
                  </a:ext>
                </a:extLst>
              </p:cNvPr>
              <p:cNvSpPr txBox="1">
                <a:spLocks noChangeArrowheads="1"/>
              </p:cNvSpPr>
              <p:nvPr/>
            </p:nvSpPr>
            <p:spPr bwMode="auto">
              <a:xfrm>
                <a:off x="3689072" y="5300790"/>
                <a:ext cx="720080" cy="218521"/>
              </a:xfrm>
              <a:prstGeom prst="rect">
                <a:avLst/>
              </a:prstGeom>
              <a:solidFill>
                <a:schemeClr val="bg1"/>
              </a:solidFill>
              <a:ln>
                <a:noFill/>
              </a:ln>
              <a:effectLst/>
              <a:extLst/>
            </p:spPr>
            <p:txBody>
              <a:bodyPr wrap="square">
                <a:spAutoFit/>
              </a:bodyPr>
              <a:lstStyle>
                <a:defPPr>
                  <a:defRPr lang="it-IT"/>
                </a:defPPr>
                <a:lvl1pPr marL="342900" indent="-342900" algn="ctr">
                  <a:lnSpc>
                    <a:spcPct val="80000"/>
                  </a:lnSpc>
                  <a:spcBef>
                    <a:spcPct val="20000"/>
                  </a:spcBef>
                  <a:spcAft>
                    <a:spcPct val="0"/>
                  </a:spcAft>
                  <a:buClrTx/>
                  <a:buSzTx/>
                  <a:buFontTx/>
                  <a:buNone/>
                  <a:defRPr sz="1600" b="1">
                    <a:solidFill>
                      <a:srgbClr val="002060"/>
                    </a:solidFill>
                    <a:ea typeface="MS Gothic" panose="020B0609070205080204" pitchFamily="49" charset="-128"/>
                  </a:defRPr>
                </a:lvl1pPr>
                <a:lvl2pPr marL="742950" indent="-285750" eaLnBrk="0" hangingPunct="0">
                  <a:lnSpc>
                    <a:spcPct val="93000"/>
                  </a:lnSpc>
                  <a:spcBef>
                    <a:spcPct val="0"/>
                  </a:spcBef>
                  <a:spcAft>
                    <a:spcPts val="1138"/>
                  </a:spcAft>
                  <a:buClr>
                    <a:srgbClr val="C90000"/>
                  </a:buClr>
                  <a:buFont typeface="StarSymbol" charset="0"/>
                  <a:buAutoNum type="arabicParenR"/>
                  <a:defRPr sz="2300" b="1">
                    <a:solidFill>
                      <a:srgbClr val="002F63"/>
                    </a:solidFill>
                    <a:latin typeface="Verdana" panose="020B0604030504040204" pitchFamily="34" charset="0"/>
                    <a:ea typeface="MS Gothic" panose="020B0609070205080204" pitchFamily="49" charset="-128"/>
                  </a:defRPr>
                </a:lvl2pPr>
                <a:lvl3pPr marL="1143000" indent="-228600" eaLnBrk="0" hangingPunct="0">
                  <a:lnSpc>
                    <a:spcPct val="93000"/>
                  </a:lnSpc>
                  <a:spcBef>
                    <a:spcPct val="0"/>
                  </a:spcBef>
                  <a:spcAft>
                    <a:spcPts val="850"/>
                  </a:spcAft>
                  <a:buClr>
                    <a:srgbClr val="003867"/>
                  </a:buClr>
                  <a:buFont typeface="StarSymbol" charset="0"/>
                  <a:buAutoNum type="alphaUcPeriod"/>
                  <a:defRPr b="1">
                    <a:solidFill>
                      <a:srgbClr val="002F63"/>
                    </a:solidFill>
                    <a:latin typeface="Verdana" panose="020B0604030504040204" pitchFamily="34" charset="0"/>
                    <a:ea typeface="MS Gothic" panose="020B0609070205080204" pitchFamily="49" charset="-128"/>
                  </a:defRPr>
                </a:lvl3pPr>
                <a:lvl4pPr marL="1600200" indent="-228600" eaLnBrk="0" hangingPunct="0">
                  <a:lnSpc>
                    <a:spcPct val="93000"/>
                  </a:lnSpc>
                  <a:spcBef>
                    <a:spcPct val="0"/>
                  </a:spcBef>
                  <a:spcAft>
                    <a:spcPts val="575"/>
                  </a:spcAft>
                  <a:buClr>
                    <a:srgbClr val="003867"/>
                  </a:buClr>
                  <a:buFont typeface="Verdana" panose="020B0604030504040204" pitchFamily="34" charset="0"/>
                  <a:buChar char="•"/>
                  <a:defRPr sz="1400" b="1">
                    <a:solidFill>
                      <a:srgbClr val="002F63"/>
                    </a:solidFill>
                    <a:latin typeface="Verdana" panose="020B0604030504040204" pitchFamily="34" charset="0"/>
                    <a:ea typeface="MS Gothic" panose="020B0609070205080204" pitchFamily="49" charset="-128"/>
                  </a:defRPr>
                </a:lvl4pPr>
                <a:lvl5pPr marL="2057400" indent="-228600" eaLnBrk="0"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5pPr>
                <a:lvl6pPr marL="25146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6pPr>
                <a:lvl7pPr marL="29718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7pPr>
                <a:lvl8pPr marL="34290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8pPr>
                <a:lvl9pPr marL="38862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9pPr>
              </a:lstStyle>
              <a:p>
                <a:pPr algn="l"/>
                <a:r>
                  <a:rPr lang="it-IT" altLang="it-IT" sz="1000" b="0" dirty="0" err="1">
                    <a:latin typeface="Calibri" panose="020F0502020204030204" pitchFamily="34" charset="0"/>
                    <a:cs typeface="Calibri" panose="020F0502020204030204" pitchFamily="34" charset="0"/>
                  </a:rPr>
                  <a:t>Numbers</a:t>
                </a:r>
                <a:endParaRPr lang="it-IT" altLang="it-IT" sz="1000" b="0" dirty="0">
                  <a:latin typeface="Calibri" panose="020F0502020204030204" pitchFamily="34" charset="0"/>
                  <a:cs typeface="Calibri" panose="020F0502020204030204" pitchFamily="34" charset="0"/>
                </a:endParaRPr>
              </a:p>
            </p:txBody>
          </p:sp>
          <p:sp>
            <p:nvSpPr>
              <p:cNvPr id="7" name="Text Box 3">
                <a:extLst>
                  <a:ext uri="{FF2B5EF4-FFF2-40B4-BE49-F238E27FC236}">
                    <a16:creationId xmlns:a16="http://schemas.microsoft.com/office/drawing/2014/main" id="{CE884F48-77C8-4E89-ADF4-519E9B948097}"/>
                  </a:ext>
                </a:extLst>
              </p:cNvPr>
              <p:cNvSpPr txBox="1">
                <a:spLocks noChangeArrowheads="1"/>
              </p:cNvSpPr>
              <p:nvPr/>
            </p:nvSpPr>
            <p:spPr bwMode="auto">
              <a:xfrm>
                <a:off x="5382344" y="5300789"/>
                <a:ext cx="1224136" cy="218521"/>
              </a:xfrm>
              <a:prstGeom prst="rect">
                <a:avLst/>
              </a:prstGeom>
              <a:solidFill>
                <a:schemeClr val="bg1"/>
              </a:solidFill>
              <a:ln>
                <a:noFill/>
              </a:ln>
              <a:effectLst/>
              <a:extLst/>
            </p:spPr>
            <p:txBody>
              <a:bodyPr wrap="square">
                <a:spAutoFit/>
              </a:bodyPr>
              <a:lstStyle>
                <a:defPPr>
                  <a:defRPr lang="it-IT"/>
                </a:defPPr>
                <a:lvl1pPr marL="342900" indent="-342900" algn="ctr">
                  <a:lnSpc>
                    <a:spcPct val="80000"/>
                  </a:lnSpc>
                  <a:spcBef>
                    <a:spcPct val="20000"/>
                  </a:spcBef>
                  <a:spcAft>
                    <a:spcPct val="0"/>
                  </a:spcAft>
                  <a:buClrTx/>
                  <a:buSzTx/>
                  <a:buFontTx/>
                  <a:buNone/>
                  <a:defRPr sz="1600" b="1">
                    <a:solidFill>
                      <a:srgbClr val="002060"/>
                    </a:solidFill>
                    <a:ea typeface="MS Gothic" panose="020B0609070205080204" pitchFamily="49" charset="-128"/>
                  </a:defRPr>
                </a:lvl1pPr>
                <a:lvl2pPr marL="742950" indent="-285750" eaLnBrk="0" hangingPunct="0">
                  <a:lnSpc>
                    <a:spcPct val="93000"/>
                  </a:lnSpc>
                  <a:spcBef>
                    <a:spcPct val="0"/>
                  </a:spcBef>
                  <a:spcAft>
                    <a:spcPts val="1138"/>
                  </a:spcAft>
                  <a:buClr>
                    <a:srgbClr val="C90000"/>
                  </a:buClr>
                  <a:buFont typeface="StarSymbol" charset="0"/>
                  <a:buAutoNum type="arabicParenR"/>
                  <a:defRPr sz="2300" b="1">
                    <a:solidFill>
                      <a:srgbClr val="002F63"/>
                    </a:solidFill>
                    <a:latin typeface="Verdana" panose="020B0604030504040204" pitchFamily="34" charset="0"/>
                    <a:ea typeface="MS Gothic" panose="020B0609070205080204" pitchFamily="49" charset="-128"/>
                  </a:defRPr>
                </a:lvl2pPr>
                <a:lvl3pPr marL="1143000" indent="-228600" eaLnBrk="0" hangingPunct="0">
                  <a:lnSpc>
                    <a:spcPct val="93000"/>
                  </a:lnSpc>
                  <a:spcBef>
                    <a:spcPct val="0"/>
                  </a:spcBef>
                  <a:spcAft>
                    <a:spcPts val="850"/>
                  </a:spcAft>
                  <a:buClr>
                    <a:srgbClr val="003867"/>
                  </a:buClr>
                  <a:buFont typeface="StarSymbol" charset="0"/>
                  <a:buAutoNum type="alphaUcPeriod"/>
                  <a:defRPr b="1">
                    <a:solidFill>
                      <a:srgbClr val="002F63"/>
                    </a:solidFill>
                    <a:latin typeface="Verdana" panose="020B0604030504040204" pitchFamily="34" charset="0"/>
                    <a:ea typeface="MS Gothic" panose="020B0609070205080204" pitchFamily="49" charset="-128"/>
                  </a:defRPr>
                </a:lvl3pPr>
                <a:lvl4pPr marL="1600200" indent="-228600" eaLnBrk="0" hangingPunct="0">
                  <a:lnSpc>
                    <a:spcPct val="93000"/>
                  </a:lnSpc>
                  <a:spcBef>
                    <a:spcPct val="0"/>
                  </a:spcBef>
                  <a:spcAft>
                    <a:spcPts val="575"/>
                  </a:spcAft>
                  <a:buClr>
                    <a:srgbClr val="003867"/>
                  </a:buClr>
                  <a:buFont typeface="Verdana" panose="020B0604030504040204" pitchFamily="34" charset="0"/>
                  <a:buChar char="•"/>
                  <a:defRPr sz="1400" b="1">
                    <a:solidFill>
                      <a:srgbClr val="002F63"/>
                    </a:solidFill>
                    <a:latin typeface="Verdana" panose="020B0604030504040204" pitchFamily="34" charset="0"/>
                    <a:ea typeface="MS Gothic" panose="020B0609070205080204" pitchFamily="49" charset="-128"/>
                  </a:defRPr>
                </a:lvl4pPr>
                <a:lvl5pPr marL="2057400" indent="-228600" eaLnBrk="0"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5pPr>
                <a:lvl6pPr marL="25146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6pPr>
                <a:lvl7pPr marL="29718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7pPr>
                <a:lvl8pPr marL="34290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8pPr>
                <a:lvl9pPr marL="38862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9pPr>
              </a:lstStyle>
              <a:p>
                <a:pPr algn="l"/>
                <a:r>
                  <a:rPr lang="it-IT" altLang="it-IT" sz="1000" b="0" dirty="0" err="1">
                    <a:latin typeface="Calibri" panose="020F0502020204030204" pitchFamily="34" charset="0"/>
                    <a:cs typeface="Calibri" panose="020F0502020204030204" pitchFamily="34" charset="0"/>
                  </a:rPr>
                  <a:t>Yearly</a:t>
                </a:r>
                <a:r>
                  <a:rPr lang="it-IT" altLang="it-IT" sz="1000" b="0" dirty="0">
                    <a:latin typeface="Calibri" panose="020F0502020204030204" pitchFamily="34" charset="0"/>
                    <a:cs typeface="Calibri" panose="020F0502020204030204" pitchFamily="34" charset="0"/>
                  </a:rPr>
                  <a:t> </a:t>
                </a:r>
                <a:r>
                  <a:rPr lang="it-IT" altLang="it-IT" sz="1000" b="0" dirty="0" err="1">
                    <a:latin typeface="Calibri" panose="020F0502020204030204" pitchFamily="34" charset="0"/>
                    <a:cs typeface="Calibri" panose="020F0502020204030204" pitchFamily="34" charset="0"/>
                  </a:rPr>
                  <a:t>variation</a:t>
                </a:r>
                <a:r>
                  <a:rPr lang="it-IT" altLang="it-IT" sz="1000" b="0" dirty="0">
                    <a:latin typeface="Calibri" panose="020F0502020204030204" pitchFamily="34" charset="0"/>
                    <a:cs typeface="Calibri" panose="020F0502020204030204" pitchFamily="34" charset="0"/>
                  </a:rPr>
                  <a:t> (%)</a:t>
                </a:r>
              </a:p>
            </p:txBody>
          </p:sp>
        </p:grpSp>
        <p:sp>
          <p:nvSpPr>
            <p:cNvPr id="5" name="Text Box 3">
              <a:extLst>
                <a:ext uri="{FF2B5EF4-FFF2-40B4-BE49-F238E27FC236}">
                  <a16:creationId xmlns:a16="http://schemas.microsoft.com/office/drawing/2014/main" id="{1636DCB6-11B1-4264-9415-7CA74C13A944}"/>
                </a:ext>
              </a:extLst>
            </p:cNvPr>
            <p:cNvSpPr txBox="1">
              <a:spLocks noChangeArrowheads="1"/>
            </p:cNvSpPr>
            <p:nvPr/>
          </p:nvSpPr>
          <p:spPr bwMode="auto">
            <a:xfrm>
              <a:off x="1241884" y="766916"/>
              <a:ext cx="6696744" cy="319446"/>
            </a:xfrm>
            <a:prstGeom prst="rect">
              <a:avLst/>
            </a:prstGeom>
            <a:solidFill>
              <a:schemeClr val="bg1"/>
            </a:solidFill>
            <a:ln>
              <a:noFill/>
            </a:ln>
            <a:effectLst/>
            <a:extLst/>
          </p:spPr>
          <p:txBody>
            <a:bodyPr wrap="square">
              <a:spAutoFit/>
            </a:bodyPr>
            <a:lstStyle>
              <a:defPPr>
                <a:defRPr lang="it-IT"/>
              </a:defPPr>
              <a:lvl1pPr marL="342900" indent="-342900" algn="ctr">
                <a:lnSpc>
                  <a:spcPct val="80000"/>
                </a:lnSpc>
                <a:spcBef>
                  <a:spcPct val="20000"/>
                </a:spcBef>
                <a:spcAft>
                  <a:spcPct val="0"/>
                </a:spcAft>
                <a:buClrTx/>
                <a:buSzTx/>
                <a:buFontTx/>
                <a:buNone/>
                <a:defRPr sz="1600" b="1">
                  <a:solidFill>
                    <a:srgbClr val="002060"/>
                  </a:solidFill>
                  <a:ea typeface="MS Gothic" panose="020B0609070205080204" pitchFamily="49" charset="-128"/>
                </a:defRPr>
              </a:lvl1pPr>
              <a:lvl2pPr marL="742950" indent="-285750" eaLnBrk="0" hangingPunct="0">
                <a:lnSpc>
                  <a:spcPct val="93000"/>
                </a:lnSpc>
                <a:spcBef>
                  <a:spcPct val="0"/>
                </a:spcBef>
                <a:spcAft>
                  <a:spcPts val="1138"/>
                </a:spcAft>
                <a:buClr>
                  <a:srgbClr val="C90000"/>
                </a:buClr>
                <a:buFont typeface="StarSymbol" charset="0"/>
                <a:buAutoNum type="arabicParenR"/>
                <a:defRPr sz="2300" b="1">
                  <a:solidFill>
                    <a:srgbClr val="002F63"/>
                  </a:solidFill>
                  <a:latin typeface="Verdana" panose="020B0604030504040204" pitchFamily="34" charset="0"/>
                  <a:ea typeface="MS Gothic" panose="020B0609070205080204" pitchFamily="49" charset="-128"/>
                </a:defRPr>
              </a:lvl2pPr>
              <a:lvl3pPr marL="1143000" indent="-228600" eaLnBrk="0" hangingPunct="0">
                <a:lnSpc>
                  <a:spcPct val="93000"/>
                </a:lnSpc>
                <a:spcBef>
                  <a:spcPct val="0"/>
                </a:spcBef>
                <a:spcAft>
                  <a:spcPts val="850"/>
                </a:spcAft>
                <a:buClr>
                  <a:srgbClr val="003867"/>
                </a:buClr>
                <a:buFont typeface="StarSymbol" charset="0"/>
                <a:buAutoNum type="alphaUcPeriod"/>
                <a:defRPr b="1">
                  <a:solidFill>
                    <a:srgbClr val="002F63"/>
                  </a:solidFill>
                  <a:latin typeface="Verdana" panose="020B0604030504040204" pitchFamily="34" charset="0"/>
                  <a:ea typeface="MS Gothic" panose="020B0609070205080204" pitchFamily="49" charset="-128"/>
                </a:defRPr>
              </a:lvl3pPr>
              <a:lvl4pPr marL="1600200" indent="-228600" eaLnBrk="0" hangingPunct="0">
                <a:lnSpc>
                  <a:spcPct val="93000"/>
                </a:lnSpc>
                <a:spcBef>
                  <a:spcPct val="0"/>
                </a:spcBef>
                <a:spcAft>
                  <a:spcPts val="575"/>
                </a:spcAft>
                <a:buClr>
                  <a:srgbClr val="003867"/>
                </a:buClr>
                <a:buFont typeface="Verdana" panose="020B0604030504040204" pitchFamily="34" charset="0"/>
                <a:buChar char="•"/>
                <a:defRPr sz="1400" b="1">
                  <a:solidFill>
                    <a:srgbClr val="002F63"/>
                  </a:solidFill>
                  <a:latin typeface="Verdana" panose="020B0604030504040204" pitchFamily="34" charset="0"/>
                  <a:ea typeface="MS Gothic" panose="020B0609070205080204" pitchFamily="49" charset="-128"/>
                </a:defRPr>
              </a:lvl4pPr>
              <a:lvl5pPr marL="2057400" indent="-228600" eaLnBrk="0"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5pPr>
              <a:lvl6pPr marL="25146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6pPr>
              <a:lvl7pPr marL="29718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7pPr>
              <a:lvl8pPr marL="34290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8pPr>
              <a:lvl9pPr marL="38862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9pPr>
            </a:lstStyle>
            <a:p>
              <a:r>
                <a:rPr lang="it-IT" altLang="it-IT" sz="1800" dirty="0" err="1">
                  <a:latin typeface="Calibri" panose="020F0502020204030204" pitchFamily="34" charset="0"/>
                  <a:cs typeface="Calibri" panose="020F0502020204030204" pitchFamily="34" charset="0"/>
                </a:rPr>
                <a:t>Number</a:t>
              </a:r>
              <a:r>
                <a:rPr lang="it-IT" altLang="it-IT" sz="1800" dirty="0">
                  <a:latin typeface="Calibri" panose="020F0502020204030204" pitchFamily="34" charset="0"/>
                  <a:cs typeface="Calibri" panose="020F0502020204030204" pitchFamily="34" charset="0"/>
                </a:rPr>
                <a:t> of </a:t>
              </a:r>
              <a:r>
                <a:rPr lang="it-IT" altLang="it-IT" sz="1800" dirty="0" err="1">
                  <a:latin typeface="Calibri" panose="020F0502020204030204" pitchFamily="34" charset="0"/>
                  <a:cs typeface="Calibri" panose="020F0502020204030204" pitchFamily="34" charset="0"/>
                </a:rPr>
                <a:t>real</a:t>
              </a:r>
              <a:r>
                <a:rPr lang="it-IT" altLang="it-IT" sz="1800" dirty="0">
                  <a:latin typeface="Calibri" panose="020F0502020204030204" pitchFamily="34" charset="0"/>
                  <a:cs typeface="Calibri" panose="020F0502020204030204" pitchFamily="34" charset="0"/>
                </a:rPr>
                <a:t> estate transactions in </a:t>
              </a:r>
              <a:r>
                <a:rPr lang="it-IT" altLang="it-IT" sz="1800" dirty="0" err="1">
                  <a:latin typeface="Calibri" panose="020F0502020204030204" pitchFamily="34" charset="0"/>
                  <a:cs typeface="Calibri" panose="020F0502020204030204" pitchFamily="34" charset="0"/>
                </a:rPr>
                <a:t>Italy</a:t>
              </a:r>
              <a:endParaRPr lang="it-IT" altLang="it-IT" sz="1800" b="0" dirty="0">
                <a:latin typeface="Calibri" panose="020F0502020204030204" pitchFamily="34" charset="0"/>
                <a:cs typeface="Calibri" panose="020F0502020204030204" pitchFamily="34" charset="0"/>
              </a:endParaRPr>
            </a:p>
          </p:txBody>
        </p:sp>
      </p:grpSp>
      <p:sp>
        <p:nvSpPr>
          <p:cNvPr id="9" name="Rettangolo 8">
            <a:extLst>
              <a:ext uri="{FF2B5EF4-FFF2-40B4-BE49-F238E27FC236}">
                <a16:creationId xmlns:a16="http://schemas.microsoft.com/office/drawing/2014/main" id="{FC959470-B6BF-4EF6-94D2-26263BFC1CB6}"/>
              </a:ext>
            </a:extLst>
          </p:cNvPr>
          <p:cNvSpPr>
            <a:spLocks noChangeArrowheads="1"/>
          </p:cNvSpPr>
          <p:nvPr/>
        </p:nvSpPr>
        <p:spPr bwMode="auto">
          <a:xfrm>
            <a:off x="629816" y="5877943"/>
            <a:ext cx="4559570" cy="188046"/>
          </a:xfrm>
          <a:prstGeom prst="rect">
            <a:avLst/>
          </a:prstGeom>
          <a:solidFill>
            <a:schemeClr val="bg1"/>
          </a:solidFill>
          <a:ln>
            <a:noFill/>
          </a:ln>
          <a:extLst/>
        </p:spPr>
        <p:txBody>
          <a:bodyPr>
            <a:spAutoFit/>
          </a:bodyPr>
          <a:lstStyle>
            <a:lvl1pPr eaLnBrk="0" hangingPunct="0">
              <a:lnSpc>
                <a:spcPct val="93000"/>
              </a:lnSpc>
              <a:spcAft>
                <a:spcPts val="1425"/>
              </a:spcAft>
              <a:buClr>
                <a:srgbClr val="000000"/>
              </a:buClr>
              <a:buSzPct val="45000"/>
              <a:buFont typeface="StarSymbol"/>
              <a:defRPr sz="2500" b="1">
                <a:solidFill>
                  <a:srgbClr val="C90000"/>
                </a:solidFill>
                <a:latin typeface="Verdana" pitchFamily="34" charset="0"/>
                <a:ea typeface="MS Gothic" pitchFamily="49" charset="-128"/>
              </a:defRPr>
            </a:lvl1pPr>
            <a:lvl2pPr marL="742950" indent="-285750" eaLnBrk="0" hangingPunct="0">
              <a:lnSpc>
                <a:spcPct val="93000"/>
              </a:lnSpc>
              <a:spcAft>
                <a:spcPts val="1138"/>
              </a:spcAft>
              <a:buClr>
                <a:srgbClr val="C90000"/>
              </a:buClr>
              <a:buFont typeface="StarSymbol"/>
              <a:buAutoNum type="arabicParenR"/>
              <a:defRPr sz="2300" b="1">
                <a:solidFill>
                  <a:srgbClr val="002F63"/>
                </a:solidFill>
                <a:latin typeface="Verdana" pitchFamily="34" charset="0"/>
                <a:ea typeface="MS Gothic" pitchFamily="49" charset="-128"/>
              </a:defRPr>
            </a:lvl2pPr>
            <a:lvl3pPr marL="1143000" indent="-228600" eaLnBrk="0" hangingPunct="0">
              <a:lnSpc>
                <a:spcPct val="93000"/>
              </a:lnSpc>
              <a:spcAft>
                <a:spcPts val="850"/>
              </a:spcAft>
              <a:buClr>
                <a:srgbClr val="003867"/>
              </a:buClr>
              <a:buFont typeface="StarSymbol"/>
              <a:buAutoNum type="alphaUcPeriod"/>
              <a:defRPr b="1">
                <a:solidFill>
                  <a:srgbClr val="002F63"/>
                </a:solidFill>
                <a:latin typeface="Verdana" pitchFamily="34" charset="0"/>
                <a:ea typeface="MS Gothic" pitchFamily="49" charset="-128"/>
              </a:defRPr>
            </a:lvl3pPr>
            <a:lvl4pPr marL="1600200" indent="-228600" eaLnBrk="0" hangingPunct="0">
              <a:lnSpc>
                <a:spcPct val="93000"/>
              </a:lnSpc>
              <a:spcAft>
                <a:spcPts val="575"/>
              </a:spcAft>
              <a:buClr>
                <a:srgbClr val="003867"/>
              </a:buClr>
              <a:buFont typeface="Verdana" pitchFamily="34" charset="0"/>
              <a:buChar char="•"/>
              <a:defRPr sz="1400" b="1">
                <a:solidFill>
                  <a:srgbClr val="002F63"/>
                </a:solidFill>
                <a:latin typeface="Verdana" pitchFamily="34" charset="0"/>
                <a:ea typeface="MS Gothic" pitchFamily="49" charset="-128"/>
              </a:defRPr>
            </a:lvl4pPr>
            <a:lvl5pPr marL="2057400" indent="-228600" eaLnBrk="0" hangingPunct="0">
              <a:lnSpc>
                <a:spcPct val="93000"/>
              </a:lnSpc>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5pPr>
            <a:lvl6pPr marL="25146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6pPr>
            <a:lvl7pPr marL="29718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7pPr>
            <a:lvl8pPr marL="34290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8pPr>
            <a:lvl9pPr marL="3886200" indent="-228600" defTabSz="449263" eaLnBrk="0" fontAlgn="base" hangingPunct="0">
              <a:lnSpc>
                <a:spcPct val="93000"/>
              </a:lnSpc>
              <a:spcBef>
                <a:spcPct val="0"/>
              </a:spcBef>
              <a:spcAft>
                <a:spcPts val="288"/>
              </a:spcAft>
              <a:buClr>
                <a:srgbClr val="000000"/>
              </a:buClr>
              <a:buSzPct val="45000"/>
              <a:buFont typeface="StarSymbol"/>
              <a:buChar char="●"/>
              <a:defRPr sz="2000">
                <a:solidFill>
                  <a:srgbClr val="000000"/>
                </a:solidFill>
                <a:latin typeface="Arial" pitchFamily="34" charset="0"/>
                <a:ea typeface="MS Gothic" pitchFamily="49" charset="-128"/>
              </a:defRPr>
            </a:lvl9pPr>
          </a:lstStyle>
          <a:p>
            <a:pPr eaLnBrk="1">
              <a:spcAft>
                <a:spcPct val="0"/>
              </a:spcAft>
            </a:pPr>
            <a:r>
              <a:rPr lang="en-US" altLang="it-IT" sz="800" b="0" dirty="0">
                <a:solidFill>
                  <a:schemeClr val="tx1"/>
                </a:solidFill>
                <a:latin typeface="+mn-lt"/>
                <a:cs typeface="Arial" pitchFamily="34" charset="0"/>
              </a:rPr>
              <a:t>Source: ABI on </a:t>
            </a:r>
            <a:r>
              <a:rPr lang="en-US" altLang="it-IT" sz="800" b="0" dirty="0" err="1">
                <a:solidFill>
                  <a:schemeClr val="tx1"/>
                </a:solidFill>
                <a:latin typeface="+mn-lt"/>
                <a:cs typeface="Arial" pitchFamily="34" charset="0"/>
              </a:rPr>
              <a:t>Istat</a:t>
            </a:r>
            <a:r>
              <a:rPr lang="en-US" altLang="it-IT" sz="800" b="0" dirty="0">
                <a:solidFill>
                  <a:schemeClr val="tx1"/>
                </a:solidFill>
                <a:latin typeface="+mn-lt"/>
                <a:cs typeface="Arial" pitchFamily="34" charset="0"/>
              </a:rPr>
              <a:t> data</a:t>
            </a:r>
          </a:p>
        </p:txBody>
      </p:sp>
    </p:spTree>
    <p:extLst>
      <p:ext uri="{BB962C8B-B14F-4D97-AF65-F5344CB8AC3E}">
        <p14:creationId xmlns:p14="http://schemas.microsoft.com/office/powerpoint/2010/main" val="2915200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24426" y="977535"/>
            <a:ext cx="8385063" cy="31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it-IT"/>
            </a:defPPr>
            <a:lvl1pPr marL="342900" indent="-342900" algn="ctr">
              <a:lnSpc>
                <a:spcPct val="80000"/>
              </a:lnSpc>
              <a:spcBef>
                <a:spcPct val="20000"/>
              </a:spcBef>
              <a:spcAft>
                <a:spcPct val="0"/>
              </a:spcAft>
              <a:buClrTx/>
              <a:buSzTx/>
              <a:buFontTx/>
              <a:buNone/>
              <a:defRPr sz="1600" b="1">
                <a:solidFill>
                  <a:srgbClr val="002060"/>
                </a:solidFill>
                <a:ea typeface="MS Gothic" panose="020B0609070205080204" pitchFamily="49" charset="-128"/>
              </a:defRPr>
            </a:lvl1pPr>
            <a:lvl2pPr marL="742950" indent="-285750" eaLnBrk="0" hangingPunct="0">
              <a:lnSpc>
                <a:spcPct val="93000"/>
              </a:lnSpc>
              <a:spcBef>
                <a:spcPct val="0"/>
              </a:spcBef>
              <a:spcAft>
                <a:spcPts val="1138"/>
              </a:spcAft>
              <a:buClr>
                <a:srgbClr val="C90000"/>
              </a:buClr>
              <a:buFont typeface="StarSymbol" charset="0"/>
              <a:buAutoNum type="arabicParenR"/>
              <a:defRPr sz="2300" b="1">
                <a:solidFill>
                  <a:srgbClr val="002F63"/>
                </a:solidFill>
                <a:latin typeface="Verdana" panose="020B0604030504040204" pitchFamily="34" charset="0"/>
                <a:ea typeface="MS Gothic" panose="020B0609070205080204" pitchFamily="49" charset="-128"/>
              </a:defRPr>
            </a:lvl2pPr>
            <a:lvl3pPr marL="1143000" indent="-228600" eaLnBrk="0" hangingPunct="0">
              <a:lnSpc>
                <a:spcPct val="93000"/>
              </a:lnSpc>
              <a:spcBef>
                <a:spcPct val="0"/>
              </a:spcBef>
              <a:spcAft>
                <a:spcPts val="850"/>
              </a:spcAft>
              <a:buClr>
                <a:srgbClr val="003867"/>
              </a:buClr>
              <a:buFont typeface="StarSymbol" charset="0"/>
              <a:buAutoNum type="alphaUcPeriod"/>
              <a:defRPr b="1">
                <a:solidFill>
                  <a:srgbClr val="002F63"/>
                </a:solidFill>
                <a:latin typeface="Verdana" panose="020B0604030504040204" pitchFamily="34" charset="0"/>
                <a:ea typeface="MS Gothic" panose="020B0609070205080204" pitchFamily="49" charset="-128"/>
              </a:defRPr>
            </a:lvl3pPr>
            <a:lvl4pPr marL="1600200" indent="-228600" eaLnBrk="0" hangingPunct="0">
              <a:lnSpc>
                <a:spcPct val="93000"/>
              </a:lnSpc>
              <a:spcBef>
                <a:spcPct val="0"/>
              </a:spcBef>
              <a:spcAft>
                <a:spcPts val="575"/>
              </a:spcAft>
              <a:buClr>
                <a:srgbClr val="003867"/>
              </a:buClr>
              <a:buFont typeface="Verdana" panose="020B0604030504040204" pitchFamily="34" charset="0"/>
              <a:buChar char="•"/>
              <a:defRPr sz="1400" b="1">
                <a:solidFill>
                  <a:srgbClr val="002F63"/>
                </a:solidFill>
                <a:latin typeface="Verdana" panose="020B0604030504040204" pitchFamily="34" charset="0"/>
                <a:ea typeface="MS Gothic" panose="020B0609070205080204" pitchFamily="49" charset="-128"/>
              </a:defRPr>
            </a:lvl4pPr>
            <a:lvl5pPr marL="2057400" indent="-228600" eaLnBrk="0"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5pPr>
            <a:lvl6pPr marL="25146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6pPr>
            <a:lvl7pPr marL="29718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7pPr>
            <a:lvl8pPr marL="34290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8pPr>
            <a:lvl9pPr marL="3886200" indent="-228600" eaLnBrk="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Arial" panose="020B0604020202020204" pitchFamily="34" charset="0"/>
                <a:ea typeface="MS Gothic" panose="020B0609070205080204" pitchFamily="49" charset="-128"/>
              </a:defRPr>
            </a:lvl9pPr>
          </a:lstStyle>
          <a:p>
            <a:r>
              <a:rPr lang="it-IT" altLang="it-IT" sz="1800" dirty="0">
                <a:latin typeface="Calibri" panose="020F0502020204030204" pitchFamily="34" charset="0"/>
                <a:cs typeface="Calibri" panose="020F0502020204030204" pitchFamily="34" charset="0"/>
              </a:rPr>
              <a:t>% of </a:t>
            </a:r>
            <a:r>
              <a:rPr lang="it-IT" altLang="it-IT" sz="1800" dirty="0" err="1">
                <a:latin typeface="Calibri" panose="020F0502020204030204" pitchFamily="34" charset="0"/>
                <a:cs typeface="Calibri" panose="020F0502020204030204" pitchFamily="34" charset="0"/>
              </a:rPr>
              <a:t>Italian</a:t>
            </a:r>
            <a:r>
              <a:rPr lang="it-IT" altLang="it-IT" sz="1800" dirty="0">
                <a:latin typeface="Calibri" panose="020F0502020204030204" pitchFamily="34" charset="0"/>
                <a:cs typeface="Calibri" panose="020F0502020204030204" pitchFamily="34" charset="0"/>
              </a:rPr>
              <a:t> families </a:t>
            </a:r>
            <a:r>
              <a:rPr lang="it-IT" altLang="it-IT" sz="1800" dirty="0" err="1">
                <a:latin typeface="Calibri" panose="020F0502020204030204" pitchFamily="34" charset="0"/>
                <a:cs typeface="Calibri" panose="020F0502020204030204" pitchFamily="34" charset="0"/>
              </a:rPr>
              <a:t>who</a:t>
            </a:r>
            <a:r>
              <a:rPr lang="it-IT" altLang="it-IT" sz="1800" dirty="0">
                <a:latin typeface="Calibri" panose="020F0502020204030204" pitchFamily="34" charset="0"/>
                <a:cs typeface="Calibri" panose="020F0502020204030204" pitchFamily="34" charset="0"/>
              </a:rPr>
              <a:t> can </a:t>
            </a:r>
            <a:r>
              <a:rPr lang="it-IT" altLang="it-IT" sz="1800" dirty="0" err="1">
                <a:latin typeface="Calibri" panose="020F0502020204030204" pitchFamily="34" charset="0"/>
                <a:cs typeface="Calibri" panose="020F0502020204030204" pitchFamily="34" charset="0"/>
              </a:rPr>
              <a:t>afford</a:t>
            </a:r>
            <a:r>
              <a:rPr lang="it-IT" altLang="it-IT" sz="1800" dirty="0">
                <a:latin typeface="Calibri" panose="020F0502020204030204" pitchFamily="34" charset="0"/>
                <a:cs typeface="Calibri" panose="020F0502020204030204" pitchFamily="34" charset="0"/>
              </a:rPr>
              <a:t> to </a:t>
            </a:r>
            <a:r>
              <a:rPr lang="it-IT" altLang="it-IT" sz="1800" dirty="0" err="1">
                <a:latin typeface="Calibri" panose="020F0502020204030204" pitchFamily="34" charset="0"/>
                <a:cs typeface="Calibri" panose="020F0502020204030204" pitchFamily="34" charset="0"/>
              </a:rPr>
              <a:t>purchaase</a:t>
            </a:r>
            <a:r>
              <a:rPr lang="it-IT" altLang="it-IT" sz="1800" dirty="0">
                <a:latin typeface="Calibri" panose="020F0502020204030204" pitchFamily="34" charset="0"/>
                <a:cs typeface="Calibri" panose="020F0502020204030204" pitchFamily="34" charset="0"/>
              </a:rPr>
              <a:t> an house </a:t>
            </a:r>
            <a:endParaRPr lang="it-IT" altLang="it-IT" sz="1800" b="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47226" y="35418"/>
            <a:ext cx="8619236" cy="327462"/>
          </a:xfrm>
          <a:prstGeom prst="rect">
            <a:avLst/>
          </a:prstGeom>
          <a:solidFill>
            <a:schemeClr val="bg1"/>
          </a:solidFill>
          <a:ln>
            <a:noFill/>
          </a:ln>
          <a:extLst/>
        </p:spPr>
        <p:txBody>
          <a:bodyPr wrap="square">
            <a:spAutoFit/>
          </a:bodyPr>
          <a:lstStyle>
            <a:defPPr>
              <a:defRPr lang="it-IT"/>
            </a:defPPr>
            <a:lvl1pPr algn="just">
              <a:lnSpc>
                <a:spcPts val="1594"/>
              </a:lnSpc>
              <a:defRPr sz="1793" b="1">
                <a:solidFill>
                  <a:srgbClr val="C00000"/>
                </a:solidFill>
                <a:latin typeface="Verdana" pitchFamily="34" charset="0"/>
                <a:cs typeface="Times New Roman" pitchFamily="18" charset="0"/>
              </a:defRPr>
            </a:lvl1pPr>
          </a:lstStyle>
          <a:p>
            <a:pPr algn="ctr"/>
            <a:r>
              <a:rPr lang="it-IT" altLang="it-IT" sz="2400" cap="small" dirty="0">
                <a:solidFill>
                  <a:srgbClr val="0070C0"/>
                </a:solidFill>
                <a:latin typeface="Calibri" panose="020F0502020204030204" pitchFamily="34" charset="0"/>
                <a:cs typeface="+mn-cs"/>
              </a:rPr>
              <a:t>… in line with the </a:t>
            </a:r>
            <a:r>
              <a:rPr lang="it-IT" altLang="it-IT" sz="2400" cap="small" dirty="0" err="1">
                <a:solidFill>
                  <a:srgbClr val="0070C0"/>
                </a:solidFill>
                <a:latin typeface="Calibri" panose="020F0502020204030204" pitchFamily="34" charset="0"/>
                <a:cs typeface="+mn-cs"/>
              </a:rPr>
              <a:t>increase</a:t>
            </a:r>
            <a:r>
              <a:rPr lang="it-IT" altLang="it-IT" sz="2400" cap="small" dirty="0">
                <a:solidFill>
                  <a:srgbClr val="0070C0"/>
                </a:solidFill>
                <a:latin typeface="Calibri" panose="020F0502020204030204" pitchFamily="34" charset="0"/>
                <a:cs typeface="+mn-cs"/>
              </a:rPr>
              <a:t> of </a:t>
            </a:r>
            <a:r>
              <a:rPr lang="it-IT" altLang="it-IT" sz="2400" cap="small" dirty="0" err="1">
                <a:solidFill>
                  <a:srgbClr val="0070C0"/>
                </a:solidFill>
                <a:latin typeface="Calibri" panose="020F0502020204030204" pitchFamily="34" charset="0"/>
                <a:cs typeface="+mn-cs"/>
              </a:rPr>
              <a:t>Italian</a:t>
            </a:r>
            <a:r>
              <a:rPr lang="it-IT" altLang="it-IT" sz="2400" cap="small" dirty="0">
                <a:solidFill>
                  <a:srgbClr val="0070C0"/>
                </a:solidFill>
                <a:latin typeface="Calibri" panose="020F0502020204030204" pitchFamily="34" charset="0"/>
                <a:cs typeface="+mn-cs"/>
              </a:rPr>
              <a:t> </a:t>
            </a:r>
            <a:r>
              <a:rPr lang="it-IT" altLang="it-IT" sz="2400" cap="small" dirty="0" err="1">
                <a:solidFill>
                  <a:srgbClr val="0070C0"/>
                </a:solidFill>
                <a:latin typeface="Calibri" panose="020F0502020204030204" pitchFamily="34" charset="0"/>
                <a:cs typeface="+mn-cs"/>
              </a:rPr>
              <a:t>householders</a:t>
            </a:r>
            <a:r>
              <a:rPr lang="it-IT" altLang="it-IT" sz="2400" cap="small" dirty="0">
                <a:solidFill>
                  <a:srgbClr val="0070C0"/>
                </a:solidFill>
                <a:latin typeface="Calibri" panose="020F0502020204030204" pitchFamily="34" charset="0"/>
                <a:cs typeface="+mn-cs"/>
              </a:rPr>
              <a:t> </a:t>
            </a:r>
            <a:r>
              <a:rPr lang="it-IT" altLang="it-IT" sz="2400" cap="small" dirty="0" err="1">
                <a:solidFill>
                  <a:srgbClr val="0070C0"/>
                </a:solidFill>
                <a:latin typeface="Calibri" panose="020F0502020204030204" pitchFamily="34" charset="0"/>
                <a:cs typeface="+mn-cs"/>
              </a:rPr>
              <a:t>affordability</a:t>
            </a:r>
            <a:endParaRPr lang="it-IT" altLang="it-IT" sz="2400" cap="small" dirty="0">
              <a:solidFill>
                <a:srgbClr val="0070C0"/>
              </a:solidFill>
              <a:latin typeface="Calibri" panose="020F0502020204030204" pitchFamily="34" charset="0"/>
              <a:cs typeface="+mn-cs"/>
            </a:endParaRPr>
          </a:p>
        </p:txBody>
      </p:sp>
      <p:sp>
        <p:nvSpPr>
          <p:cNvPr id="8" name="Text Box 180"/>
          <p:cNvSpPr txBox="1">
            <a:spLocks noChangeArrowheads="1"/>
          </p:cNvSpPr>
          <p:nvPr/>
        </p:nvSpPr>
        <p:spPr bwMode="auto">
          <a:xfrm>
            <a:off x="35609" y="6245722"/>
            <a:ext cx="3950356" cy="24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b="1">
                <a:solidFill>
                  <a:schemeClr val="accent2"/>
                </a:solidFill>
                <a:latin typeface="Arial" charset="0"/>
                <a:ea typeface="MS Gothic" pitchFamily="49" charset="-128"/>
              </a:defRPr>
            </a:lvl1pPr>
            <a:lvl2pPr marL="742950" indent="-285750" eaLnBrk="0" hangingPunct="0">
              <a:defRPr sz="2400" b="1">
                <a:solidFill>
                  <a:schemeClr val="accent2"/>
                </a:solidFill>
                <a:latin typeface="Arial" charset="0"/>
                <a:ea typeface="MS Gothic" pitchFamily="49" charset="-128"/>
              </a:defRPr>
            </a:lvl2pPr>
            <a:lvl3pPr marL="1143000" indent="-228600" eaLnBrk="0" hangingPunct="0">
              <a:defRPr sz="2400" b="1">
                <a:solidFill>
                  <a:schemeClr val="accent2"/>
                </a:solidFill>
                <a:latin typeface="Arial" charset="0"/>
                <a:ea typeface="MS Gothic" pitchFamily="49" charset="-128"/>
              </a:defRPr>
            </a:lvl3pPr>
            <a:lvl4pPr marL="1600200" indent="-228600" eaLnBrk="0" hangingPunct="0">
              <a:defRPr sz="2400" b="1">
                <a:solidFill>
                  <a:schemeClr val="accent2"/>
                </a:solidFill>
                <a:latin typeface="Arial" charset="0"/>
                <a:ea typeface="MS Gothic" pitchFamily="49" charset="-128"/>
              </a:defRPr>
            </a:lvl4pPr>
            <a:lvl5pPr marL="2057400" indent="-228600" eaLnBrk="0" hangingPunct="0">
              <a:defRPr sz="2400" b="1">
                <a:solidFill>
                  <a:schemeClr val="accent2"/>
                </a:solidFill>
                <a:latin typeface="Arial" charset="0"/>
                <a:ea typeface="MS Gothic" pitchFamily="49" charset="-128"/>
              </a:defRPr>
            </a:lvl5pPr>
            <a:lvl6pPr marL="2514600" indent="-228600" eaLnBrk="0" fontAlgn="base" hangingPunct="0">
              <a:lnSpc>
                <a:spcPct val="80000"/>
              </a:lnSpc>
              <a:spcBef>
                <a:spcPct val="20000"/>
              </a:spcBef>
              <a:spcAft>
                <a:spcPct val="0"/>
              </a:spcAft>
              <a:defRPr sz="2400" b="1">
                <a:solidFill>
                  <a:schemeClr val="accent2"/>
                </a:solidFill>
                <a:latin typeface="Arial" charset="0"/>
                <a:ea typeface="MS Gothic" pitchFamily="49" charset="-128"/>
              </a:defRPr>
            </a:lvl6pPr>
            <a:lvl7pPr marL="2971800" indent="-228600" eaLnBrk="0" fontAlgn="base" hangingPunct="0">
              <a:lnSpc>
                <a:spcPct val="80000"/>
              </a:lnSpc>
              <a:spcBef>
                <a:spcPct val="20000"/>
              </a:spcBef>
              <a:spcAft>
                <a:spcPct val="0"/>
              </a:spcAft>
              <a:defRPr sz="2400" b="1">
                <a:solidFill>
                  <a:schemeClr val="accent2"/>
                </a:solidFill>
                <a:latin typeface="Arial" charset="0"/>
                <a:ea typeface="MS Gothic" pitchFamily="49" charset="-128"/>
              </a:defRPr>
            </a:lvl7pPr>
            <a:lvl8pPr marL="3429000" indent="-228600" eaLnBrk="0" fontAlgn="base" hangingPunct="0">
              <a:lnSpc>
                <a:spcPct val="80000"/>
              </a:lnSpc>
              <a:spcBef>
                <a:spcPct val="20000"/>
              </a:spcBef>
              <a:spcAft>
                <a:spcPct val="0"/>
              </a:spcAft>
              <a:defRPr sz="2400" b="1">
                <a:solidFill>
                  <a:schemeClr val="accent2"/>
                </a:solidFill>
                <a:latin typeface="Arial" charset="0"/>
                <a:ea typeface="MS Gothic" pitchFamily="49" charset="-128"/>
              </a:defRPr>
            </a:lvl8pPr>
            <a:lvl9pPr marL="3886200" indent="-228600" eaLnBrk="0" fontAlgn="base" hangingPunct="0">
              <a:lnSpc>
                <a:spcPct val="80000"/>
              </a:lnSpc>
              <a:spcBef>
                <a:spcPct val="20000"/>
              </a:spcBef>
              <a:spcAft>
                <a:spcPct val="0"/>
              </a:spcAft>
              <a:defRPr sz="2400" b="1">
                <a:solidFill>
                  <a:schemeClr val="accent2"/>
                </a:solidFill>
                <a:latin typeface="Arial" charset="0"/>
                <a:ea typeface="MS Gothic" pitchFamily="49" charset="-128"/>
              </a:defRPr>
            </a:lvl9pPr>
          </a:lstStyle>
          <a:p>
            <a:pPr eaLnBrk="1" hangingPunct="1">
              <a:spcBef>
                <a:spcPct val="50000"/>
              </a:spcBef>
              <a:defRPr/>
            </a:pPr>
            <a:r>
              <a:rPr lang="it-IT" sz="998" b="0" i="1" dirty="0">
                <a:solidFill>
                  <a:schemeClr val="bg1"/>
                </a:solidFill>
                <a:latin typeface="+mn-lt"/>
              </a:rPr>
              <a:t>Source: OMI, Istat and Bank of </a:t>
            </a:r>
            <a:r>
              <a:rPr lang="it-IT" sz="998" b="0" i="1" dirty="0" err="1">
                <a:solidFill>
                  <a:schemeClr val="bg1"/>
                </a:solidFill>
                <a:latin typeface="+mn-lt"/>
              </a:rPr>
              <a:t>Italy</a:t>
            </a:r>
            <a:endParaRPr lang="it-IT" sz="998" b="0" i="1" dirty="0">
              <a:solidFill>
                <a:schemeClr val="bg1"/>
              </a:solidFill>
              <a:latin typeface="+mn-lt"/>
            </a:endParaRPr>
          </a:p>
        </p:txBody>
      </p:sp>
      <p:pic>
        <p:nvPicPr>
          <p:cNvPr id="3" name="Immagine 2">
            <a:extLst>
              <a:ext uri="{FF2B5EF4-FFF2-40B4-BE49-F238E27FC236}">
                <a16:creationId xmlns:a16="http://schemas.microsoft.com/office/drawing/2014/main" id="{458F6B29-0F39-48F8-B172-0C564BC0F0EC}"/>
              </a:ext>
            </a:extLst>
          </p:cNvPr>
          <p:cNvPicPr>
            <a:picLocks noChangeAspect="1"/>
          </p:cNvPicPr>
          <p:nvPr/>
        </p:nvPicPr>
        <p:blipFill>
          <a:blip r:embed="rId3"/>
          <a:stretch>
            <a:fillRect/>
          </a:stretch>
        </p:blipFill>
        <p:spPr>
          <a:xfrm>
            <a:off x="1277888" y="1872182"/>
            <a:ext cx="6248744" cy="3017859"/>
          </a:xfrm>
          <a:prstGeom prst="rect">
            <a:avLst/>
          </a:prstGeom>
        </p:spPr>
      </p:pic>
    </p:spTree>
    <p:extLst>
      <p:ext uri="{BB962C8B-B14F-4D97-AF65-F5344CB8AC3E}">
        <p14:creationId xmlns:p14="http://schemas.microsoft.com/office/powerpoint/2010/main" val="5715321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checkerboard(across)">
                                      <p:cBhvr>
                                        <p:cTn id="1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0" y="97683"/>
            <a:ext cx="8619236" cy="327462"/>
          </a:xfrm>
          <a:prstGeom prst="rect">
            <a:avLst/>
          </a:prstGeom>
          <a:solidFill>
            <a:schemeClr val="bg1"/>
          </a:solidFill>
          <a:ln>
            <a:noFill/>
          </a:ln>
          <a:extLst/>
        </p:spPr>
        <p:txBody>
          <a:bodyPr wrap="square">
            <a:spAutoFit/>
          </a:bodyPr>
          <a:lstStyle>
            <a:defPPr>
              <a:defRPr lang="it-IT"/>
            </a:defPPr>
            <a:lvl1pPr algn="just">
              <a:lnSpc>
                <a:spcPts val="1594"/>
              </a:lnSpc>
              <a:defRPr sz="1793" b="1">
                <a:solidFill>
                  <a:srgbClr val="C00000"/>
                </a:solidFill>
                <a:latin typeface="Verdana" pitchFamily="34" charset="0"/>
                <a:cs typeface="Times New Roman" pitchFamily="18" charset="0"/>
              </a:defRPr>
            </a:lvl1pPr>
          </a:lstStyle>
          <a:p>
            <a:pPr algn="ctr"/>
            <a:r>
              <a:rPr lang="it-IT" altLang="it-IT" sz="2400" cap="small" dirty="0" err="1">
                <a:solidFill>
                  <a:srgbClr val="0070C0"/>
                </a:solidFill>
                <a:latin typeface="Calibri" panose="020F0502020204030204" pitchFamily="34" charset="0"/>
                <a:cs typeface="+mn-cs"/>
              </a:rPr>
              <a:t>Main</a:t>
            </a:r>
            <a:r>
              <a:rPr lang="it-IT" altLang="it-IT" sz="2400" cap="small" dirty="0">
                <a:solidFill>
                  <a:srgbClr val="0070C0"/>
                </a:solidFill>
                <a:latin typeface="Calibri" panose="020F0502020204030204" pitchFamily="34" charset="0"/>
                <a:cs typeface="+mn-cs"/>
              </a:rPr>
              <a:t> </a:t>
            </a:r>
            <a:r>
              <a:rPr lang="it-IT" altLang="it-IT" sz="2400" cap="small" dirty="0" err="1">
                <a:solidFill>
                  <a:srgbClr val="0070C0"/>
                </a:solidFill>
                <a:latin typeface="Calibri" panose="020F0502020204030204" pitchFamily="34" charset="0"/>
                <a:cs typeface="+mn-cs"/>
              </a:rPr>
              <a:t>Topics</a:t>
            </a:r>
            <a:r>
              <a:rPr lang="it-IT" altLang="it-IT" sz="2400" cap="small" dirty="0">
                <a:solidFill>
                  <a:srgbClr val="0070C0"/>
                </a:solidFill>
                <a:latin typeface="Calibri" panose="020F0502020204030204" pitchFamily="34" charset="0"/>
                <a:cs typeface="+mn-cs"/>
              </a:rPr>
              <a:t> of </a:t>
            </a:r>
            <a:r>
              <a:rPr lang="it-IT" altLang="it-IT" sz="2400" cap="small" dirty="0" err="1">
                <a:solidFill>
                  <a:srgbClr val="0070C0"/>
                </a:solidFill>
                <a:latin typeface="Calibri" panose="020F0502020204030204" pitchFamily="34" charset="0"/>
                <a:cs typeface="+mn-cs"/>
              </a:rPr>
              <a:t>Italian</a:t>
            </a:r>
            <a:r>
              <a:rPr lang="it-IT" altLang="it-IT" sz="2400" cap="small" dirty="0">
                <a:solidFill>
                  <a:srgbClr val="0070C0"/>
                </a:solidFill>
                <a:latin typeface="Calibri" panose="020F0502020204030204" pitchFamily="34" charset="0"/>
                <a:cs typeface="+mn-cs"/>
              </a:rPr>
              <a:t> </a:t>
            </a:r>
            <a:r>
              <a:rPr lang="it-IT" altLang="it-IT" sz="2400" cap="small" dirty="0" err="1">
                <a:solidFill>
                  <a:srgbClr val="0070C0"/>
                </a:solidFill>
                <a:latin typeface="Calibri" panose="020F0502020204030204" pitchFamily="34" charset="0"/>
                <a:cs typeface="+mn-cs"/>
              </a:rPr>
              <a:t>Residential</a:t>
            </a:r>
            <a:r>
              <a:rPr lang="it-IT" altLang="it-IT" sz="2400" cap="small" dirty="0">
                <a:solidFill>
                  <a:srgbClr val="0070C0"/>
                </a:solidFill>
                <a:latin typeface="Calibri" panose="020F0502020204030204" pitchFamily="34" charset="0"/>
                <a:cs typeface="+mn-cs"/>
              </a:rPr>
              <a:t> Mortgage Market</a:t>
            </a:r>
          </a:p>
        </p:txBody>
      </p:sp>
      <p:graphicFrame>
        <p:nvGraphicFramePr>
          <p:cNvPr id="6" name="Grafico 5">
            <a:extLst>
              <a:ext uri="{FF2B5EF4-FFF2-40B4-BE49-F238E27FC236}">
                <a16:creationId xmlns:a16="http://schemas.microsoft.com/office/drawing/2014/main" id="{50980366-6EF6-4BA8-BF09-3FF4347FE3A0}"/>
              </a:ext>
            </a:extLst>
          </p:cNvPr>
          <p:cNvGraphicFramePr>
            <a:graphicFrameLocks/>
          </p:cNvGraphicFramePr>
          <p:nvPr>
            <p:extLst>
              <p:ext uri="{D42A27DB-BD31-4B8C-83A1-F6EECF244321}">
                <p14:modId xmlns:p14="http://schemas.microsoft.com/office/powerpoint/2010/main" val="281694193"/>
              </p:ext>
            </p:extLst>
          </p:nvPr>
        </p:nvGraphicFramePr>
        <p:xfrm>
          <a:off x="269776" y="1692077"/>
          <a:ext cx="3961727"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ella 6">
            <a:extLst>
              <a:ext uri="{FF2B5EF4-FFF2-40B4-BE49-F238E27FC236}">
                <a16:creationId xmlns:a16="http://schemas.microsoft.com/office/drawing/2014/main" id="{B8DD455E-F3D3-41CD-A512-37AFCE5E20B8}"/>
              </a:ext>
            </a:extLst>
          </p:cNvPr>
          <p:cNvGraphicFramePr>
            <a:graphicFrameLocks noGrp="1"/>
          </p:cNvGraphicFramePr>
          <p:nvPr>
            <p:extLst>
              <p:ext uri="{D42A27DB-BD31-4B8C-83A1-F6EECF244321}">
                <p14:modId xmlns:p14="http://schemas.microsoft.com/office/powerpoint/2010/main" val="27529690"/>
              </p:ext>
            </p:extLst>
          </p:nvPr>
        </p:nvGraphicFramePr>
        <p:xfrm>
          <a:off x="4590256" y="1692077"/>
          <a:ext cx="3672408" cy="2304256"/>
        </p:xfrm>
        <a:graphic>
          <a:graphicData uri="http://schemas.openxmlformats.org/drawingml/2006/table">
            <a:tbl>
              <a:tblPr>
                <a:tableStyleId>{5C22544A-7EE6-4342-B048-85BDC9FD1C3A}</a:tableStyleId>
              </a:tblPr>
              <a:tblGrid>
                <a:gridCol w="2421621">
                  <a:extLst>
                    <a:ext uri="{9D8B030D-6E8A-4147-A177-3AD203B41FA5}">
                      <a16:colId xmlns:a16="http://schemas.microsoft.com/office/drawing/2014/main" val="125842330"/>
                    </a:ext>
                  </a:extLst>
                </a:gridCol>
                <a:gridCol w="1250787">
                  <a:extLst>
                    <a:ext uri="{9D8B030D-6E8A-4147-A177-3AD203B41FA5}">
                      <a16:colId xmlns:a16="http://schemas.microsoft.com/office/drawing/2014/main" val="106899669"/>
                    </a:ext>
                  </a:extLst>
                </a:gridCol>
              </a:tblGrid>
              <a:tr h="576064">
                <a:tc>
                  <a:txBody>
                    <a:bodyPr/>
                    <a:lstStyle/>
                    <a:p>
                      <a:pPr algn="l" fontAlgn="b"/>
                      <a:r>
                        <a:rPr lang="it-IT" sz="1200" b="1" u="none" strike="noStrike" dirty="0">
                          <a:effectLst/>
                        </a:rPr>
                        <a:t>Size</a:t>
                      </a:r>
                      <a:endParaRPr lang="it-IT"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it-IT" sz="1200" b="1" u="none" strike="noStrike" dirty="0">
                          <a:solidFill>
                            <a:srgbClr val="FF0000"/>
                          </a:solidFill>
                          <a:effectLst/>
                        </a:rPr>
                        <a:t>126.000</a:t>
                      </a:r>
                      <a:endParaRPr lang="it-IT" sz="12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01499969"/>
                  </a:ext>
                </a:extLst>
              </a:tr>
              <a:tr h="576064">
                <a:tc>
                  <a:txBody>
                    <a:bodyPr/>
                    <a:lstStyle/>
                    <a:p>
                      <a:pPr algn="l" fontAlgn="b"/>
                      <a:r>
                        <a:rPr lang="it-IT" sz="1200" b="1" u="none" strike="noStrike" dirty="0" err="1">
                          <a:effectLst/>
                        </a:rPr>
                        <a:t>Maturity</a:t>
                      </a:r>
                      <a:endParaRPr lang="it-IT"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it-IT" sz="1200" b="1" u="none" strike="noStrike" dirty="0">
                          <a:solidFill>
                            <a:srgbClr val="FF0000"/>
                          </a:solidFill>
                          <a:effectLst/>
                        </a:rPr>
                        <a:t>&gt; 20 y</a:t>
                      </a:r>
                      <a:endParaRPr lang="it-IT" sz="12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502285"/>
                  </a:ext>
                </a:extLst>
              </a:tr>
              <a:tr h="576064">
                <a:tc>
                  <a:txBody>
                    <a:bodyPr/>
                    <a:lstStyle/>
                    <a:p>
                      <a:pPr algn="l" fontAlgn="b"/>
                      <a:r>
                        <a:rPr lang="it-IT" sz="1200" b="1" u="none" strike="noStrike" dirty="0">
                          <a:effectLst/>
                        </a:rPr>
                        <a:t>LTV</a:t>
                      </a:r>
                      <a:endParaRPr lang="it-IT"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it-IT" sz="1200" b="1" u="none" strike="noStrike" dirty="0">
                          <a:solidFill>
                            <a:srgbClr val="FF0000"/>
                          </a:solidFill>
                          <a:effectLst/>
                        </a:rPr>
                        <a:t>71%</a:t>
                      </a:r>
                      <a:endParaRPr lang="it-IT" sz="12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26289088"/>
                  </a:ext>
                </a:extLst>
              </a:tr>
              <a:tr h="576064">
                <a:tc>
                  <a:txBody>
                    <a:bodyPr/>
                    <a:lstStyle/>
                    <a:p>
                      <a:pPr algn="l" fontAlgn="b"/>
                      <a:r>
                        <a:rPr lang="it-IT" sz="1200" b="1" u="none" strike="noStrike" dirty="0" err="1">
                          <a:effectLst/>
                        </a:rPr>
                        <a:t>Trasactions</a:t>
                      </a:r>
                      <a:r>
                        <a:rPr lang="it-IT" sz="1200" b="1" u="none" strike="noStrike" dirty="0">
                          <a:effectLst/>
                        </a:rPr>
                        <a:t> </a:t>
                      </a:r>
                      <a:r>
                        <a:rPr lang="it-IT" sz="1200" b="1" u="none" strike="noStrike" dirty="0" err="1">
                          <a:effectLst/>
                        </a:rPr>
                        <a:t>funded</a:t>
                      </a:r>
                      <a:r>
                        <a:rPr lang="it-IT" sz="1200" b="1" u="none" strike="noStrike" dirty="0">
                          <a:effectLst/>
                        </a:rPr>
                        <a:t> by loans</a:t>
                      </a:r>
                      <a:endParaRPr lang="it-IT"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it-IT" sz="1200" b="1" u="none" strike="noStrike" dirty="0">
                          <a:solidFill>
                            <a:srgbClr val="FF0000"/>
                          </a:solidFill>
                          <a:effectLst/>
                        </a:rPr>
                        <a:t>50%</a:t>
                      </a:r>
                      <a:endParaRPr lang="it-IT" sz="12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99072197"/>
                  </a:ext>
                </a:extLst>
              </a:tr>
            </a:tbl>
          </a:graphicData>
        </a:graphic>
      </p:graphicFrame>
      <p:sp>
        <p:nvSpPr>
          <p:cNvPr id="8" name="Text Box 180">
            <a:extLst>
              <a:ext uri="{FF2B5EF4-FFF2-40B4-BE49-F238E27FC236}">
                <a16:creationId xmlns:a16="http://schemas.microsoft.com/office/drawing/2014/main" id="{41702358-3282-475C-BB16-4B7CA56578E4}"/>
              </a:ext>
            </a:extLst>
          </p:cNvPr>
          <p:cNvSpPr txBox="1">
            <a:spLocks noChangeArrowheads="1"/>
          </p:cNvSpPr>
          <p:nvPr/>
        </p:nvSpPr>
        <p:spPr bwMode="auto">
          <a:xfrm>
            <a:off x="35609" y="6245722"/>
            <a:ext cx="3950356" cy="24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b="1">
                <a:solidFill>
                  <a:schemeClr val="accent2"/>
                </a:solidFill>
                <a:latin typeface="Arial" charset="0"/>
                <a:ea typeface="MS Gothic" pitchFamily="49" charset="-128"/>
              </a:defRPr>
            </a:lvl1pPr>
            <a:lvl2pPr marL="742950" indent="-285750" eaLnBrk="0" hangingPunct="0">
              <a:defRPr sz="2400" b="1">
                <a:solidFill>
                  <a:schemeClr val="accent2"/>
                </a:solidFill>
                <a:latin typeface="Arial" charset="0"/>
                <a:ea typeface="MS Gothic" pitchFamily="49" charset="-128"/>
              </a:defRPr>
            </a:lvl2pPr>
            <a:lvl3pPr marL="1143000" indent="-228600" eaLnBrk="0" hangingPunct="0">
              <a:defRPr sz="2400" b="1">
                <a:solidFill>
                  <a:schemeClr val="accent2"/>
                </a:solidFill>
                <a:latin typeface="Arial" charset="0"/>
                <a:ea typeface="MS Gothic" pitchFamily="49" charset="-128"/>
              </a:defRPr>
            </a:lvl3pPr>
            <a:lvl4pPr marL="1600200" indent="-228600" eaLnBrk="0" hangingPunct="0">
              <a:defRPr sz="2400" b="1">
                <a:solidFill>
                  <a:schemeClr val="accent2"/>
                </a:solidFill>
                <a:latin typeface="Arial" charset="0"/>
                <a:ea typeface="MS Gothic" pitchFamily="49" charset="-128"/>
              </a:defRPr>
            </a:lvl4pPr>
            <a:lvl5pPr marL="2057400" indent="-228600" eaLnBrk="0" hangingPunct="0">
              <a:defRPr sz="2400" b="1">
                <a:solidFill>
                  <a:schemeClr val="accent2"/>
                </a:solidFill>
                <a:latin typeface="Arial" charset="0"/>
                <a:ea typeface="MS Gothic" pitchFamily="49" charset="-128"/>
              </a:defRPr>
            </a:lvl5pPr>
            <a:lvl6pPr marL="2514600" indent="-228600" eaLnBrk="0" fontAlgn="base" hangingPunct="0">
              <a:lnSpc>
                <a:spcPct val="80000"/>
              </a:lnSpc>
              <a:spcBef>
                <a:spcPct val="20000"/>
              </a:spcBef>
              <a:spcAft>
                <a:spcPct val="0"/>
              </a:spcAft>
              <a:defRPr sz="2400" b="1">
                <a:solidFill>
                  <a:schemeClr val="accent2"/>
                </a:solidFill>
                <a:latin typeface="Arial" charset="0"/>
                <a:ea typeface="MS Gothic" pitchFamily="49" charset="-128"/>
              </a:defRPr>
            </a:lvl6pPr>
            <a:lvl7pPr marL="2971800" indent="-228600" eaLnBrk="0" fontAlgn="base" hangingPunct="0">
              <a:lnSpc>
                <a:spcPct val="80000"/>
              </a:lnSpc>
              <a:spcBef>
                <a:spcPct val="20000"/>
              </a:spcBef>
              <a:spcAft>
                <a:spcPct val="0"/>
              </a:spcAft>
              <a:defRPr sz="2400" b="1">
                <a:solidFill>
                  <a:schemeClr val="accent2"/>
                </a:solidFill>
                <a:latin typeface="Arial" charset="0"/>
                <a:ea typeface="MS Gothic" pitchFamily="49" charset="-128"/>
              </a:defRPr>
            </a:lvl7pPr>
            <a:lvl8pPr marL="3429000" indent="-228600" eaLnBrk="0" fontAlgn="base" hangingPunct="0">
              <a:lnSpc>
                <a:spcPct val="80000"/>
              </a:lnSpc>
              <a:spcBef>
                <a:spcPct val="20000"/>
              </a:spcBef>
              <a:spcAft>
                <a:spcPct val="0"/>
              </a:spcAft>
              <a:defRPr sz="2400" b="1">
                <a:solidFill>
                  <a:schemeClr val="accent2"/>
                </a:solidFill>
                <a:latin typeface="Arial" charset="0"/>
                <a:ea typeface="MS Gothic" pitchFamily="49" charset="-128"/>
              </a:defRPr>
            </a:lvl8pPr>
            <a:lvl9pPr marL="3886200" indent="-228600" eaLnBrk="0" fontAlgn="base" hangingPunct="0">
              <a:lnSpc>
                <a:spcPct val="80000"/>
              </a:lnSpc>
              <a:spcBef>
                <a:spcPct val="20000"/>
              </a:spcBef>
              <a:spcAft>
                <a:spcPct val="0"/>
              </a:spcAft>
              <a:defRPr sz="2400" b="1">
                <a:solidFill>
                  <a:schemeClr val="accent2"/>
                </a:solidFill>
                <a:latin typeface="Arial" charset="0"/>
                <a:ea typeface="MS Gothic" pitchFamily="49" charset="-128"/>
              </a:defRPr>
            </a:lvl9pPr>
          </a:lstStyle>
          <a:p>
            <a:pPr eaLnBrk="1" hangingPunct="1">
              <a:spcBef>
                <a:spcPct val="50000"/>
              </a:spcBef>
              <a:defRPr/>
            </a:pPr>
            <a:r>
              <a:rPr lang="it-IT" sz="998" b="0" i="1" dirty="0">
                <a:solidFill>
                  <a:schemeClr val="bg1"/>
                </a:solidFill>
                <a:latin typeface="+mn-lt"/>
              </a:rPr>
              <a:t>Source: OMI, CRIF, Prometeia, </a:t>
            </a:r>
            <a:r>
              <a:rPr lang="it-IT" sz="998" b="0" i="1" dirty="0" err="1">
                <a:solidFill>
                  <a:schemeClr val="bg1"/>
                </a:solidFill>
                <a:latin typeface="+mn-lt"/>
              </a:rPr>
              <a:t>Assofin</a:t>
            </a:r>
            <a:endParaRPr lang="it-IT" sz="998" b="0" i="1" dirty="0">
              <a:solidFill>
                <a:schemeClr val="bg1"/>
              </a:solidFill>
              <a:latin typeface="+mn-lt"/>
            </a:endParaRPr>
          </a:p>
        </p:txBody>
      </p:sp>
    </p:spTree>
    <p:extLst>
      <p:ext uri="{BB962C8B-B14F-4D97-AF65-F5344CB8AC3E}">
        <p14:creationId xmlns:p14="http://schemas.microsoft.com/office/powerpoint/2010/main" val="645670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F1C3D71-EE1D-4F28-8972-5426B529F7AB}"/>
              </a:ext>
            </a:extLst>
          </p:cNvPr>
          <p:cNvSpPr txBox="1"/>
          <p:nvPr/>
        </p:nvSpPr>
        <p:spPr>
          <a:xfrm>
            <a:off x="2502024" y="2543106"/>
            <a:ext cx="4638706" cy="1785104"/>
          </a:xfrm>
          <a:prstGeom prst="rect">
            <a:avLst/>
          </a:prstGeom>
          <a:noFill/>
        </p:spPr>
        <p:txBody>
          <a:bodyPr wrap="none" rtlCol="0">
            <a:spAutoFit/>
          </a:bodyPr>
          <a:lstStyle/>
          <a:p>
            <a:r>
              <a:rPr lang="it-IT" sz="2400" b="1" dirty="0">
                <a:latin typeface="Calibri" panose="020F0502020204030204" pitchFamily="34" charset="0"/>
                <a:cs typeface="Calibri" panose="020F0502020204030204" pitchFamily="34" charset="0"/>
              </a:rPr>
              <a:t>THANK YOU FOR YOUR ATTENTION</a:t>
            </a:r>
          </a:p>
          <a:p>
            <a:endParaRPr lang="it-IT" sz="2400" b="1" dirty="0">
              <a:latin typeface="Calibri" panose="020F0502020204030204" pitchFamily="34" charset="0"/>
              <a:cs typeface="Calibri" panose="020F0502020204030204" pitchFamily="34" charset="0"/>
            </a:endParaRPr>
          </a:p>
          <a:p>
            <a:pPr algn="ctr"/>
            <a:r>
              <a:rPr lang="it-IT" sz="2200" dirty="0">
                <a:latin typeface="Calibri" panose="020F0502020204030204" pitchFamily="34" charset="0"/>
                <a:cs typeface="Calibri" panose="020F0502020204030204" pitchFamily="34" charset="0"/>
              </a:rPr>
              <a:t>a.peppetti@abi.it</a:t>
            </a:r>
          </a:p>
          <a:p>
            <a:endParaRPr lang="it-IT" sz="2000" dirty="0">
              <a:latin typeface="Calibri" panose="020F0502020204030204" pitchFamily="34" charset="0"/>
              <a:cs typeface="Calibri" panose="020F0502020204030204" pitchFamily="34" charset="0"/>
            </a:endParaRPr>
          </a:p>
          <a:p>
            <a:endParaRPr lang="it-IT"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5791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FEF65F4-CB10-4C2E-B1F4-529D8B7DDC2D}"/>
              </a:ext>
            </a:extLst>
          </p:cNvPr>
          <p:cNvSpPr/>
          <p:nvPr/>
        </p:nvSpPr>
        <p:spPr bwMode="auto">
          <a:xfrm>
            <a:off x="353682" y="1069675"/>
            <a:ext cx="8462513" cy="854016"/>
          </a:xfrm>
          <a:prstGeom prst="rect">
            <a:avLst/>
          </a:prstGeom>
          <a:solidFill>
            <a:schemeClr val="accent6">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45000"/>
              <a:buFont typeface="StarSymbol" charset="0"/>
              <a:buNone/>
              <a:tabLst/>
            </a:pPr>
            <a:endParaRPr kumimoji="0" lang="it-IT" sz="1800" b="0" i="0" u="none" strike="noStrike" cap="none" normalizeH="0" baseline="0">
              <a:ln>
                <a:noFill/>
              </a:ln>
              <a:solidFill>
                <a:srgbClr val="003867"/>
              </a:solidFill>
              <a:effectLst/>
              <a:latin typeface="SimHei" pitchFamily="49" charset="-122"/>
              <a:ea typeface="MS Gothic" pitchFamily="49" charset="-128"/>
            </a:endParaRPr>
          </a:p>
        </p:txBody>
      </p:sp>
      <p:cxnSp>
        <p:nvCxnSpPr>
          <p:cNvPr id="12" name="Connettore 1 11"/>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algn="ctr" rotWithShape="0">
                    <a:srgbClr val="808080"/>
                  </a:outerShdw>
                </a:effectLst>
              </a14:hiddenEffects>
            </a:ext>
          </a:extLst>
        </p:spPr>
      </p:cxnSp>
      <p:sp>
        <p:nvSpPr>
          <p:cNvPr id="2" name="Titolo 1"/>
          <p:cNvSpPr>
            <a:spLocks noGrp="1"/>
          </p:cNvSpPr>
          <p:nvPr>
            <p:ph type="title"/>
          </p:nvPr>
        </p:nvSpPr>
        <p:spPr>
          <a:xfrm>
            <a:off x="518850" y="938488"/>
            <a:ext cx="8142811" cy="805634"/>
          </a:xfrm>
        </p:spPr>
        <p:txBody>
          <a:bodyPr/>
          <a:lstStyle/>
          <a:p>
            <a:br>
              <a:rPr lang="en-US" sz="1800" b="1" dirty="0">
                <a:solidFill>
                  <a:schemeClr val="tx1"/>
                </a:solidFill>
                <a:latin typeface="Calibri" panose="020F0502020204030204" pitchFamily="34" charset="0"/>
              </a:rPr>
            </a:br>
            <a:r>
              <a:rPr lang="en-US" sz="1800" b="1" dirty="0">
                <a:solidFill>
                  <a:schemeClr val="tx1"/>
                </a:solidFill>
                <a:latin typeface="Calibri" panose="020F0502020204030204" pitchFamily="34" charset="0"/>
              </a:rPr>
              <a:t>Fiscal efforts and measures implemented from the beginning of the crisis ensure economic recovery and consolidation of public finances in Italy</a:t>
            </a:r>
          </a:p>
        </p:txBody>
      </p:sp>
      <p:sp>
        <p:nvSpPr>
          <p:cNvPr id="3" name="Segnaposto contenuto 2"/>
          <p:cNvSpPr>
            <a:spLocks noGrp="1"/>
          </p:cNvSpPr>
          <p:nvPr>
            <p:ph idx="1"/>
          </p:nvPr>
        </p:nvSpPr>
        <p:spPr>
          <a:xfrm>
            <a:off x="467982" y="2062251"/>
            <a:ext cx="8462513" cy="4146043"/>
          </a:xfrm>
        </p:spPr>
        <p:txBody>
          <a:bodyPr/>
          <a:lstStyle/>
          <a:p>
            <a:pPr marL="285750" indent="-285750" algn="just">
              <a:buSzPct val="100000"/>
              <a:buFont typeface="Arial" pitchFamily="34" charset="0"/>
              <a:buChar char="•"/>
            </a:pPr>
            <a:r>
              <a:rPr lang="it-IT" sz="1800" dirty="0">
                <a:solidFill>
                  <a:schemeClr val="tx1"/>
                </a:solidFill>
                <a:latin typeface="Calibri" panose="020F0502020204030204" pitchFamily="34" charset="0"/>
              </a:rPr>
              <a:t>The </a:t>
            </a:r>
            <a:r>
              <a:rPr lang="en-US" sz="1800" dirty="0">
                <a:solidFill>
                  <a:schemeClr val="tx1"/>
                </a:solidFill>
                <a:latin typeface="Calibri" panose="020F0502020204030204" pitchFamily="34" charset="0"/>
              </a:rPr>
              <a:t>outlook is positive: </a:t>
            </a:r>
            <a:r>
              <a:rPr lang="it-IT" sz="1800" b="0" dirty="0">
                <a:solidFill>
                  <a:schemeClr val="tx1"/>
                </a:solidFill>
                <a:latin typeface="Calibri" panose="020F0502020204030204" pitchFamily="34" charset="0"/>
              </a:rPr>
              <a:t>t</a:t>
            </a:r>
            <a:r>
              <a:rPr lang="en-IE" sz="1800" b="0" dirty="0">
                <a:solidFill>
                  <a:srgbClr val="000000"/>
                </a:solidFill>
                <a:latin typeface="Calibri" panose="020F0502020204030204" pitchFamily="34" charset="0"/>
              </a:rPr>
              <a:t>he economy is on a solid footing, </a:t>
            </a:r>
            <a:r>
              <a:rPr lang="en-US" sz="1800" b="0" dirty="0">
                <a:solidFill>
                  <a:srgbClr val="000000"/>
                </a:solidFill>
                <a:latin typeface="Calibri" panose="020F0502020204030204" pitchFamily="34" charset="0"/>
              </a:rPr>
              <a:t>GDP growth increased in 2017, rising to 1.5% from 0.9% in 2016. It is expected to moderate in 2018 and 2019 but to remain positive and higher than 1%.</a:t>
            </a:r>
            <a:r>
              <a:rPr lang="en-IE" sz="1800" b="0" dirty="0">
                <a:solidFill>
                  <a:srgbClr val="000000"/>
                </a:solidFill>
                <a:latin typeface="Calibri" panose="020F0502020204030204" pitchFamily="34" charset="0"/>
              </a:rPr>
              <a:t> </a:t>
            </a:r>
          </a:p>
          <a:p>
            <a:pPr marL="285750" indent="-285750" algn="just">
              <a:buSzPct val="100000"/>
              <a:buFont typeface="Arial" pitchFamily="34" charset="0"/>
              <a:buChar char="•"/>
            </a:pPr>
            <a:r>
              <a:rPr lang="en-US" sz="1800" dirty="0">
                <a:solidFill>
                  <a:schemeClr val="tx1"/>
                </a:solidFill>
                <a:latin typeface="Calibri" panose="020F0502020204030204" pitchFamily="34" charset="0"/>
              </a:rPr>
              <a:t>Public finances under control:</a:t>
            </a:r>
          </a:p>
          <a:p>
            <a:pPr lvl="1" algn="just" eaLnBrk="1">
              <a:lnSpc>
                <a:spcPct val="100000"/>
              </a:lnSpc>
              <a:spcAft>
                <a:spcPts val="1200"/>
              </a:spcAft>
              <a:buClr>
                <a:schemeClr val="accent6">
                  <a:lumMod val="50000"/>
                </a:schemeClr>
              </a:buClr>
              <a:buSzPct val="100000"/>
              <a:buFont typeface="Wingdings" pitchFamily="2" charset="2"/>
              <a:buChar char="ü"/>
            </a:pPr>
            <a:r>
              <a:rPr lang="en-US" altLang="it-IT" sz="1800" b="0" dirty="0">
                <a:solidFill>
                  <a:schemeClr val="tx1"/>
                </a:solidFill>
                <a:latin typeface="Calibri" panose="020F0502020204030204" pitchFamily="34" charset="0"/>
                <a:cs typeface="Arial" pitchFamily="34" charset="0"/>
              </a:rPr>
              <a:t>low deficit: deficit consistently below 3% of GDP </a:t>
            </a:r>
          </a:p>
          <a:p>
            <a:pPr lvl="1" algn="just" eaLnBrk="1">
              <a:lnSpc>
                <a:spcPct val="100000"/>
              </a:lnSpc>
              <a:spcAft>
                <a:spcPts val="1200"/>
              </a:spcAft>
              <a:buClr>
                <a:schemeClr val="accent6">
                  <a:lumMod val="50000"/>
                </a:schemeClr>
              </a:buClr>
              <a:buSzPct val="100000"/>
              <a:buFont typeface="Wingdings" pitchFamily="2" charset="2"/>
              <a:buChar char="ü"/>
            </a:pPr>
            <a:r>
              <a:rPr lang="en-US" altLang="it-IT" sz="1800" b="0" dirty="0">
                <a:solidFill>
                  <a:schemeClr val="tx1"/>
                </a:solidFill>
                <a:latin typeface="Calibri" panose="020F0502020204030204" pitchFamily="34" charset="0"/>
                <a:cs typeface="Arial" pitchFamily="34" charset="0"/>
              </a:rPr>
              <a:t>high primary surplus</a:t>
            </a:r>
          </a:p>
          <a:p>
            <a:pPr lvl="1" algn="just" eaLnBrk="1">
              <a:lnSpc>
                <a:spcPct val="100000"/>
              </a:lnSpc>
              <a:spcAft>
                <a:spcPts val="1200"/>
              </a:spcAft>
              <a:buClr>
                <a:schemeClr val="accent6">
                  <a:lumMod val="50000"/>
                </a:schemeClr>
              </a:buClr>
              <a:buSzPct val="100000"/>
              <a:buFont typeface="Wingdings" pitchFamily="2" charset="2"/>
              <a:buChar char="ü"/>
            </a:pPr>
            <a:r>
              <a:rPr lang="en-US" sz="1800" b="0" dirty="0">
                <a:solidFill>
                  <a:schemeClr val="tx1"/>
                </a:solidFill>
                <a:latin typeface="Calibri" panose="020F0502020204030204" pitchFamily="34" charset="0"/>
                <a:cs typeface="Arial" pitchFamily="34" charset="0"/>
              </a:rPr>
              <a:t>Debt, even if still higher than the EU average, has increased considerably less than other countries over the 2009-16 … and the </a:t>
            </a:r>
            <a:r>
              <a:rPr lang="en-US" altLang="it-IT" sz="1800" b="0" dirty="0">
                <a:solidFill>
                  <a:schemeClr val="tx1"/>
                </a:solidFill>
                <a:latin typeface="Calibri" panose="020F0502020204030204" pitchFamily="34" charset="0"/>
                <a:cs typeface="Arial" pitchFamily="34" charset="0"/>
              </a:rPr>
              <a:t>Debt/GDP ration is going down (from 2017)</a:t>
            </a:r>
          </a:p>
          <a:p>
            <a:pPr marL="488950" indent="-342900" algn="just" eaLnBrk="1">
              <a:lnSpc>
                <a:spcPct val="100000"/>
              </a:lnSpc>
              <a:spcAft>
                <a:spcPts val="1200"/>
              </a:spcAft>
              <a:buClr>
                <a:schemeClr val="accent6">
                  <a:lumMod val="50000"/>
                </a:schemeClr>
              </a:buClr>
              <a:buSzPct val="100000"/>
              <a:buFont typeface="Arial" panose="020B0604020202020204" pitchFamily="34" charset="0"/>
              <a:buChar char="•"/>
            </a:pPr>
            <a:r>
              <a:rPr lang="en-US" sz="1800" dirty="0">
                <a:solidFill>
                  <a:schemeClr val="tx1"/>
                </a:solidFill>
                <a:latin typeface="Calibri" panose="020F0502020204030204" pitchFamily="34" charset="0"/>
              </a:rPr>
              <a:t>Macroeconomic environment and political uncertainty are putting under discussion the Italian debt sustainability, but there are relevant reasons not to be overly worried </a:t>
            </a:r>
            <a:r>
              <a:rPr lang="en-US" sz="1800" b="0" dirty="0">
                <a:solidFill>
                  <a:schemeClr val="tx1"/>
                </a:solidFill>
                <a:latin typeface="Calibri" panose="020F0502020204030204" pitchFamily="34" charset="0"/>
              </a:rPr>
              <a:t>(see following charts)</a:t>
            </a:r>
            <a:endParaRPr lang="it-IT" sz="1800" b="0" dirty="0">
              <a:solidFill>
                <a:schemeClr val="tx1"/>
              </a:solidFill>
              <a:latin typeface="Calibri" panose="020F0502020204030204" pitchFamily="34" charset="0"/>
            </a:endParaRPr>
          </a:p>
          <a:p>
            <a:pPr marL="488950" indent="-342900" algn="just" eaLnBrk="1">
              <a:lnSpc>
                <a:spcPct val="100000"/>
              </a:lnSpc>
              <a:spcAft>
                <a:spcPts val="1200"/>
              </a:spcAft>
              <a:buClr>
                <a:schemeClr val="accent6">
                  <a:lumMod val="50000"/>
                </a:schemeClr>
              </a:buClr>
              <a:buSzPct val="100000"/>
              <a:buFont typeface="Arial" panose="020B0604020202020204" pitchFamily="34" charset="0"/>
              <a:buChar char="•"/>
            </a:pPr>
            <a:endParaRPr lang="it-IT" sz="1800" dirty="0">
              <a:solidFill>
                <a:schemeClr val="tx1"/>
              </a:solidFill>
              <a:latin typeface="Calibri" panose="020F0502020204030204" pitchFamily="34" charset="0"/>
            </a:endParaRPr>
          </a:p>
          <a:p>
            <a:pPr lvl="1" algn="just" eaLnBrk="1">
              <a:lnSpc>
                <a:spcPct val="100000"/>
              </a:lnSpc>
              <a:spcAft>
                <a:spcPts val="1200"/>
              </a:spcAft>
              <a:buClr>
                <a:schemeClr val="accent6">
                  <a:lumMod val="50000"/>
                </a:schemeClr>
              </a:buClr>
              <a:buSzPct val="100000"/>
              <a:buFont typeface="Wingdings" pitchFamily="2" charset="2"/>
              <a:buChar char="ü"/>
            </a:pPr>
            <a:endParaRPr lang="en-US" altLang="it-IT" sz="1800" b="0" dirty="0">
              <a:solidFill>
                <a:schemeClr val="tx1"/>
              </a:solidFill>
              <a:latin typeface="Calibri" panose="020F0502020204030204" pitchFamily="34" charset="0"/>
              <a:cs typeface="Arial" pitchFamily="34" charset="0"/>
            </a:endParaRPr>
          </a:p>
        </p:txBody>
      </p:sp>
      <p:sp>
        <p:nvSpPr>
          <p:cNvPr id="9" name="CasellaDiTesto 8"/>
          <p:cNvSpPr txBox="1"/>
          <p:nvPr/>
        </p:nvSpPr>
        <p:spPr>
          <a:xfrm>
            <a:off x="0" y="33867"/>
            <a:ext cx="9180513" cy="964367"/>
          </a:xfrm>
          <a:prstGeom prst="rect">
            <a:avLst/>
          </a:prstGeom>
          <a:solidFill>
            <a:schemeClr val="bg1"/>
          </a:solidFill>
          <a:ln>
            <a:noFill/>
          </a:ln>
          <a:extLst/>
        </p:spPr>
        <p:txBody>
          <a:bodyPr wrap="square">
            <a:spAutoFit/>
          </a:bodyPr>
          <a:lstStyle>
            <a:defPPr>
              <a:defRPr lang="en-GB"/>
            </a:defPPr>
            <a:lvl1pPr algn="ctr">
              <a:lnSpc>
                <a:spcPts val="1600"/>
              </a:lnSpc>
              <a:defRPr b="1">
                <a:solidFill>
                  <a:srgbClr val="C00000"/>
                </a:solidFill>
                <a:latin typeface="Verdana" pitchFamily="34" charset="0"/>
                <a:cs typeface="Times New Roman" pitchFamily="18" charset="0"/>
              </a:defRPr>
            </a:lvl1pPr>
          </a:lstStyle>
          <a:p>
            <a:pPr>
              <a:lnSpc>
                <a:spcPts val="3400"/>
              </a:lnSpc>
            </a:pPr>
            <a:r>
              <a:rPr lang="en-US" sz="2400" dirty="0">
                <a:solidFill>
                  <a:srgbClr val="0070C0"/>
                </a:solidFill>
                <a:latin typeface="Calibri" panose="020F0502020204030204" pitchFamily="34" charset="0"/>
                <a:cs typeface="+mn-cs"/>
              </a:rPr>
              <a:t>Recovery in Italy is underway and </a:t>
            </a:r>
          </a:p>
          <a:p>
            <a:pPr>
              <a:lnSpc>
                <a:spcPts val="3400"/>
              </a:lnSpc>
            </a:pPr>
            <a:r>
              <a:rPr lang="en-US" sz="2400" dirty="0">
                <a:solidFill>
                  <a:srgbClr val="0070C0"/>
                </a:solidFill>
                <a:latin typeface="Calibri" panose="020F0502020204030204" pitchFamily="34" charset="0"/>
                <a:cs typeface="+mn-cs"/>
              </a:rPr>
              <a:t>based on solid foundations</a:t>
            </a:r>
            <a:endParaRPr lang="it-IT" sz="2400" dirty="0">
              <a:solidFill>
                <a:srgbClr val="0070C0"/>
              </a:solidFill>
              <a:latin typeface="Calibri" panose="020F0502020204030204" pitchFamily="34" charset="0"/>
              <a:cs typeface="+mn-cs"/>
            </a:endParaRPr>
          </a:p>
        </p:txBody>
      </p:sp>
    </p:spTree>
    <p:extLst>
      <p:ext uri="{BB962C8B-B14F-4D97-AF65-F5344CB8AC3E}">
        <p14:creationId xmlns:p14="http://schemas.microsoft.com/office/powerpoint/2010/main" val="344657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72" name="Rectangle 28">
            <a:extLst>
              <a:ext uri="{FF2B5EF4-FFF2-40B4-BE49-F238E27FC236}">
                <a16:creationId xmlns:a16="http://schemas.microsoft.com/office/drawing/2014/main" id="{8ABD762A-9202-4B0B-B6A9-8D40D7801343}"/>
              </a:ext>
            </a:extLst>
          </p:cNvPr>
          <p:cNvSpPr>
            <a:spLocks noChangeArrowheads="1"/>
          </p:cNvSpPr>
          <p:nvPr/>
        </p:nvSpPr>
        <p:spPr bwMode="auto">
          <a:xfrm>
            <a:off x="1577974" y="1560735"/>
            <a:ext cx="2862263" cy="2051050"/>
          </a:xfrm>
          <a:prstGeom prst="rect">
            <a:avLst/>
          </a:prstGeom>
          <a:solidFill>
            <a:schemeClr val="bg1"/>
          </a:solidFill>
          <a:ln w="9525" cap="flat">
            <a:solidFill>
              <a:schemeClr val="tx1"/>
            </a:solidFill>
            <a:prstDash val="solid"/>
            <a:round/>
            <a:headEnd/>
            <a:tailEnd/>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it-IT"/>
          </a:p>
        </p:txBody>
      </p:sp>
      <p:sp>
        <p:nvSpPr>
          <p:cNvPr id="179903" name="Rectangle 58">
            <a:extLst>
              <a:ext uri="{FF2B5EF4-FFF2-40B4-BE49-F238E27FC236}">
                <a16:creationId xmlns:a16="http://schemas.microsoft.com/office/drawing/2014/main" id="{19D58361-BB4F-464B-BC9F-E33AFEE557FE}"/>
              </a:ext>
            </a:extLst>
          </p:cNvPr>
          <p:cNvSpPr>
            <a:spLocks noChangeArrowheads="1"/>
          </p:cNvSpPr>
          <p:nvPr/>
        </p:nvSpPr>
        <p:spPr bwMode="auto">
          <a:xfrm>
            <a:off x="4608511" y="1560735"/>
            <a:ext cx="2862263" cy="2051050"/>
          </a:xfrm>
          <a:prstGeom prst="rect">
            <a:avLst/>
          </a:prstGeom>
          <a:solidFill>
            <a:schemeClr val="bg1"/>
          </a:solidFill>
          <a:ln w="9525" cap="flat">
            <a:solidFill>
              <a:srgbClr val="D9D9D9"/>
            </a:solidFill>
            <a:prstDash val="solid"/>
            <a:round/>
            <a:headEnd/>
            <a:tailEnd/>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it-IT"/>
          </a:p>
        </p:txBody>
      </p:sp>
      <p:sp>
        <p:nvSpPr>
          <p:cNvPr id="179956" name="Rectangle 111">
            <a:extLst>
              <a:ext uri="{FF2B5EF4-FFF2-40B4-BE49-F238E27FC236}">
                <a16:creationId xmlns:a16="http://schemas.microsoft.com/office/drawing/2014/main" id="{82172988-3CA1-43D7-9FC4-22B2DFC97F3A}"/>
              </a:ext>
            </a:extLst>
          </p:cNvPr>
          <p:cNvSpPr>
            <a:spLocks noChangeArrowheads="1"/>
          </p:cNvSpPr>
          <p:nvPr/>
        </p:nvSpPr>
        <p:spPr bwMode="auto">
          <a:xfrm>
            <a:off x="1577974" y="3668935"/>
            <a:ext cx="2862263" cy="2051050"/>
          </a:xfrm>
          <a:prstGeom prst="rect">
            <a:avLst/>
          </a:prstGeom>
          <a:solidFill>
            <a:schemeClr val="bg1"/>
          </a:solidFill>
          <a:ln w="9525" cap="flat">
            <a:solidFill>
              <a:srgbClr val="D9D9D9"/>
            </a:solidFill>
            <a:prstDash val="solid"/>
            <a:round/>
            <a:headEnd/>
            <a:tailEnd/>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it-IT"/>
          </a:p>
        </p:txBody>
      </p:sp>
      <p:sp>
        <p:nvSpPr>
          <p:cNvPr id="179979" name="Rectangle 134">
            <a:extLst>
              <a:ext uri="{FF2B5EF4-FFF2-40B4-BE49-F238E27FC236}">
                <a16:creationId xmlns:a16="http://schemas.microsoft.com/office/drawing/2014/main" id="{DD09D5FE-1CA4-4599-BB86-CECC39601F73}"/>
              </a:ext>
            </a:extLst>
          </p:cNvPr>
          <p:cNvSpPr>
            <a:spLocks noChangeArrowheads="1"/>
          </p:cNvSpPr>
          <p:nvPr/>
        </p:nvSpPr>
        <p:spPr bwMode="auto">
          <a:xfrm>
            <a:off x="4598986" y="3678460"/>
            <a:ext cx="2862263" cy="2051050"/>
          </a:xfrm>
          <a:prstGeom prst="rect">
            <a:avLst/>
          </a:prstGeom>
          <a:solidFill>
            <a:schemeClr val="bg1"/>
          </a:solidFill>
          <a:ln w="9525" cap="flat">
            <a:solidFill>
              <a:srgbClr val="D9D9D9"/>
            </a:solidFill>
            <a:prstDash val="solid"/>
            <a:round/>
            <a:headEnd/>
            <a:tailEnd/>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it-IT"/>
          </a:p>
        </p:txBody>
      </p:sp>
      <p:sp>
        <p:nvSpPr>
          <p:cNvPr id="4" name="Rettangolo 3"/>
          <p:cNvSpPr/>
          <p:nvPr/>
        </p:nvSpPr>
        <p:spPr>
          <a:xfrm>
            <a:off x="66675" y="698343"/>
            <a:ext cx="9178925" cy="579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hangingPunct="0">
              <a:lnSpc>
                <a:spcPct val="93000"/>
              </a:lnSpc>
              <a:buClr>
                <a:srgbClr val="000000"/>
              </a:buClr>
              <a:buSzPct val="45000"/>
              <a:buFont typeface="StarSymbol" charset="0"/>
              <a:buNone/>
              <a:defRPr/>
            </a:pPr>
            <a:endParaRPr lang="it-IT" sz="1600" dirty="0">
              <a:solidFill>
                <a:schemeClr val="tx1"/>
              </a:solidFill>
              <a:latin typeface="Verdana" pitchFamily="34" charset="0"/>
              <a:ea typeface="+mj-ea"/>
              <a:cs typeface="+mj-cs"/>
            </a:endParaRPr>
          </a:p>
          <a:p>
            <a:pPr algn="ctr" hangingPunct="0">
              <a:spcAft>
                <a:spcPts val="1200"/>
              </a:spcAft>
              <a:buClr>
                <a:srgbClr val="000000"/>
              </a:buClr>
              <a:buSzPct val="45000"/>
              <a:buFont typeface="StarSymbol" charset="0"/>
              <a:buNone/>
              <a:defRPr/>
            </a:pPr>
            <a:r>
              <a:rPr lang="it-IT" sz="1600" b="1" dirty="0" err="1">
                <a:solidFill>
                  <a:schemeClr val="tx1"/>
                </a:solidFill>
                <a:latin typeface="Verdana" pitchFamily="34" charset="0"/>
                <a:ea typeface="+mj-ea"/>
                <a:cs typeface="+mj-cs"/>
              </a:rPr>
              <a:t>Italian</a:t>
            </a:r>
            <a:r>
              <a:rPr lang="it-IT" sz="1600" b="1" dirty="0">
                <a:solidFill>
                  <a:schemeClr val="tx1"/>
                </a:solidFill>
                <a:latin typeface="Verdana" pitchFamily="34" charset="0"/>
                <a:ea typeface="+mj-ea"/>
                <a:cs typeface="+mj-cs"/>
              </a:rPr>
              <a:t> p</a:t>
            </a:r>
            <a:r>
              <a:rPr lang="en-US" sz="1600" b="1" dirty="0" err="1">
                <a:solidFill>
                  <a:schemeClr val="tx1"/>
                </a:solidFill>
                <a:latin typeface="Verdana" pitchFamily="34" charset="0"/>
                <a:ea typeface="+mj-ea"/>
                <a:cs typeface="+mj-cs"/>
              </a:rPr>
              <a:t>ublic</a:t>
            </a:r>
            <a:r>
              <a:rPr lang="en-US" sz="1600" b="1" dirty="0">
                <a:solidFill>
                  <a:schemeClr val="tx1"/>
                </a:solidFill>
                <a:latin typeface="Verdana" pitchFamily="34" charset="0"/>
                <a:ea typeface="+mj-ea"/>
                <a:cs typeface="+mj-cs"/>
              </a:rPr>
              <a:t> finance o</a:t>
            </a:r>
            <a:r>
              <a:rPr lang="it-IT" sz="1600" b="1" dirty="0" err="1">
                <a:solidFill>
                  <a:schemeClr val="tx1"/>
                </a:solidFill>
                <a:latin typeface="Verdana" pitchFamily="34" charset="0"/>
                <a:ea typeface="+mj-ea"/>
                <a:cs typeface="+mj-cs"/>
              </a:rPr>
              <a:t>utlook</a:t>
            </a:r>
            <a:r>
              <a:rPr lang="it-IT" sz="1600" b="1" dirty="0">
                <a:solidFill>
                  <a:schemeClr val="tx1"/>
                </a:solidFill>
                <a:latin typeface="Verdana" pitchFamily="34" charset="0"/>
                <a:ea typeface="+mj-ea"/>
                <a:cs typeface="+mj-cs"/>
              </a:rPr>
              <a:t> </a:t>
            </a:r>
            <a:r>
              <a:rPr lang="en-US" sz="1600" b="1" dirty="0">
                <a:solidFill>
                  <a:schemeClr val="tx1"/>
                </a:solidFill>
                <a:latin typeface="Verdana" pitchFamily="34" charset="0"/>
                <a:ea typeface="+mj-ea"/>
                <a:cs typeface="+mj-cs"/>
              </a:rPr>
              <a:t>based on </a:t>
            </a:r>
            <a:r>
              <a:rPr lang="en-US" sz="1600" b="1" u="sng" dirty="0">
                <a:solidFill>
                  <a:schemeClr val="tx1"/>
                </a:solidFill>
                <a:latin typeface="Verdana" pitchFamily="34" charset="0"/>
                <a:ea typeface="+mj-ea"/>
                <a:cs typeface="+mj-cs"/>
              </a:rPr>
              <a:t>unchanged legislation </a:t>
            </a:r>
            <a:endParaRPr lang="it-IT" sz="1600" b="1" u="sng" dirty="0">
              <a:solidFill>
                <a:schemeClr val="tx1"/>
              </a:solidFill>
              <a:latin typeface="Verdana" pitchFamily="34" charset="0"/>
              <a:ea typeface="+mj-ea"/>
              <a:cs typeface="+mj-cs"/>
            </a:endParaRPr>
          </a:p>
        </p:txBody>
      </p:sp>
      <p:sp>
        <p:nvSpPr>
          <p:cNvPr id="5" name="Rettangolo 1"/>
          <p:cNvSpPr>
            <a:spLocks noChangeArrowheads="1"/>
          </p:cNvSpPr>
          <p:nvPr/>
        </p:nvSpPr>
        <p:spPr bwMode="auto">
          <a:xfrm>
            <a:off x="101600" y="1244881"/>
            <a:ext cx="8826499"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hangingPunct="0">
              <a:lnSpc>
                <a:spcPct val="93000"/>
              </a:lnSpc>
              <a:buClr>
                <a:srgbClr val="000000"/>
              </a:buClr>
              <a:buSzPct val="45000"/>
              <a:buFont typeface="StarSymbol" charset="0"/>
              <a:buNone/>
              <a:defRPr/>
            </a:pPr>
            <a:r>
              <a:rPr lang="en-US" sz="1600" dirty="0">
                <a:solidFill>
                  <a:schemeClr val="tx1"/>
                </a:solidFill>
                <a:latin typeface="Calibri" pitchFamily="34" charset="0"/>
                <a:cs typeface="Arial" pitchFamily="34" charset="0"/>
              </a:rPr>
              <a:t>(Italian Government projections as at April 2018)</a:t>
            </a:r>
            <a:endParaRPr lang="it-IT" sz="1600" dirty="0">
              <a:solidFill>
                <a:schemeClr val="tx1"/>
              </a:solidFill>
              <a:latin typeface="Calibri" pitchFamily="34" charset="0"/>
              <a:cs typeface="Arial" pitchFamily="34" charset="0"/>
            </a:endParaRPr>
          </a:p>
        </p:txBody>
      </p:sp>
      <p:sp>
        <p:nvSpPr>
          <p:cNvPr id="13" name="Rettangolo 12"/>
          <p:cNvSpPr/>
          <p:nvPr/>
        </p:nvSpPr>
        <p:spPr>
          <a:xfrm>
            <a:off x="-1" y="6151639"/>
            <a:ext cx="9005977" cy="215444"/>
          </a:xfrm>
          <a:prstGeom prst="rect">
            <a:avLst/>
          </a:prstGeom>
          <a:noFill/>
        </p:spPr>
        <p:txBody>
          <a:bodyPr wrap="square" rtlCol="0">
            <a:spAutoFit/>
          </a:bodyPr>
          <a:lstStyle/>
          <a:p>
            <a:pPr algn="just"/>
            <a:r>
              <a:rPr lang="it-IT" sz="800" i="1" dirty="0">
                <a:solidFill>
                  <a:schemeClr val="bg1"/>
                </a:solidFill>
                <a:latin typeface="+mn-lt"/>
              </a:rPr>
              <a:t>Source:  ABI on </a:t>
            </a:r>
            <a:r>
              <a:rPr lang="it-IT" sz="800" i="1" dirty="0" err="1">
                <a:solidFill>
                  <a:schemeClr val="bg1"/>
                </a:solidFill>
                <a:latin typeface="+mn-lt"/>
              </a:rPr>
              <a:t>Italian</a:t>
            </a:r>
            <a:r>
              <a:rPr lang="it-IT" sz="800" i="1" dirty="0">
                <a:solidFill>
                  <a:schemeClr val="bg1"/>
                </a:solidFill>
                <a:latin typeface="+mn-lt"/>
              </a:rPr>
              <a:t> </a:t>
            </a:r>
            <a:r>
              <a:rPr lang="it-IT" sz="800" i="1" dirty="0" err="1">
                <a:solidFill>
                  <a:schemeClr val="bg1"/>
                </a:solidFill>
                <a:latin typeface="+mn-lt"/>
              </a:rPr>
              <a:t>Government’s</a:t>
            </a:r>
            <a:r>
              <a:rPr lang="it-IT" sz="800" i="1" dirty="0">
                <a:solidFill>
                  <a:schemeClr val="bg1"/>
                </a:solidFill>
                <a:latin typeface="+mn-lt"/>
              </a:rPr>
              <a:t> «</a:t>
            </a:r>
            <a:r>
              <a:rPr lang="it-IT" sz="800" i="1" dirty="0" err="1">
                <a:solidFill>
                  <a:schemeClr val="bg1"/>
                </a:solidFill>
                <a:latin typeface="+mn-lt"/>
              </a:rPr>
              <a:t>Economic</a:t>
            </a:r>
            <a:r>
              <a:rPr lang="it-IT" sz="800" i="1" dirty="0">
                <a:solidFill>
                  <a:schemeClr val="bg1"/>
                </a:solidFill>
                <a:latin typeface="+mn-lt"/>
              </a:rPr>
              <a:t> &amp; Financial </a:t>
            </a:r>
            <a:r>
              <a:rPr lang="it-IT" sz="800" i="1" dirty="0" err="1">
                <a:solidFill>
                  <a:schemeClr val="bg1"/>
                </a:solidFill>
                <a:latin typeface="+mn-lt"/>
              </a:rPr>
              <a:t>Document</a:t>
            </a:r>
            <a:r>
              <a:rPr lang="it-IT" sz="800" i="1" dirty="0">
                <a:solidFill>
                  <a:schemeClr val="bg1"/>
                </a:solidFill>
                <a:latin typeface="+mn-lt"/>
              </a:rPr>
              <a:t> (DEF)» - April 2018, Istat</a:t>
            </a:r>
          </a:p>
        </p:txBody>
      </p:sp>
      <p:sp>
        <p:nvSpPr>
          <p:cNvPr id="179873" name="Rettangolo 179872"/>
          <p:cNvSpPr/>
          <p:nvPr/>
        </p:nvSpPr>
        <p:spPr>
          <a:xfrm>
            <a:off x="13015" y="217466"/>
            <a:ext cx="9180513" cy="770596"/>
          </a:xfrm>
          <a:prstGeom prst="rect">
            <a:avLst/>
          </a:prstGeom>
          <a:noFill/>
          <a:extLst/>
        </p:spPr>
        <p:txBody>
          <a:bodyPr wrap="square">
            <a:spAutoFit/>
          </a:bodyPr>
          <a:lstStyle/>
          <a:p>
            <a:pPr algn="just">
              <a:lnSpc>
                <a:spcPts val="2600"/>
              </a:lnSpc>
            </a:pPr>
            <a:r>
              <a:rPr lang="it-IT" sz="2400" b="1" dirty="0">
                <a:solidFill>
                  <a:srgbClr val="0070C0"/>
                </a:solidFill>
                <a:latin typeface="Calibri" panose="020F0502020204030204" pitchFamily="34" charset="0"/>
              </a:rPr>
              <a:t>The </a:t>
            </a:r>
            <a:r>
              <a:rPr lang="it-IT" sz="2400" b="1" dirty="0" err="1">
                <a:solidFill>
                  <a:srgbClr val="0070C0"/>
                </a:solidFill>
                <a:latin typeface="Calibri" panose="020F0502020204030204" pitchFamily="34" charset="0"/>
              </a:rPr>
              <a:t>Italian</a:t>
            </a:r>
            <a:r>
              <a:rPr lang="it-IT" sz="2400" b="1" dirty="0">
                <a:solidFill>
                  <a:srgbClr val="0070C0"/>
                </a:solidFill>
                <a:latin typeface="Calibri" panose="020F0502020204030204" pitchFamily="34" charset="0"/>
              </a:rPr>
              <a:t> </a:t>
            </a:r>
            <a:r>
              <a:rPr lang="en-US" sz="2400" b="1" dirty="0">
                <a:solidFill>
                  <a:srgbClr val="0070C0"/>
                </a:solidFill>
                <a:latin typeface="Calibri" panose="020F0502020204030204" pitchFamily="34" charset="0"/>
              </a:rPr>
              <a:t>outlook is improving faster than expected. </a:t>
            </a:r>
            <a:r>
              <a:rPr lang="en-GB" sz="2400" b="1" dirty="0">
                <a:solidFill>
                  <a:srgbClr val="0070C0"/>
                </a:solidFill>
                <a:latin typeface="Calibri" panose="020F0502020204030204" pitchFamily="34" charset="0"/>
              </a:rPr>
              <a:t>So far the outlook remains favourable</a:t>
            </a:r>
            <a:endParaRPr lang="it-IT" sz="2400" b="1" dirty="0">
              <a:solidFill>
                <a:srgbClr val="0070C0"/>
              </a:solidFill>
              <a:latin typeface="Calibri" panose="020F0502020204030204" pitchFamily="34" charset="0"/>
            </a:endParaRPr>
          </a:p>
        </p:txBody>
      </p:sp>
      <p:sp>
        <p:nvSpPr>
          <p:cNvPr id="11" name="Rettangolo 10"/>
          <p:cNvSpPr/>
          <p:nvPr/>
        </p:nvSpPr>
        <p:spPr>
          <a:xfrm>
            <a:off x="5420" y="5818154"/>
            <a:ext cx="9149215" cy="307777"/>
          </a:xfrm>
          <a:prstGeom prst="rect">
            <a:avLst/>
          </a:prstGeom>
          <a:noFill/>
        </p:spPr>
        <p:txBody>
          <a:bodyPr wrap="square">
            <a:spAutoFit/>
          </a:bodyPr>
          <a:lstStyle/>
          <a:p>
            <a:pPr algn="just">
              <a:defRPr/>
            </a:pPr>
            <a:r>
              <a:rPr lang="it-IT" sz="700" dirty="0">
                <a:solidFill>
                  <a:schemeClr val="tx1"/>
                </a:solidFill>
                <a:latin typeface="+mn-lt"/>
                <a:cs typeface="Arial" pitchFamily="34" charset="0"/>
              </a:rPr>
              <a:t>(1) </a:t>
            </a:r>
            <a:r>
              <a:rPr lang="en-US" sz="700" dirty="0">
                <a:solidFill>
                  <a:schemeClr val="tx1"/>
                </a:solidFill>
                <a:latin typeface="+mn-lt"/>
              </a:rPr>
              <a:t>Including the Italian share of loans to Member States (bilateral or through EFSF) and the capitalization of the ESM. As at year-end 2017 the whole amount is equal to €58.2 billion (of which </a:t>
            </a:r>
            <a:r>
              <a:rPr lang="it-IT" sz="700" dirty="0">
                <a:solidFill>
                  <a:schemeClr val="tx1"/>
                </a:solidFill>
                <a:latin typeface="+mn-lt"/>
              </a:rPr>
              <a:t>43.9 </a:t>
            </a:r>
            <a:r>
              <a:rPr lang="it-IT" sz="700" dirty="0" err="1">
                <a:solidFill>
                  <a:schemeClr val="tx1"/>
                </a:solidFill>
                <a:latin typeface="+mn-lt"/>
              </a:rPr>
              <a:t>bln</a:t>
            </a:r>
            <a:r>
              <a:rPr lang="it-IT" sz="700" dirty="0">
                <a:solidFill>
                  <a:schemeClr val="tx1"/>
                </a:solidFill>
                <a:latin typeface="+mn-lt"/>
              </a:rPr>
              <a:t> for </a:t>
            </a:r>
            <a:r>
              <a:rPr lang="it-IT" sz="700" dirty="0" err="1">
                <a:solidFill>
                  <a:schemeClr val="tx1"/>
                </a:solidFill>
                <a:latin typeface="+mn-lt"/>
              </a:rPr>
              <a:t>bilateral</a:t>
            </a:r>
            <a:r>
              <a:rPr lang="it-IT" sz="700" dirty="0">
                <a:solidFill>
                  <a:schemeClr val="tx1"/>
                </a:solidFill>
                <a:latin typeface="+mn-lt"/>
              </a:rPr>
              <a:t> and EFSF </a:t>
            </a:r>
            <a:r>
              <a:rPr lang="it-IT" sz="700" dirty="0" err="1">
                <a:solidFill>
                  <a:schemeClr val="tx1"/>
                </a:solidFill>
                <a:latin typeface="+mn-lt"/>
              </a:rPr>
              <a:t>loans</a:t>
            </a:r>
            <a:r>
              <a:rPr lang="it-IT" sz="700" dirty="0">
                <a:solidFill>
                  <a:schemeClr val="tx1"/>
                </a:solidFill>
                <a:latin typeface="+mn-lt"/>
              </a:rPr>
              <a:t>) and 14.3 for he </a:t>
            </a:r>
            <a:r>
              <a:rPr lang="en-US" sz="700" dirty="0">
                <a:solidFill>
                  <a:schemeClr val="tx1"/>
                </a:solidFill>
                <a:latin typeface="+mn-lt"/>
              </a:rPr>
              <a:t>capitalization of the ESM. (2) Economic and Financial Document (DEF)” update</a:t>
            </a:r>
            <a:endParaRPr lang="it-IT" sz="700" dirty="0">
              <a:solidFill>
                <a:schemeClr val="tx1"/>
              </a:solidFill>
              <a:latin typeface="+mn-lt"/>
            </a:endParaRPr>
          </a:p>
        </p:txBody>
      </p:sp>
      <p:sp>
        <p:nvSpPr>
          <p:cNvPr id="31" name="Rectangle 27">
            <a:extLst>
              <a:ext uri="{FF2B5EF4-FFF2-40B4-BE49-F238E27FC236}">
                <a16:creationId xmlns:a16="http://schemas.microsoft.com/office/drawing/2014/main" id="{656DEFA4-1C36-4C61-8A5D-3CB435E1415F}"/>
              </a:ext>
            </a:extLst>
          </p:cNvPr>
          <p:cNvSpPr>
            <a:spLocks noChangeArrowheads="1"/>
          </p:cNvSpPr>
          <p:nvPr/>
        </p:nvSpPr>
        <p:spPr bwMode="auto">
          <a:xfrm>
            <a:off x="2392361" y="1654398"/>
            <a:ext cx="14303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595959"/>
                </a:solidFill>
                <a:effectLst/>
                <a:latin typeface="Calibri" panose="020F0502020204030204" pitchFamily="34" charset="0"/>
              </a:rPr>
              <a:t>Real GDP </a:t>
            </a:r>
            <a:r>
              <a:rPr kumimoji="0" lang="it-IT" altLang="it-IT" sz="1400" b="1" i="0" u="none" strike="noStrike" cap="none" normalizeH="0" baseline="0" dirty="0" err="1">
                <a:ln>
                  <a:noFill/>
                </a:ln>
                <a:solidFill>
                  <a:srgbClr val="595959"/>
                </a:solidFill>
                <a:effectLst/>
                <a:latin typeface="Calibri" panose="020F0502020204030204" pitchFamily="34" charset="0"/>
              </a:rPr>
              <a:t>growth</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874" name="Rectangle 29">
            <a:extLst>
              <a:ext uri="{FF2B5EF4-FFF2-40B4-BE49-F238E27FC236}">
                <a16:creationId xmlns:a16="http://schemas.microsoft.com/office/drawing/2014/main" id="{186D0DD6-775D-4E44-98CD-90E47005109A}"/>
              </a:ext>
            </a:extLst>
          </p:cNvPr>
          <p:cNvSpPr>
            <a:spLocks noChangeArrowheads="1"/>
          </p:cNvSpPr>
          <p:nvPr/>
        </p:nvSpPr>
        <p:spPr bwMode="auto">
          <a:xfrm>
            <a:off x="4603749" y="1555973"/>
            <a:ext cx="2871788" cy="2060575"/>
          </a:xfrm>
          <a:prstGeom prst="rect">
            <a:avLst/>
          </a:prstGeom>
          <a:solidFill>
            <a:srgbClr val="FFFFFF"/>
          </a:solidFill>
          <a:ln w="9525">
            <a:solidFill>
              <a:srgbClr val="000000"/>
            </a:solidFill>
            <a:miter lim="800000"/>
            <a:headEnd/>
            <a:tailEnd/>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it-IT"/>
          </a:p>
        </p:txBody>
      </p:sp>
      <p:sp>
        <p:nvSpPr>
          <p:cNvPr id="179875" name="Rectangle 30">
            <a:extLst>
              <a:ext uri="{FF2B5EF4-FFF2-40B4-BE49-F238E27FC236}">
                <a16:creationId xmlns:a16="http://schemas.microsoft.com/office/drawing/2014/main" id="{4379A7F3-055A-4194-B81F-6DDD1FD6CC19}"/>
              </a:ext>
            </a:extLst>
          </p:cNvPr>
          <p:cNvSpPr>
            <a:spLocks noChangeArrowheads="1"/>
          </p:cNvSpPr>
          <p:nvPr/>
        </p:nvSpPr>
        <p:spPr bwMode="auto">
          <a:xfrm>
            <a:off x="5903911" y="2016348"/>
            <a:ext cx="271463" cy="76358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9876" name="Rectangle 31">
            <a:extLst>
              <a:ext uri="{FF2B5EF4-FFF2-40B4-BE49-F238E27FC236}">
                <a16:creationId xmlns:a16="http://schemas.microsoft.com/office/drawing/2014/main" id="{996643B4-78D9-4FAB-9003-7DFEDB5D1D83}"/>
              </a:ext>
            </a:extLst>
          </p:cNvPr>
          <p:cNvSpPr>
            <a:spLocks noChangeArrowheads="1"/>
          </p:cNvSpPr>
          <p:nvPr/>
        </p:nvSpPr>
        <p:spPr bwMode="auto">
          <a:xfrm>
            <a:off x="6280149" y="2016348"/>
            <a:ext cx="263525" cy="584200"/>
          </a:xfrm>
          <a:prstGeom prst="rect">
            <a:avLst/>
          </a:prstGeom>
          <a:solidFill>
            <a:srgbClr val="FFC000"/>
          </a:solidFill>
          <a:ln>
            <a:noFill/>
          </a:ln>
          <a:extLst/>
        </p:spPr>
        <p:txBody>
          <a:bodyPr vert="horz" wrap="square" lIns="91440" tIns="45720" rIns="91440" bIns="45720" numCol="1" anchor="t" anchorCtr="0" compatLnSpc="1">
            <a:prstTxWarp prst="textNoShape">
              <a:avLst/>
            </a:prstTxWarp>
          </a:bodyPr>
          <a:lstStyle/>
          <a:p>
            <a:endParaRPr lang="it-IT"/>
          </a:p>
        </p:txBody>
      </p:sp>
      <p:sp>
        <p:nvSpPr>
          <p:cNvPr id="179877" name="Rectangle 32">
            <a:extLst>
              <a:ext uri="{FF2B5EF4-FFF2-40B4-BE49-F238E27FC236}">
                <a16:creationId xmlns:a16="http://schemas.microsoft.com/office/drawing/2014/main" id="{1F1E58BE-7793-4955-9270-D37B835AA08F}"/>
              </a:ext>
            </a:extLst>
          </p:cNvPr>
          <p:cNvSpPr>
            <a:spLocks noChangeArrowheads="1"/>
          </p:cNvSpPr>
          <p:nvPr/>
        </p:nvSpPr>
        <p:spPr bwMode="auto">
          <a:xfrm>
            <a:off x="6646861" y="2016348"/>
            <a:ext cx="263525" cy="330200"/>
          </a:xfrm>
          <a:prstGeom prst="rect">
            <a:avLst/>
          </a:prstGeom>
          <a:solidFill>
            <a:srgbClr val="FFC000"/>
          </a:solidFill>
          <a:ln>
            <a:noFill/>
          </a:ln>
          <a:extLst/>
        </p:spPr>
        <p:txBody>
          <a:bodyPr vert="horz" wrap="square" lIns="91440" tIns="45720" rIns="91440" bIns="45720" numCol="1" anchor="t" anchorCtr="0" compatLnSpc="1">
            <a:prstTxWarp prst="textNoShape">
              <a:avLst/>
            </a:prstTxWarp>
          </a:bodyPr>
          <a:lstStyle/>
          <a:p>
            <a:endParaRPr lang="it-IT" dirty="0"/>
          </a:p>
        </p:txBody>
      </p:sp>
      <p:sp>
        <p:nvSpPr>
          <p:cNvPr id="179879" name="Freeform 34">
            <a:extLst>
              <a:ext uri="{FF2B5EF4-FFF2-40B4-BE49-F238E27FC236}">
                <a16:creationId xmlns:a16="http://schemas.microsoft.com/office/drawing/2014/main" id="{00358796-3B25-4299-A49F-846695106848}"/>
              </a:ext>
            </a:extLst>
          </p:cNvPr>
          <p:cNvSpPr>
            <a:spLocks noEditPoints="1"/>
          </p:cNvSpPr>
          <p:nvPr/>
        </p:nvSpPr>
        <p:spPr bwMode="auto">
          <a:xfrm>
            <a:off x="4792661" y="2016348"/>
            <a:ext cx="1006475" cy="1082675"/>
          </a:xfrm>
          <a:custGeom>
            <a:avLst/>
            <a:gdLst>
              <a:gd name="T0" fmla="*/ 0 w 634"/>
              <a:gd name="T1" fmla="*/ 682 h 682"/>
              <a:gd name="T2" fmla="*/ 166 w 634"/>
              <a:gd name="T3" fmla="*/ 682 h 682"/>
              <a:gd name="T4" fmla="*/ 166 w 634"/>
              <a:gd name="T5" fmla="*/ 0 h 682"/>
              <a:gd name="T6" fmla="*/ 0 w 634"/>
              <a:gd name="T7" fmla="*/ 0 h 682"/>
              <a:gd name="T8" fmla="*/ 0 w 634"/>
              <a:gd name="T9" fmla="*/ 682 h 682"/>
              <a:gd name="T10" fmla="*/ 237 w 634"/>
              <a:gd name="T11" fmla="*/ 593 h 682"/>
              <a:gd name="T12" fmla="*/ 403 w 634"/>
              <a:gd name="T13" fmla="*/ 593 h 682"/>
              <a:gd name="T14" fmla="*/ 403 w 634"/>
              <a:gd name="T15" fmla="*/ 0 h 682"/>
              <a:gd name="T16" fmla="*/ 237 w 634"/>
              <a:gd name="T17" fmla="*/ 0 h 682"/>
              <a:gd name="T18" fmla="*/ 237 w 634"/>
              <a:gd name="T19" fmla="*/ 593 h 682"/>
              <a:gd name="T20" fmla="*/ 468 w 634"/>
              <a:gd name="T21" fmla="*/ 570 h 682"/>
              <a:gd name="T22" fmla="*/ 634 w 634"/>
              <a:gd name="T23" fmla="*/ 570 h 682"/>
              <a:gd name="T24" fmla="*/ 634 w 634"/>
              <a:gd name="T25" fmla="*/ 0 h 682"/>
              <a:gd name="T26" fmla="*/ 468 w 634"/>
              <a:gd name="T27" fmla="*/ 0 h 682"/>
              <a:gd name="T28" fmla="*/ 468 w 634"/>
              <a:gd name="T29" fmla="*/ 57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4" h="682">
                <a:moveTo>
                  <a:pt x="0" y="682"/>
                </a:moveTo>
                <a:lnTo>
                  <a:pt x="166" y="682"/>
                </a:lnTo>
                <a:lnTo>
                  <a:pt x="166" y="0"/>
                </a:lnTo>
                <a:lnTo>
                  <a:pt x="0" y="0"/>
                </a:lnTo>
                <a:lnTo>
                  <a:pt x="0" y="682"/>
                </a:lnTo>
                <a:close/>
                <a:moveTo>
                  <a:pt x="237" y="593"/>
                </a:moveTo>
                <a:lnTo>
                  <a:pt x="403" y="593"/>
                </a:lnTo>
                <a:lnTo>
                  <a:pt x="403" y="0"/>
                </a:lnTo>
                <a:lnTo>
                  <a:pt x="237" y="0"/>
                </a:lnTo>
                <a:lnTo>
                  <a:pt x="237" y="593"/>
                </a:lnTo>
                <a:close/>
                <a:moveTo>
                  <a:pt x="468" y="570"/>
                </a:moveTo>
                <a:lnTo>
                  <a:pt x="634" y="570"/>
                </a:lnTo>
                <a:lnTo>
                  <a:pt x="634" y="0"/>
                </a:lnTo>
                <a:lnTo>
                  <a:pt x="468" y="0"/>
                </a:lnTo>
                <a:lnTo>
                  <a:pt x="468" y="570"/>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9880" name="Line 35">
            <a:extLst>
              <a:ext uri="{FF2B5EF4-FFF2-40B4-BE49-F238E27FC236}">
                <a16:creationId xmlns:a16="http://schemas.microsoft.com/office/drawing/2014/main" id="{69E16255-A4DA-4D01-BCFD-1130917CFDE6}"/>
              </a:ext>
            </a:extLst>
          </p:cNvPr>
          <p:cNvSpPr>
            <a:spLocks noChangeShapeType="1"/>
          </p:cNvSpPr>
          <p:nvPr/>
        </p:nvSpPr>
        <p:spPr bwMode="auto">
          <a:xfrm>
            <a:off x="4740274" y="2021110"/>
            <a:ext cx="2598738"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9881" name="Rectangle 36">
            <a:extLst>
              <a:ext uri="{FF2B5EF4-FFF2-40B4-BE49-F238E27FC236}">
                <a16:creationId xmlns:a16="http://schemas.microsoft.com/office/drawing/2014/main" id="{CA425A0C-38D8-4BE9-B3AE-C94DA240A838}"/>
              </a:ext>
            </a:extLst>
          </p:cNvPr>
          <p:cNvSpPr>
            <a:spLocks noChangeArrowheads="1"/>
          </p:cNvSpPr>
          <p:nvPr/>
        </p:nvSpPr>
        <p:spPr bwMode="auto">
          <a:xfrm>
            <a:off x="4795836" y="3160935"/>
            <a:ext cx="936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404040"/>
                </a:solidFill>
                <a:effectLst/>
                <a:latin typeface="Calibri" panose="020F0502020204030204" pitchFamily="34" charset="0"/>
              </a:rPr>
              <a:t>-</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882" name="Rectangle 37">
            <a:extLst>
              <a:ext uri="{FF2B5EF4-FFF2-40B4-BE49-F238E27FC236}">
                <a16:creationId xmlns:a16="http://schemas.microsoft.com/office/drawing/2014/main" id="{8556AF5D-A9FA-4ADA-B62B-3BE0599E74B0}"/>
              </a:ext>
            </a:extLst>
          </p:cNvPr>
          <p:cNvSpPr>
            <a:spLocks noChangeArrowheads="1"/>
          </p:cNvSpPr>
          <p:nvPr/>
        </p:nvSpPr>
        <p:spPr bwMode="auto">
          <a:xfrm>
            <a:off x="4833936" y="3160935"/>
            <a:ext cx="225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3.0%</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883" name="Rectangle 38">
            <a:extLst>
              <a:ext uri="{FF2B5EF4-FFF2-40B4-BE49-F238E27FC236}">
                <a16:creationId xmlns:a16="http://schemas.microsoft.com/office/drawing/2014/main" id="{B2905039-19D8-42AA-AD5C-D9365FB7ABFD}"/>
              </a:ext>
            </a:extLst>
          </p:cNvPr>
          <p:cNvSpPr>
            <a:spLocks noChangeArrowheads="1"/>
          </p:cNvSpPr>
          <p:nvPr/>
        </p:nvSpPr>
        <p:spPr bwMode="auto">
          <a:xfrm>
            <a:off x="5167311" y="3018060"/>
            <a:ext cx="936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404040"/>
                </a:solidFill>
                <a:effectLst/>
                <a:latin typeface="Calibri" panose="020F0502020204030204" pitchFamily="34" charset="0"/>
              </a:rPr>
              <a:t>-</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884" name="Rectangle 39">
            <a:extLst>
              <a:ext uri="{FF2B5EF4-FFF2-40B4-BE49-F238E27FC236}">
                <a16:creationId xmlns:a16="http://schemas.microsoft.com/office/drawing/2014/main" id="{C893691F-799A-4196-8D48-AD240402CD36}"/>
              </a:ext>
            </a:extLst>
          </p:cNvPr>
          <p:cNvSpPr>
            <a:spLocks noChangeArrowheads="1"/>
          </p:cNvSpPr>
          <p:nvPr/>
        </p:nvSpPr>
        <p:spPr bwMode="auto">
          <a:xfrm>
            <a:off x="5203824" y="3018060"/>
            <a:ext cx="225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2.6%</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885" name="Rectangle 40">
            <a:extLst>
              <a:ext uri="{FF2B5EF4-FFF2-40B4-BE49-F238E27FC236}">
                <a16:creationId xmlns:a16="http://schemas.microsoft.com/office/drawing/2014/main" id="{1350E3FE-6C58-4DF9-A77F-5B0620815828}"/>
              </a:ext>
            </a:extLst>
          </p:cNvPr>
          <p:cNvSpPr>
            <a:spLocks noChangeArrowheads="1"/>
          </p:cNvSpPr>
          <p:nvPr/>
        </p:nvSpPr>
        <p:spPr bwMode="auto">
          <a:xfrm>
            <a:off x="5537199" y="2981548"/>
            <a:ext cx="936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404040"/>
                </a:solidFill>
                <a:effectLst/>
                <a:latin typeface="Calibri" panose="020F0502020204030204" pitchFamily="34" charset="0"/>
              </a:rPr>
              <a:t>-</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886" name="Rectangle 41">
            <a:extLst>
              <a:ext uri="{FF2B5EF4-FFF2-40B4-BE49-F238E27FC236}">
                <a16:creationId xmlns:a16="http://schemas.microsoft.com/office/drawing/2014/main" id="{F498190C-4EF9-4580-B6DB-A096D48B8A30}"/>
              </a:ext>
            </a:extLst>
          </p:cNvPr>
          <p:cNvSpPr>
            <a:spLocks noChangeArrowheads="1"/>
          </p:cNvSpPr>
          <p:nvPr/>
        </p:nvSpPr>
        <p:spPr bwMode="auto">
          <a:xfrm>
            <a:off x="5575299" y="2981548"/>
            <a:ext cx="225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2.5%</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887" name="Rectangle 42">
            <a:extLst>
              <a:ext uri="{FF2B5EF4-FFF2-40B4-BE49-F238E27FC236}">
                <a16:creationId xmlns:a16="http://schemas.microsoft.com/office/drawing/2014/main" id="{2D8FFD45-53F5-476F-8E9D-0ADF46C521B1}"/>
              </a:ext>
            </a:extLst>
          </p:cNvPr>
          <p:cNvSpPr>
            <a:spLocks noChangeArrowheads="1"/>
          </p:cNvSpPr>
          <p:nvPr/>
        </p:nvSpPr>
        <p:spPr bwMode="auto">
          <a:xfrm>
            <a:off x="5908674" y="2835498"/>
            <a:ext cx="936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404040"/>
                </a:solidFill>
                <a:effectLst/>
                <a:latin typeface="Calibri" panose="020F0502020204030204" pitchFamily="34" charset="0"/>
              </a:rPr>
              <a:t>-</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888" name="Rectangle 43">
            <a:extLst>
              <a:ext uri="{FF2B5EF4-FFF2-40B4-BE49-F238E27FC236}">
                <a16:creationId xmlns:a16="http://schemas.microsoft.com/office/drawing/2014/main" id="{F92DA443-01F7-47C4-8797-25211E7D0891}"/>
              </a:ext>
            </a:extLst>
          </p:cNvPr>
          <p:cNvSpPr>
            <a:spLocks noChangeArrowheads="1"/>
          </p:cNvSpPr>
          <p:nvPr/>
        </p:nvSpPr>
        <p:spPr bwMode="auto">
          <a:xfrm>
            <a:off x="5945186" y="2835498"/>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2.3%</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889" name="Rectangle 44">
            <a:extLst>
              <a:ext uri="{FF2B5EF4-FFF2-40B4-BE49-F238E27FC236}">
                <a16:creationId xmlns:a16="http://schemas.microsoft.com/office/drawing/2014/main" id="{D4BCAD70-F50B-4BBB-9EB7-A9E91F607380}"/>
              </a:ext>
            </a:extLst>
          </p:cNvPr>
          <p:cNvSpPr>
            <a:spLocks noChangeArrowheads="1"/>
          </p:cNvSpPr>
          <p:nvPr/>
        </p:nvSpPr>
        <p:spPr bwMode="auto">
          <a:xfrm>
            <a:off x="6278561" y="2657698"/>
            <a:ext cx="936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404040"/>
                </a:solidFill>
                <a:effectLst/>
                <a:latin typeface="Calibri" panose="020F0502020204030204" pitchFamily="34" charset="0"/>
              </a:rPr>
              <a:t>-</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890" name="Rectangle 45">
            <a:extLst>
              <a:ext uri="{FF2B5EF4-FFF2-40B4-BE49-F238E27FC236}">
                <a16:creationId xmlns:a16="http://schemas.microsoft.com/office/drawing/2014/main" id="{CF32433E-36D6-43EF-A817-31537723EFBC}"/>
              </a:ext>
            </a:extLst>
          </p:cNvPr>
          <p:cNvSpPr>
            <a:spLocks noChangeArrowheads="1"/>
          </p:cNvSpPr>
          <p:nvPr/>
        </p:nvSpPr>
        <p:spPr bwMode="auto">
          <a:xfrm>
            <a:off x="6316661" y="2657698"/>
            <a:ext cx="225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1.6%</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891" name="Rectangle 46">
            <a:extLst>
              <a:ext uri="{FF2B5EF4-FFF2-40B4-BE49-F238E27FC236}">
                <a16:creationId xmlns:a16="http://schemas.microsoft.com/office/drawing/2014/main" id="{845005A5-49AC-4252-ABBE-17D29DD60C53}"/>
              </a:ext>
            </a:extLst>
          </p:cNvPr>
          <p:cNvSpPr>
            <a:spLocks noChangeArrowheads="1"/>
          </p:cNvSpPr>
          <p:nvPr/>
        </p:nvSpPr>
        <p:spPr bwMode="auto">
          <a:xfrm>
            <a:off x="6650036" y="2406873"/>
            <a:ext cx="936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404040"/>
                </a:solidFill>
                <a:effectLst/>
                <a:latin typeface="Calibri" panose="020F0502020204030204" pitchFamily="34" charset="0"/>
              </a:rPr>
              <a:t>-</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892" name="Rectangle 47">
            <a:extLst>
              <a:ext uri="{FF2B5EF4-FFF2-40B4-BE49-F238E27FC236}">
                <a16:creationId xmlns:a16="http://schemas.microsoft.com/office/drawing/2014/main" id="{D253823B-504A-44EF-BBBA-3BAC98F4E9BA}"/>
              </a:ext>
            </a:extLst>
          </p:cNvPr>
          <p:cNvSpPr>
            <a:spLocks noChangeArrowheads="1"/>
          </p:cNvSpPr>
          <p:nvPr/>
        </p:nvSpPr>
        <p:spPr bwMode="auto">
          <a:xfrm>
            <a:off x="6686549" y="2406873"/>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0.8%</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894" name="Rectangle 49">
            <a:extLst>
              <a:ext uri="{FF2B5EF4-FFF2-40B4-BE49-F238E27FC236}">
                <a16:creationId xmlns:a16="http://schemas.microsoft.com/office/drawing/2014/main" id="{5EAFF775-1632-436E-BB0B-810F9297CD9A}"/>
              </a:ext>
            </a:extLst>
          </p:cNvPr>
          <p:cNvSpPr>
            <a:spLocks noChangeArrowheads="1"/>
          </p:cNvSpPr>
          <p:nvPr/>
        </p:nvSpPr>
        <p:spPr bwMode="auto">
          <a:xfrm>
            <a:off x="7058024" y="2065683"/>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0.0%</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895" name="Rectangle 50">
            <a:extLst>
              <a:ext uri="{FF2B5EF4-FFF2-40B4-BE49-F238E27FC236}">
                <a16:creationId xmlns:a16="http://schemas.microsoft.com/office/drawing/2014/main" id="{4F08406F-F872-496D-A9BB-E6A6D5090A2A}"/>
              </a:ext>
            </a:extLst>
          </p:cNvPr>
          <p:cNvSpPr>
            <a:spLocks noChangeArrowheads="1"/>
          </p:cNvSpPr>
          <p:nvPr/>
        </p:nvSpPr>
        <p:spPr bwMode="auto">
          <a:xfrm>
            <a:off x="4792661"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2014</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896" name="Rectangle 51">
            <a:extLst>
              <a:ext uri="{FF2B5EF4-FFF2-40B4-BE49-F238E27FC236}">
                <a16:creationId xmlns:a16="http://schemas.microsoft.com/office/drawing/2014/main" id="{8080C266-73BA-4E72-A4D8-46A754913EA2}"/>
              </a:ext>
            </a:extLst>
          </p:cNvPr>
          <p:cNvSpPr>
            <a:spLocks noChangeArrowheads="1"/>
          </p:cNvSpPr>
          <p:nvPr/>
        </p:nvSpPr>
        <p:spPr bwMode="auto">
          <a:xfrm>
            <a:off x="5162549"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2015</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897" name="Rectangle 52">
            <a:extLst>
              <a:ext uri="{FF2B5EF4-FFF2-40B4-BE49-F238E27FC236}">
                <a16:creationId xmlns:a16="http://schemas.microsoft.com/office/drawing/2014/main" id="{3F75195F-9E08-47ED-8FB4-5209D460F162}"/>
              </a:ext>
            </a:extLst>
          </p:cNvPr>
          <p:cNvSpPr>
            <a:spLocks noChangeArrowheads="1"/>
          </p:cNvSpPr>
          <p:nvPr/>
        </p:nvSpPr>
        <p:spPr bwMode="auto">
          <a:xfrm>
            <a:off x="5534024"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2016</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898" name="Rectangle 53">
            <a:extLst>
              <a:ext uri="{FF2B5EF4-FFF2-40B4-BE49-F238E27FC236}">
                <a16:creationId xmlns:a16="http://schemas.microsoft.com/office/drawing/2014/main" id="{6319594F-24BE-4EA0-99D6-1B77961C95BB}"/>
              </a:ext>
            </a:extLst>
          </p:cNvPr>
          <p:cNvSpPr>
            <a:spLocks noChangeArrowheads="1"/>
          </p:cNvSpPr>
          <p:nvPr/>
        </p:nvSpPr>
        <p:spPr bwMode="auto">
          <a:xfrm>
            <a:off x="5903911"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2017</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899" name="Rectangle 54">
            <a:extLst>
              <a:ext uri="{FF2B5EF4-FFF2-40B4-BE49-F238E27FC236}">
                <a16:creationId xmlns:a16="http://schemas.microsoft.com/office/drawing/2014/main" id="{B5344484-C80C-4BE3-BFD1-1B8AE7EE1EEC}"/>
              </a:ext>
            </a:extLst>
          </p:cNvPr>
          <p:cNvSpPr>
            <a:spLocks noChangeArrowheads="1"/>
          </p:cNvSpPr>
          <p:nvPr/>
        </p:nvSpPr>
        <p:spPr bwMode="auto">
          <a:xfrm>
            <a:off x="6275386"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2018</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00" name="Rectangle 55">
            <a:extLst>
              <a:ext uri="{FF2B5EF4-FFF2-40B4-BE49-F238E27FC236}">
                <a16:creationId xmlns:a16="http://schemas.microsoft.com/office/drawing/2014/main" id="{0E5E3704-E20B-48A9-9F2E-AA6A3ABAD068}"/>
              </a:ext>
            </a:extLst>
          </p:cNvPr>
          <p:cNvSpPr>
            <a:spLocks noChangeArrowheads="1"/>
          </p:cNvSpPr>
          <p:nvPr/>
        </p:nvSpPr>
        <p:spPr bwMode="auto">
          <a:xfrm>
            <a:off x="6645274"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2019</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01" name="Rectangle 56">
            <a:extLst>
              <a:ext uri="{FF2B5EF4-FFF2-40B4-BE49-F238E27FC236}">
                <a16:creationId xmlns:a16="http://schemas.microsoft.com/office/drawing/2014/main" id="{4853C925-CA9C-4DB2-ADEB-04D3FD114C19}"/>
              </a:ext>
            </a:extLst>
          </p:cNvPr>
          <p:cNvSpPr>
            <a:spLocks noChangeArrowheads="1"/>
          </p:cNvSpPr>
          <p:nvPr/>
        </p:nvSpPr>
        <p:spPr bwMode="auto">
          <a:xfrm>
            <a:off x="7016749"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2020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02" name="Rectangle 57">
            <a:extLst>
              <a:ext uri="{FF2B5EF4-FFF2-40B4-BE49-F238E27FC236}">
                <a16:creationId xmlns:a16="http://schemas.microsoft.com/office/drawing/2014/main" id="{D9A0D7F6-1B24-43DD-A828-46C9F879A3E5}"/>
              </a:ext>
            </a:extLst>
          </p:cNvPr>
          <p:cNvSpPr>
            <a:spLocks noChangeArrowheads="1"/>
          </p:cNvSpPr>
          <p:nvPr/>
        </p:nvSpPr>
        <p:spPr bwMode="auto">
          <a:xfrm>
            <a:off x="5592761" y="1654398"/>
            <a:ext cx="1035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595959"/>
                </a:solidFill>
                <a:effectLst/>
                <a:latin typeface="Calibri" panose="020F0502020204030204" pitchFamily="34" charset="0"/>
              </a:rPr>
              <a:t>Deficit/GDP</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34" name="Rectangle 89">
            <a:extLst>
              <a:ext uri="{FF2B5EF4-FFF2-40B4-BE49-F238E27FC236}">
                <a16:creationId xmlns:a16="http://schemas.microsoft.com/office/drawing/2014/main" id="{13F288CE-9C31-4F66-A957-6D9607B18860}"/>
              </a:ext>
            </a:extLst>
          </p:cNvPr>
          <p:cNvSpPr>
            <a:spLocks noChangeArrowheads="1"/>
          </p:cNvSpPr>
          <p:nvPr/>
        </p:nvSpPr>
        <p:spPr bwMode="auto">
          <a:xfrm>
            <a:off x="1573211" y="3664173"/>
            <a:ext cx="2870200" cy="2060575"/>
          </a:xfrm>
          <a:prstGeom prst="rect">
            <a:avLst/>
          </a:prstGeom>
          <a:solidFill>
            <a:srgbClr val="FFFFFF"/>
          </a:solidFill>
          <a:ln w="9525">
            <a:solidFill>
              <a:srgbClr val="000000"/>
            </a:solidFill>
            <a:miter lim="800000"/>
            <a:headEnd/>
            <a:tailEnd/>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it-IT"/>
          </a:p>
        </p:txBody>
      </p:sp>
      <p:sp>
        <p:nvSpPr>
          <p:cNvPr id="179935" name="Rectangle 90">
            <a:extLst>
              <a:ext uri="{FF2B5EF4-FFF2-40B4-BE49-F238E27FC236}">
                <a16:creationId xmlns:a16="http://schemas.microsoft.com/office/drawing/2014/main" id="{B1D50F4D-04BD-47A0-B7A9-7A8967EDA831}"/>
              </a:ext>
            </a:extLst>
          </p:cNvPr>
          <p:cNvSpPr>
            <a:spLocks noChangeArrowheads="1"/>
          </p:cNvSpPr>
          <p:nvPr/>
        </p:nvSpPr>
        <p:spPr bwMode="auto">
          <a:xfrm>
            <a:off x="2871786" y="4775423"/>
            <a:ext cx="273050" cy="61118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9936" name="Rectangle 91">
            <a:extLst>
              <a:ext uri="{FF2B5EF4-FFF2-40B4-BE49-F238E27FC236}">
                <a16:creationId xmlns:a16="http://schemas.microsoft.com/office/drawing/2014/main" id="{839DA7A7-5907-449B-84F0-39C6F1ED77F7}"/>
              </a:ext>
            </a:extLst>
          </p:cNvPr>
          <p:cNvSpPr>
            <a:spLocks noChangeArrowheads="1"/>
          </p:cNvSpPr>
          <p:nvPr/>
        </p:nvSpPr>
        <p:spPr bwMode="auto">
          <a:xfrm>
            <a:off x="3248024" y="4670648"/>
            <a:ext cx="263525" cy="715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9937" name="Rectangle 92">
            <a:extLst>
              <a:ext uri="{FF2B5EF4-FFF2-40B4-BE49-F238E27FC236}">
                <a16:creationId xmlns:a16="http://schemas.microsoft.com/office/drawing/2014/main" id="{DC82FE1A-D624-493F-82CE-EDDD2E4EE998}"/>
              </a:ext>
            </a:extLst>
          </p:cNvPr>
          <p:cNvSpPr>
            <a:spLocks noChangeArrowheads="1"/>
          </p:cNvSpPr>
          <p:nvPr/>
        </p:nvSpPr>
        <p:spPr bwMode="auto">
          <a:xfrm>
            <a:off x="3616324" y="4454748"/>
            <a:ext cx="263525" cy="9318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9938" name="Rectangle 93">
            <a:extLst>
              <a:ext uri="{FF2B5EF4-FFF2-40B4-BE49-F238E27FC236}">
                <a16:creationId xmlns:a16="http://schemas.microsoft.com/office/drawing/2014/main" id="{4B258436-871D-435D-B67E-BB41895ECA0C}"/>
              </a:ext>
            </a:extLst>
          </p:cNvPr>
          <p:cNvSpPr>
            <a:spLocks noChangeArrowheads="1"/>
          </p:cNvSpPr>
          <p:nvPr/>
        </p:nvSpPr>
        <p:spPr bwMode="auto">
          <a:xfrm>
            <a:off x="3992561" y="4200748"/>
            <a:ext cx="263525" cy="11858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9939" name="Freeform 94">
            <a:extLst>
              <a:ext uri="{FF2B5EF4-FFF2-40B4-BE49-F238E27FC236}">
                <a16:creationId xmlns:a16="http://schemas.microsoft.com/office/drawing/2014/main" id="{9FE31C6E-2C38-462E-A2C6-B21C19943F01}"/>
              </a:ext>
            </a:extLst>
          </p:cNvPr>
          <p:cNvSpPr>
            <a:spLocks noEditPoints="1"/>
          </p:cNvSpPr>
          <p:nvPr/>
        </p:nvSpPr>
        <p:spPr bwMode="auto">
          <a:xfrm>
            <a:off x="1762124" y="4811935"/>
            <a:ext cx="1006475" cy="574675"/>
          </a:xfrm>
          <a:custGeom>
            <a:avLst/>
            <a:gdLst>
              <a:gd name="T0" fmla="*/ 0 w 634"/>
              <a:gd name="T1" fmla="*/ 0 h 362"/>
              <a:gd name="T2" fmla="*/ 166 w 634"/>
              <a:gd name="T3" fmla="*/ 0 h 362"/>
              <a:gd name="T4" fmla="*/ 166 w 634"/>
              <a:gd name="T5" fmla="*/ 362 h 362"/>
              <a:gd name="T6" fmla="*/ 0 w 634"/>
              <a:gd name="T7" fmla="*/ 362 h 362"/>
              <a:gd name="T8" fmla="*/ 0 w 634"/>
              <a:gd name="T9" fmla="*/ 0 h 362"/>
              <a:gd name="T10" fmla="*/ 237 w 634"/>
              <a:gd name="T11" fmla="*/ 24 h 362"/>
              <a:gd name="T12" fmla="*/ 403 w 634"/>
              <a:gd name="T13" fmla="*/ 24 h 362"/>
              <a:gd name="T14" fmla="*/ 403 w 634"/>
              <a:gd name="T15" fmla="*/ 362 h 362"/>
              <a:gd name="T16" fmla="*/ 237 w 634"/>
              <a:gd name="T17" fmla="*/ 362 h 362"/>
              <a:gd name="T18" fmla="*/ 237 w 634"/>
              <a:gd name="T19" fmla="*/ 24 h 362"/>
              <a:gd name="T20" fmla="*/ 468 w 634"/>
              <a:gd name="T21" fmla="*/ 24 h 362"/>
              <a:gd name="T22" fmla="*/ 634 w 634"/>
              <a:gd name="T23" fmla="*/ 24 h 362"/>
              <a:gd name="T24" fmla="*/ 634 w 634"/>
              <a:gd name="T25" fmla="*/ 362 h 362"/>
              <a:gd name="T26" fmla="*/ 468 w 634"/>
              <a:gd name="T27" fmla="*/ 362 h 362"/>
              <a:gd name="T28" fmla="*/ 468 w 634"/>
              <a:gd name="T29" fmla="*/ 2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4" h="362">
                <a:moveTo>
                  <a:pt x="0" y="0"/>
                </a:moveTo>
                <a:lnTo>
                  <a:pt x="166" y="0"/>
                </a:lnTo>
                <a:lnTo>
                  <a:pt x="166" y="362"/>
                </a:lnTo>
                <a:lnTo>
                  <a:pt x="0" y="362"/>
                </a:lnTo>
                <a:lnTo>
                  <a:pt x="0" y="0"/>
                </a:lnTo>
                <a:close/>
                <a:moveTo>
                  <a:pt x="237" y="24"/>
                </a:moveTo>
                <a:lnTo>
                  <a:pt x="403" y="24"/>
                </a:lnTo>
                <a:lnTo>
                  <a:pt x="403" y="362"/>
                </a:lnTo>
                <a:lnTo>
                  <a:pt x="237" y="362"/>
                </a:lnTo>
                <a:lnTo>
                  <a:pt x="237" y="24"/>
                </a:lnTo>
                <a:close/>
                <a:moveTo>
                  <a:pt x="468" y="24"/>
                </a:moveTo>
                <a:lnTo>
                  <a:pt x="634" y="24"/>
                </a:lnTo>
                <a:lnTo>
                  <a:pt x="634" y="362"/>
                </a:lnTo>
                <a:lnTo>
                  <a:pt x="468" y="362"/>
                </a:lnTo>
                <a:lnTo>
                  <a:pt x="468" y="24"/>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9940" name="Line 95">
            <a:extLst>
              <a:ext uri="{FF2B5EF4-FFF2-40B4-BE49-F238E27FC236}">
                <a16:creationId xmlns:a16="http://schemas.microsoft.com/office/drawing/2014/main" id="{9AB08DE0-A26A-41C7-AFB3-AD4B8537D2EB}"/>
              </a:ext>
            </a:extLst>
          </p:cNvPr>
          <p:cNvSpPr>
            <a:spLocks noChangeShapeType="1"/>
          </p:cNvSpPr>
          <p:nvPr/>
        </p:nvSpPr>
        <p:spPr bwMode="auto">
          <a:xfrm>
            <a:off x="1709736" y="5391373"/>
            <a:ext cx="2598738"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9941" name="Rectangle 96">
            <a:extLst>
              <a:ext uri="{FF2B5EF4-FFF2-40B4-BE49-F238E27FC236}">
                <a16:creationId xmlns:a16="http://schemas.microsoft.com/office/drawing/2014/main" id="{DBA296C5-1339-409D-A489-6220EF9A5155}"/>
              </a:ext>
            </a:extLst>
          </p:cNvPr>
          <p:cNvSpPr>
            <a:spLocks noChangeArrowheads="1"/>
          </p:cNvSpPr>
          <p:nvPr/>
        </p:nvSpPr>
        <p:spPr bwMode="auto">
          <a:xfrm>
            <a:off x="1784349" y="4623023"/>
            <a:ext cx="225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1.6%</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42" name="Rectangle 97">
            <a:extLst>
              <a:ext uri="{FF2B5EF4-FFF2-40B4-BE49-F238E27FC236}">
                <a16:creationId xmlns:a16="http://schemas.microsoft.com/office/drawing/2014/main" id="{2C35CDCE-2EDB-48CB-8460-31774FC77888}"/>
              </a:ext>
            </a:extLst>
          </p:cNvPr>
          <p:cNvSpPr>
            <a:spLocks noChangeArrowheads="1"/>
          </p:cNvSpPr>
          <p:nvPr/>
        </p:nvSpPr>
        <p:spPr bwMode="auto">
          <a:xfrm>
            <a:off x="2154236" y="4659535"/>
            <a:ext cx="225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1.5%</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43" name="Rectangle 98">
            <a:extLst>
              <a:ext uri="{FF2B5EF4-FFF2-40B4-BE49-F238E27FC236}">
                <a16:creationId xmlns:a16="http://schemas.microsoft.com/office/drawing/2014/main" id="{9E1B9DA4-2560-4913-8B2C-B13FAAA6A296}"/>
              </a:ext>
            </a:extLst>
          </p:cNvPr>
          <p:cNvSpPr>
            <a:spLocks noChangeArrowheads="1"/>
          </p:cNvSpPr>
          <p:nvPr/>
        </p:nvSpPr>
        <p:spPr bwMode="auto">
          <a:xfrm>
            <a:off x="2525711" y="4659535"/>
            <a:ext cx="225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1.5%</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44" name="Rectangle 99">
            <a:extLst>
              <a:ext uri="{FF2B5EF4-FFF2-40B4-BE49-F238E27FC236}">
                <a16:creationId xmlns:a16="http://schemas.microsoft.com/office/drawing/2014/main" id="{41BABA73-2037-4F11-A85D-8656EF238250}"/>
              </a:ext>
            </a:extLst>
          </p:cNvPr>
          <p:cNvSpPr>
            <a:spLocks noChangeArrowheads="1"/>
          </p:cNvSpPr>
          <p:nvPr/>
        </p:nvSpPr>
        <p:spPr bwMode="auto">
          <a:xfrm>
            <a:off x="2895599" y="4584923"/>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1.5%</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45" name="Rectangle 100">
            <a:extLst>
              <a:ext uri="{FF2B5EF4-FFF2-40B4-BE49-F238E27FC236}">
                <a16:creationId xmlns:a16="http://schemas.microsoft.com/office/drawing/2014/main" id="{87A35F6A-1E66-479F-BF9C-066506263E63}"/>
              </a:ext>
            </a:extLst>
          </p:cNvPr>
          <p:cNvSpPr>
            <a:spLocks noChangeArrowheads="1"/>
          </p:cNvSpPr>
          <p:nvPr/>
        </p:nvSpPr>
        <p:spPr bwMode="auto">
          <a:xfrm>
            <a:off x="3267074" y="4480148"/>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1.9%</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46" name="Rectangle 101">
            <a:extLst>
              <a:ext uri="{FF2B5EF4-FFF2-40B4-BE49-F238E27FC236}">
                <a16:creationId xmlns:a16="http://schemas.microsoft.com/office/drawing/2014/main" id="{BEB7A4F3-7255-44A3-AD40-72C064CE8A22}"/>
              </a:ext>
            </a:extLst>
          </p:cNvPr>
          <p:cNvSpPr>
            <a:spLocks noChangeArrowheads="1"/>
          </p:cNvSpPr>
          <p:nvPr/>
        </p:nvSpPr>
        <p:spPr bwMode="auto">
          <a:xfrm>
            <a:off x="3636961" y="4264248"/>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2.7%</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47" name="Rectangle 102">
            <a:extLst>
              <a:ext uri="{FF2B5EF4-FFF2-40B4-BE49-F238E27FC236}">
                <a16:creationId xmlns:a16="http://schemas.microsoft.com/office/drawing/2014/main" id="{B2E972E5-8A4A-4F1D-B032-9079981C315C}"/>
              </a:ext>
            </a:extLst>
          </p:cNvPr>
          <p:cNvSpPr>
            <a:spLocks noChangeArrowheads="1"/>
          </p:cNvSpPr>
          <p:nvPr/>
        </p:nvSpPr>
        <p:spPr bwMode="auto">
          <a:xfrm>
            <a:off x="4008436" y="4011835"/>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3.4%</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48" name="Rectangle 103">
            <a:extLst>
              <a:ext uri="{FF2B5EF4-FFF2-40B4-BE49-F238E27FC236}">
                <a16:creationId xmlns:a16="http://schemas.microsoft.com/office/drawing/2014/main" id="{6C58217F-3124-4A6F-A9E5-4D1D1DDF0E18}"/>
              </a:ext>
            </a:extLst>
          </p:cNvPr>
          <p:cNvSpPr>
            <a:spLocks noChangeArrowheads="1"/>
          </p:cNvSpPr>
          <p:nvPr/>
        </p:nvSpPr>
        <p:spPr bwMode="auto">
          <a:xfrm>
            <a:off x="1762124" y="54802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2014</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49" name="Rectangle 104">
            <a:extLst>
              <a:ext uri="{FF2B5EF4-FFF2-40B4-BE49-F238E27FC236}">
                <a16:creationId xmlns:a16="http://schemas.microsoft.com/office/drawing/2014/main" id="{067279B2-D2F4-45D4-9842-0975757A7A80}"/>
              </a:ext>
            </a:extLst>
          </p:cNvPr>
          <p:cNvSpPr>
            <a:spLocks noChangeArrowheads="1"/>
          </p:cNvSpPr>
          <p:nvPr/>
        </p:nvSpPr>
        <p:spPr bwMode="auto">
          <a:xfrm>
            <a:off x="2132011" y="54802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2015</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50" name="Rectangle 105">
            <a:extLst>
              <a:ext uri="{FF2B5EF4-FFF2-40B4-BE49-F238E27FC236}">
                <a16:creationId xmlns:a16="http://schemas.microsoft.com/office/drawing/2014/main" id="{769615A8-9C48-4536-B535-518E1E926192}"/>
              </a:ext>
            </a:extLst>
          </p:cNvPr>
          <p:cNvSpPr>
            <a:spLocks noChangeArrowheads="1"/>
          </p:cNvSpPr>
          <p:nvPr/>
        </p:nvSpPr>
        <p:spPr bwMode="auto">
          <a:xfrm>
            <a:off x="2503486" y="54802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2016</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51" name="Rectangle 106">
            <a:extLst>
              <a:ext uri="{FF2B5EF4-FFF2-40B4-BE49-F238E27FC236}">
                <a16:creationId xmlns:a16="http://schemas.microsoft.com/office/drawing/2014/main" id="{4C3F910A-77FE-4963-B52D-ADAC6F9FD71D}"/>
              </a:ext>
            </a:extLst>
          </p:cNvPr>
          <p:cNvSpPr>
            <a:spLocks noChangeArrowheads="1"/>
          </p:cNvSpPr>
          <p:nvPr/>
        </p:nvSpPr>
        <p:spPr bwMode="auto">
          <a:xfrm>
            <a:off x="2873374" y="54802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2017</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52" name="Rectangle 107">
            <a:extLst>
              <a:ext uri="{FF2B5EF4-FFF2-40B4-BE49-F238E27FC236}">
                <a16:creationId xmlns:a16="http://schemas.microsoft.com/office/drawing/2014/main" id="{89925108-551A-47EA-90B9-DF027390B3F2}"/>
              </a:ext>
            </a:extLst>
          </p:cNvPr>
          <p:cNvSpPr>
            <a:spLocks noChangeArrowheads="1"/>
          </p:cNvSpPr>
          <p:nvPr/>
        </p:nvSpPr>
        <p:spPr bwMode="auto">
          <a:xfrm>
            <a:off x="3244849" y="54802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2018</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53" name="Rectangle 108">
            <a:extLst>
              <a:ext uri="{FF2B5EF4-FFF2-40B4-BE49-F238E27FC236}">
                <a16:creationId xmlns:a16="http://schemas.microsoft.com/office/drawing/2014/main" id="{86DD954A-C532-4256-A525-4D6C55DCD231}"/>
              </a:ext>
            </a:extLst>
          </p:cNvPr>
          <p:cNvSpPr>
            <a:spLocks noChangeArrowheads="1"/>
          </p:cNvSpPr>
          <p:nvPr/>
        </p:nvSpPr>
        <p:spPr bwMode="auto">
          <a:xfrm>
            <a:off x="3614736" y="54802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2019</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54" name="Rectangle 109">
            <a:extLst>
              <a:ext uri="{FF2B5EF4-FFF2-40B4-BE49-F238E27FC236}">
                <a16:creationId xmlns:a16="http://schemas.microsoft.com/office/drawing/2014/main" id="{EFFEF3C6-CBC8-4ECE-9237-89C086931C57}"/>
              </a:ext>
            </a:extLst>
          </p:cNvPr>
          <p:cNvSpPr>
            <a:spLocks noChangeArrowheads="1"/>
          </p:cNvSpPr>
          <p:nvPr/>
        </p:nvSpPr>
        <p:spPr bwMode="auto">
          <a:xfrm>
            <a:off x="3986211" y="54802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2020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55" name="Rectangle 110">
            <a:extLst>
              <a:ext uri="{FF2B5EF4-FFF2-40B4-BE49-F238E27FC236}">
                <a16:creationId xmlns:a16="http://schemas.microsoft.com/office/drawing/2014/main" id="{07C2976A-FBD4-4D73-BAE5-D9995E47A3C8}"/>
              </a:ext>
            </a:extLst>
          </p:cNvPr>
          <p:cNvSpPr>
            <a:spLocks noChangeArrowheads="1"/>
          </p:cNvSpPr>
          <p:nvPr/>
        </p:nvSpPr>
        <p:spPr bwMode="auto">
          <a:xfrm>
            <a:off x="2222499" y="3762598"/>
            <a:ext cx="17891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a:ln>
                  <a:noFill/>
                </a:ln>
                <a:solidFill>
                  <a:srgbClr val="595959"/>
                </a:solidFill>
                <a:effectLst/>
                <a:latin typeface="Calibri" panose="020F0502020204030204" pitchFamily="34" charset="0"/>
              </a:rPr>
              <a:t>Primary balance/GDP</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57" name="Rectangle 112">
            <a:extLst>
              <a:ext uri="{FF2B5EF4-FFF2-40B4-BE49-F238E27FC236}">
                <a16:creationId xmlns:a16="http://schemas.microsoft.com/office/drawing/2014/main" id="{AFE0F156-FF26-41E7-BF0F-C7A10B7CE154}"/>
              </a:ext>
            </a:extLst>
          </p:cNvPr>
          <p:cNvSpPr>
            <a:spLocks noChangeArrowheads="1"/>
          </p:cNvSpPr>
          <p:nvPr/>
        </p:nvSpPr>
        <p:spPr bwMode="auto">
          <a:xfrm>
            <a:off x="4594224" y="3673698"/>
            <a:ext cx="2871788" cy="2060575"/>
          </a:xfrm>
          <a:prstGeom prst="rect">
            <a:avLst/>
          </a:prstGeom>
          <a:solidFill>
            <a:srgbClr val="FFFFFF"/>
          </a:solidFill>
          <a:ln w="9525">
            <a:solidFill>
              <a:srgbClr val="000000"/>
            </a:solidFill>
            <a:miter lim="800000"/>
            <a:headEnd/>
            <a:tailEnd/>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it-IT"/>
          </a:p>
        </p:txBody>
      </p:sp>
      <p:sp>
        <p:nvSpPr>
          <p:cNvPr id="179958" name="Rectangle 113">
            <a:extLst>
              <a:ext uri="{FF2B5EF4-FFF2-40B4-BE49-F238E27FC236}">
                <a16:creationId xmlns:a16="http://schemas.microsoft.com/office/drawing/2014/main" id="{7C733C41-C32B-4630-B026-6E807BEE3C3E}"/>
              </a:ext>
            </a:extLst>
          </p:cNvPr>
          <p:cNvSpPr>
            <a:spLocks noChangeArrowheads="1"/>
          </p:cNvSpPr>
          <p:nvPr/>
        </p:nvSpPr>
        <p:spPr bwMode="auto">
          <a:xfrm>
            <a:off x="5894386" y="4332510"/>
            <a:ext cx="273050" cy="1063625"/>
          </a:xfrm>
          <a:prstGeom prst="rect">
            <a:avLst/>
          </a:prstGeom>
          <a:solidFill>
            <a:srgbClr val="4472C4"/>
          </a:solidFill>
          <a:ln>
            <a:noFill/>
          </a:ln>
          <a:extLst/>
        </p:spPr>
        <p:txBody>
          <a:bodyPr vert="horz" wrap="square" lIns="91440" tIns="45720" rIns="91440" bIns="45720" numCol="1" anchor="t" anchorCtr="0" compatLnSpc="1">
            <a:prstTxWarp prst="textNoShape">
              <a:avLst/>
            </a:prstTxWarp>
          </a:bodyPr>
          <a:lstStyle/>
          <a:p>
            <a:endParaRPr lang="it-IT"/>
          </a:p>
        </p:txBody>
      </p:sp>
      <p:sp>
        <p:nvSpPr>
          <p:cNvPr id="179959" name="Rectangle 114">
            <a:extLst>
              <a:ext uri="{FF2B5EF4-FFF2-40B4-BE49-F238E27FC236}">
                <a16:creationId xmlns:a16="http://schemas.microsoft.com/office/drawing/2014/main" id="{73EB005F-FF03-4D6C-9791-CED23FC6CFE2}"/>
              </a:ext>
            </a:extLst>
          </p:cNvPr>
          <p:cNvSpPr>
            <a:spLocks noChangeArrowheads="1"/>
          </p:cNvSpPr>
          <p:nvPr/>
        </p:nvSpPr>
        <p:spPr bwMode="auto">
          <a:xfrm>
            <a:off x="6270624" y="4454748"/>
            <a:ext cx="263525" cy="9413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dirty="0">
              <a:highlight>
                <a:srgbClr val="FF0000"/>
              </a:highlight>
            </a:endParaRPr>
          </a:p>
        </p:txBody>
      </p:sp>
      <p:sp>
        <p:nvSpPr>
          <p:cNvPr id="179960" name="Rectangle 115">
            <a:extLst>
              <a:ext uri="{FF2B5EF4-FFF2-40B4-BE49-F238E27FC236}">
                <a16:creationId xmlns:a16="http://schemas.microsoft.com/office/drawing/2014/main" id="{5D660842-6BDF-494B-A651-9DAA20D26483}"/>
              </a:ext>
            </a:extLst>
          </p:cNvPr>
          <p:cNvSpPr>
            <a:spLocks noChangeArrowheads="1"/>
          </p:cNvSpPr>
          <p:nvPr/>
        </p:nvSpPr>
        <p:spPr bwMode="auto">
          <a:xfrm>
            <a:off x="6637336" y="4618261"/>
            <a:ext cx="263525" cy="777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dirty="0">
              <a:highlight>
                <a:srgbClr val="FF0000"/>
              </a:highlight>
            </a:endParaRPr>
          </a:p>
        </p:txBody>
      </p:sp>
      <p:sp>
        <p:nvSpPr>
          <p:cNvPr id="179961" name="Rectangle 116">
            <a:extLst>
              <a:ext uri="{FF2B5EF4-FFF2-40B4-BE49-F238E27FC236}">
                <a16:creationId xmlns:a16="http://schemas.microsoft.com/office/drawing/2014/main" id="{6C61705D-9E88-4801-8FD8-321194F4F152}"/>
              </a:ext>
            </a:extLst>
          </p:cNvPr>
          <p:cNvSpPr>
            <a:spLocks noChangeArrowheads="1"/>
          </p:cNvSpPr>
          <p:nvPr/>
        </p:nvSpPr>
        <p:spPr bwMode="auto">
          <a:xfrm>
            <a:off x="7013574" y="4867499"/>
            <a:ext cx="263525" cy="5286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9962" name="Freeform 117">
            <a:extLst>
              <a:ext uri="{FF2B5EF4-FFF2-40B4-BE49-F238E27FC236}">
                <a16:creationId xmlns:a16="http://schemas.microsoft.com/office/drawing/2014/main" id="{A47B7AD0-68B4-4A5B-95F9-FFF15FD49A2C}"/>
              </a:ext>
            </a:extLst>
          </p:cNvPr>
          <p:cNvSpPr>
            <a:spLocks noEditPoints="1"/>
          </p:cNvSpPr>
          <p:nvPr/>
        </p:nvSpPr>
        <p:spPr bwMode="auto">
          <a:xfrm>
            <a:off x="4783136" y="4294410"/>
            <a:ext cx="1006475" cy="1101725"/>
          </a:xfrm>
          <a:custGeom>
            <a:avLst/>
            <a:gdLst>
              <a:gd name="T0" fmla="*/ 0 w 634"/>
              <a:gd name="T1" fmla="*/ 6 h 694"/>
              <a:gd name="T2" fmla="*/ 166 w 634"/>
              <a:gd name="T3" fmla="*/ 6 h 694"/>
              <a:gd name="T4" fmla="*/ 166 w 634"/>
              <a:gd name="T5" fmla="*/ 694 h 694"/>
              <a:gd name="T6" fmla="*/ 0 w 634"/>
              <a:gd name="T7" fmla="*/ 694 h 694"/>
              <a:gd name="T8" fmla="*/ 0 w 634"/>
              <a:gd name="T9" fmla="*/ 6 h 694"/>
              <a:gd name="T10" fmla="*/ 237 w 634"/>
              <a:gd name="T11" fmla="*/ 24 h 694"/>
              <a:gd name="T12" fmla="*/ 403 w 634"/>
              <a:gd name="T13" fmla="*/ 24 h 694"/>
              <a:gd name="T14" fmla="*/ 403 w 634"/>
              <a:gd name="T15" fmla="*/ 694 h 694"/>
              <a:gd name="T16" fmla="*/ 237 w 634"/>
              <a:gd name="T17" fmla="*/ 694 h 694"/>
              <a:gd name="T18" fmla="*/ 237 w 634"/>
              <a:gd name="T19" fmla="*/ 24 h 694"/>
              <a:gd name="T20" fmla="*/ 468 w 634"/>
              <a:gd name="T21" fmla="*/ 0 h 694"/>
              <a:gd name="T22" fmla="*/ 634 w 634"/>
              <a:gd name="T23" fmla="*/ 0 h 694"/>
              <a:gd name="T24" fmla="*/ 634 w 634"/>
              <a:gd name="T25" fmla="*/ 694 h 694"/>
              <a:gd name="T26" fmla="*/ 468 w 634"/>
              <a:gd name="T27" fmla="*/ 694 h 694"/>
              <a:gd name="T28" fmla="*/ 468 w 634"/>
              <a:gd name="T29"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4" h="694">
                <a:moveTo>
                  <a:pt x="0" y="6"/>
                </a:moveTo>
                <a:lnTo>
                  <a:pt x="166" y="6"/>
                </a:lnTo>
                <a:lnTo>
                  <a:pt x="166" y="694"/>
                </a:lnTo>
                <a:lnTo>
                  <a:pt x="0" y="694"/>
                </a:lnTo>
                <a:lnTo>
                  <a:pt x="0" y="6"/>
                </a:lnTo>
                <a:close/>
                <a:moveTo>
                  <a:pt x="237" y="24"/>
                </a:moveTo>
                <a:lnTo>
                  <a:pt x="403" y="24"/>
                </a:lnTo>
                <a:lnTo>
                  <a:pt x="403" y="694"/>
                </a:lnTo>
                <a:lnTo>
                  <a:pt x="237" y="694"/>
                </a:lnTo>
                <a:lnTo>
                  <a:pt x="237" y="24"/>
                </a:lnTo>
                <a:close/>
                <a:moveTo>
                  <a:pt x="468" y="0"/>
                </a:moveTo>
                <a:lnTo>
                  <a:pt x="634" y="0"/>
                </a:lnTo>
                <a:lnTo>
                  <a:pt x="634" y="694"/>
                </a:lnTo>
                <a:lnTo>
                  <a:pt x="468" y="694"/>
                </a:lnTo>
                <a:lnTo>
                  <a:pt x="468" y="0"/>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9963" name="Line 118">
            <a:extLst>
              <a:ext uri="{FF2B5EF4-FFF2-40B4-BE49-F238E27FC236}">
                <a16:creationId xmlns:a16="http://schemas.microsoft.com/office/drawing/2014/main" id="{2AFCC1F1-52C3-46D7-A6BD-FB4E61B26C3C}"/>
              </a:ext>
            </a:extLst>
          </p:cNvPr>
          <p:cNvSpPr>
            <a:spLocks noChangeShapeType="1"/>
          </p:cNvSpPr>
          <p:nvPr/>
        </p:nvSpPr>
        <p:spPr bwMode="auto">
          <a:xfrm>
            <a:off x="4730749" y="5400898"/>
            <a:ext cx="2598738"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9964" name="Rectangle 119">
            <a:extLst>
              <a:ext uri="{FF2B5EF4-FFF2-40B4-BE49-F238E27FC236}">
                <a16:creationId xmlns:a16="http://schemas.microsoft.com/office/drawing/2014/main" id="{601B3EE4-48E8-482E-B21D-F891F0B69132}"/>
              </a:ext>
            </a:extLst>
          </p:cNvPr>
          <p:cNvSpPr>
            <a:spLocks noChangeArrowheads="1"/>
          </p:cNvSpPr>
          <p:nvPr/>
        </p:nvSpPr>
        <p:spPr bwMode="auto">
          <a:xfrm>
            <a:off x="4748211" y="4115023"/>
            <a:ext cx="3413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131.9%</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65" name="Rectangle 120">
            <a:extLst>
              <a:ext uri="{FF2B5EF4-FFF2-40B4-BE49-F238E27FC236}">
                <a16:creationId xmlns:a16="http://schemas.microsoft.com/office/drawing/2014/main" id="{28D4A7A9-894D-4035-BF16-7E61E326FD54}"/>
              </a:ext>
            </a:extLst>
          </p:cNvPr>
          <p:cNvSpPr>
            <a:spLocks noChangeArrowheads="1"/>
          </p:cNvSpPr>
          <p:nvPr/>
        </p:nvSpPr>
        <p:spPr bwMode="auto">
          <a:xfrm>
            <a:off x="5119686" y="4146773"/>
            <a:ext cx="3413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131.5%</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66" name="Rectangle 121">
            <a:extLst>
              <a:ext uri="{FF2B5EF4-FFF2-40B4-BE49-F238E27FC236}">
                <a16:creationId xmlns:a16="http://schemas.microsoft.com/office/drawing/2014/main" id="{08B1CA18-75F2-4017-AB2E-151CDEB84410}"/>
              </a:ext>
            </a:extLst>
          </p:cNvPr>
          <p:cNvSpPr>
            <a:spLocks noChangeArrowheads="1"/>
          </p:cNvSpPr>
          <p:nvPr/>
        </p:nvSpPr>
        <p:spPr bwMode="auto">
          <a:xfrm>
            <a:off x="5489574" y="4107085"/>
            <a:ext cx="3413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132.0%</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67" name="Rectangle 122">
            <a:extLst>
              <a:ext uri="{FF2B5EF4-FFF2-40B4-BE49-F238E27FC236}">
                <a16:creationId xmlns:a16="http://schemas.microsoft.com/office/drawing/2014/main" id="{42E48C6D-11EC-4E6C-A3DC-5C95EE5447C9}"/>
              </a:ext>
            </a:extLst>
          </p:cNvPr>
          <p:cNvSpPr>
            <a:spLocks noChangeArrowheads="1"/>
          </p:cNvSpPr>
          <p:nvPr/>
        </p:nvSpPr>
        <p:spPr bwMode="auto">
          <a:xfrm>
            <a:off x="5861049" y="4138835"/>
            <a:ext cx="3414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131.8%</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68" name="Rectangle 123">
            <a:extLst>
              <a:ext uri="{FF2B5EF4-FFF2-40B4-BE49-F238E27FC236}">
                <a16:creationId xmlns:a16="http://schemas.microsoft.com/office/drawing/2014/main" id="{151FED22-3A3A-4091-830C-CAC9A45BAB6A}"/>
              </a:ext>
            </a:extLst>
          </p:cNvPr>
          <p:cNvSpPr>
            <a:spLocks noChangeArrowheads="1"/>
          </p:cNvSpPr>
          <p:nvPr/>
        </p:nvSpPr>
        <p:spPr bwMode="auto">
          <a:xfrm>
            <a:off x="6230936" y="4264248"/>
            <a:ext cx="3414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130.8%</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69" name="Rectangle 124">
            <a:extLst>
              <a:ext uri="{FF2B5EF4-FFF2-40B4-BE49-F238E27FC236}">
                <a16:creationId xmlns:a16="http://schemas.microsoft.com/office/drawing/2014/main" id="{FEAACE6A-F072-4ACE-906C-D6C023F50615}"/>
              </a:ext>
            </a:extLst>
          </p:cNvPr>
          <p:cNvSpPr>
            <a:spLocks noChangeArrowheads="1"/>
          </p:cNvSpPr>
          <p:nvPr/>
        </p:nvSpPr>
        <p:spPr bwMode="auto">
          <a:xfrm>
            <a:off x="6655547" y="4415060"/>
            <a:ext cx="2548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128%</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70" name="Rectangle 125">
            <a:extLst>
              <a:ext uri="{FF2B5EF4-FFF2-40B4-BE49-F238E27FC236}">
                <a16:creationId xmlns:a16="http://schemas.microsoft.com/office/drawing/2014/main" id="{4A61058E-E9E7-409F-BEB0-2E24E9A91210}"/>
              </a:ext>
            </a:extLst>
          </p:cNvPr>
          <p:cNvSpPr>
            <a:spLocks noChangeArrowheads="1"/>
          </p:cNvSpPr>
          <p:nvPr/>
        </p:nvSpPr>
        <p:spPr bwMode="auto">
          <a:xfrm>
            <a:off x="6980839" y="4671598"/>
            <a:ext cx="3414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124.7%</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79971" name="Rectangle 126">
            <a:extLst>
              <a:ext uri="{FF2B5EF4-FFF2-40B4-BE49-F238E27FC236}">
                <a16:creationId xmlns:a16="http://schemas.microsoft.com/office/drawing/2014/main" id="{81E1B8AC-22DB-496D-B81F-2A03466E8557}"/>
              </a:ext>
            </a:extLst>
          </p:cNvPr>
          <p:cNvSpPr>
            <a:spLocks noChangeArrowheads="1"/>
          </p:cNvSpPr>
          <p:nvPr/>
        </p:nvSpPr>
        <p:spPr bwMode="auto">
          <a:xfrm>
            <a:off x="4783136" y="5489798"/>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2014</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72" name="Rectangle 127">
            <a:extLst>
              <a:ext uri="{FF2B5EF4-FFF2-40B4-BE49-F238E27FC236}">
                <a16:creationId xmlns:a16="http://schemas.microsoft.com/office/drawing/2014/main" id="{A12980CB-FD37-445B-8BD2-0191F17F5AB2}"/>
              </a:ext>
            </a:extLst>
          </p:cNvPr>
          <p:cNvSpPr>
            <a:spLocks noChangeArrowheads="1"/>
          </p:cNvSpPr>
          <p:nvPr/>
        </p:nvSpPr>
        <p:spPr bwMode="auto">
          <a:xfrm>
            <a:off x="5153024" y="5489798"/>
            <a:ext cx="377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2015</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73" name="Rectangle 128">
            <a:extLst>
              <a:ext uri="{FF2B5EF4-FFF2-40B4-BE49-F238E27FC236}">
                <a16:creationId xmlns:a16="http://schemas.microsoft.com/office/drawing/2014/main" id="{9C6FC51E-3610-42C6-9AAC-34457D2A6080}"/>
              </a:ext>
            </a:extLst>
          </p:cNvPr>
          <p:cNvSpPr>
            <a:spLocks noChangeArrowheads="1"/>
          </p:cNvSpPr>
          <p:nvPr/>
        </p:nvSpPr>
        <p:spPr bwMode="auto">
          <a:xfrm>
            <a:off x="5524499" y="5489798"/>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2016</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74" name="Rectangle 129">
            <a:extLst>
              <a:ext uri="{FF2B5EF4-FFF2-40B4-BE49-F238E27FC236}">
                <a16:creationId xmlns:a16="http://schemas.microsoft.com/office/drawing/2014/main" id="{C9B43FC1-EA66-4D69-826C-21D2E4F81E3F}"/>
              </a:ext>
            </a:extLst>
          </p:cNvPr>
          <p:cNvSpPr>
            <a:spLocks noChangeArrowheads="1"/>
          </p:cNvSpPr>
          <p:nvPr/>
        </p:nvSpPr>
        <p:spPr bwMode="auto">
          <a:xfrm>
            <a:off x="5894386" y="5489798"/>
            <a:ext cx="377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2017</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75" name="Rectangle 130">
            <a:extLst>
              <a:ext uri="{FF2B5EF4-FFF2-40B4-BE49-F238E27FC236}">
                <a16:creationId xmlns:a16="http://schemas.microsoft.com/office/drawing/2014/main" id="{05C3B4D6-58F7-4B75-B22D-44B5BAEA7397}"/>
              </a:ext>
            </a:extLst>
          </p:cNvPr>
          <p:cNvSpPr>
            <a:spLocks noChangeArrowheads="1"/>
          </p:cNvSpPr>
          <p:nvPr/>
        </p:nvSpPr>
        <p:spPr bwMode="auto">
          <a:xfrm>
            <a:off x="6265861" y="5489798"/>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2018</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76" name="Rectangle 131">
            <a:extLst>
              <a:ext uri="{FF2B5EF4-FFF2-40B4-BE49-F238E27FC236}">
                <a16:creationId xmlns:a16="http://schemas.microsoft.com/office/drawing/2014/main" id="{65F1D41D-EE52-4D7D-8EED-31E11974443C}"/>
              </a:ext>
            </a:extLst>
          </p:cNvPr>
          <p:cNvSpPr>
            <a:spLocks noChangeArrowheads="1"/>
          </p:cNvSpPr>
          <p:nvPr/>
        </p:nvSpPr>
        <p:spPr bwMode="auto">
          <a:xfrm>
            <a:off x="6635749" y="5489798"/>
            <a:ext cx="377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2019</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77" name="Rectangle 132">
            <a:extLst>
              <a:ext uri="{FF2B5EF4-FFF2-40B4-BE49-F238E27FC236}">
                <a16:creationId xmlns:a16="http://schemas.microsoft.com/office/drawing/2014/main" id="{BFCA38F7-1CEC-406C-BA60-D80B65D555A9}"/>
              </a:ext>
            </a:extLst>
          </p:cNvPr>
          <p:cNvSpPr>
            <a:spLocks noChangeArrowheads="1"/>
          </p:cNvSpPr>
          <p:nvPr/>
        </p:nvSpPr>
        <p:spPr bwMode="auto">
          <a:xfrm>
            <a:off x="7007224" y="5489798"/>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2020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9978" name="Rectangle 133">
            <a:extLst>
              <a:ext uri="{FF2B5EF4-FFF2-40B4-BE49-F238E27FC236}">
                <a16:creationId xmlns:a16="http://schemas.microsoft.com/office/drawing/2014/main" id="{B4E3DD76-9019-46E1-BCF4-4239B98BCD17}"/>
              </a:ext>
            </a:extLst>
          </p:cNvPr>
          <p:cNvSpPr>
            <a:spLocks noChangeArrowheads="1"/>
          </p:cNvSpPr>
          <p:nvPr/>
        </p:nvSpPr>
        <p:spPr bwMode="auto">
          <a:xfrm>
            <a:off x="5413374" y="3772123"/>
            <a:ext cx="13474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595959"/>
                </a:solidFill>
                <a:effectLst/>
                <a:latin typeface="Calibri" panose="020F0502020204030204" pitchFamily="34" charset="0"/>
              </a:rPr>
              <a:t>Public Debt</a:t>
            </a:r>
            <a:r>
              <a:rPr kumimoji="0" lang="it-IT" altLang="it-IT" sz="1400" b="1" i="0" u="none" strike="noStrike" cap="none" normalizeH="0" baseline="30000" dirty="0">
                <a:ln>
                  <a:noFill/>
                </a:ln>
                <a:solidFill>
                  <a:srgbClr val="595959"/>
                </a:solidFill>
                <a:effectLst/>
                <a:latin typeface="Calibri" panose="020F0502020204030204" pitchFamily="34" charset="0"/>
              </a:rPr>
              <a:t>1</a:t>
            </a:r>
            <a:r>
              <a:rPr kumimoji="0" lang="it-IT" altLang="it-IT" sz="1400" b="1" i="0" u="none" strike="noStrike" cap="none" normalizeH="0" baseline="0" dirty="0">
                <a:ln>
                  <a:noFill/>
                </a:ln>
                <a:solidFill>
                  <a:srgbClr val="595959"/>
                </a:solidFill>
                <a:effectLst/>
                <a:latin typeface="Calibri" panose="020F0502020204030204" pitchFamily="34" charset="0"/>
              </a:rPr>
              <a:t>/GDP</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6" name="Rettangolo 105">
            <a:extLst>
              <a:ext uri="{FF2B5EF4-FFF2-40B4-BE49-F238E27FC236}">
                <a16:creationId xmlns:a16="http://schemas.microsoft.com/office/drawing/2014/main" id="{2A74D064-161C-4043-8586-81D73B309790}"/>
              </a:ext>
            </a:extLst>
          </p:cNvPr>
          <p:cNvSpPr/>
          <p:nvPr/>
        </p:nvSpPr>
        <p:spPr>
          <a:xfrm>
            <a:off x="-2" y="6294730"/>
            <a:ext cx="9005977" cy="215444"/>
          </a:xfrm>
          <a:prstGeom prst="rect">
            <a:avLst/>
          </a:prstGeom>
          <a:noFill/>
        </p:spPr>
        <p:txBody>
          <a:bodyPr wrap="square" rtlCol="0">
            <a:spAutoFit/>
          </a:bodyPr>
          <a:lstStyle/>
          <a:p>
            <a:pPr algn="just"/>
            <a:r>
              <a:rPr lang="it-IT" sz="800" i="1" dirty="0">
                <a:solidFill>
                  <a:schemeClr val="bg1"/>
                </a:solidFill>
                <a:latin typeface="+mn-lt"/>
              </a:rPr>
              <a:t>Source:  ABI on Istat</a:t>
            </a:r>
          </a:p>
        </p:txBody>
      </p:sp>
      <p:sp>
        <p:nvSpPr>
          <p:cNvPr id="120" name="Rectangle 20">
            <a:extLst>
              <a:ext uri="{FF2B5EF4-FFF2-40B4-BE49-F238E27FC236}">
                <a16:creationId xmlns:a16="http://schemas.microsoft.com/office/drawing/2014/main" id="{2ADDBC8A-79AA-48A3-B92E-653ADAD65EFF}"/>
              </a:ext>
            </a:extLst>
          </p:cNvPr>
          <p:cNvSpPr>
            <a:spLocks noChangeArrowheads="1"/>
          </p:cNvSpPr>
          <p:nvPr/>
        </p:nvSpPr>
        <p:spPr bwMode="auto">
          <a:xfrm>
            <a:off x="1762124"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2014</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1" name="Rectangle 21">
            <a:extLst>
              <a:ext uri="{FF2B5EF4-FFF2-40B4-BE49-F238E27FC236}">
                <a16:creationId xmlns:a16="http://schemas.microsoft.com/office/drawing/2014/main" id="{D278D8AC-BFC3-4A62-AF08-4C83A07607B1}"/>
              </a:ext>
            </a:extLst>
          </p:cNvPr>
          <p:cNvSpPr>
            <a:spLocks noChangeArrowheads="1"/>
          </p:cNvSpPr>
          <p:nvPr/>
        </p:nvSpPr>
        <p:spPr bwMode="auto">
          <a:xfrm>
            <a:off x="2132011"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2015</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2" name="Rectangle 22">
            <a:extLst>
              <a:ext uri="{FF2B5EF4-FFF2-40B4-BE49-F238E27FC236}">
                <a16:creationId xmlns:a16="http://schemas.microsoft.com/office/drawing/2014/main" id="{9D2E611E-27D3-4D2A-8BBB-9E661E04FB0A}"/>
              </a:ext>
            </a:extLst>
          </p:cNvPr>
          <p:cNvSpPr>
            <a:spLocks noChangeArrowheads="1"/>
          </p:cNvSpPr>
          <p:nvPr/>
        </p:nvSpPr>
        <p:spPr bwMode="auto">
          <a:xfrm>
            <a:off x="2503486"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2016</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3" name="Rectangle 23">
            <a:extLst>
              <a:ext uri="{FF2B5EF4-FFF2-40B4-BE49-F238E27FC236}">
                <a16:creationId xmlns:a16="http://schemas.microsoft.com/office/drawing/2014/main" id="{F3C0E488-4340-4BB6-B6CA-9AB727F3EE98}"/>
              </a:ext>
            </a:extLst>
          </p:cNvPr>
          <p:cNvSpPr>
            <a:spLocks noChangeArrowheads="1"/>
          </p:cNvSpPr>
          <p:nvPr/>
        </p:nvSpPr>
        <p:spPr bwMode="auto">
          <a:xfrm>
            <a:off x="2873374"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2017</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4" name="Rectangle 24">
            <a:extLst>
              <a:ext uri="{FF2B5EF4-FFF2-40B4-BE49-F238E27FC236}">
                <a16:creationId xmlns:a16="http://schemas.microsoft.com/office/drawing/2014/main" id="{B6EA086E-A15E-4C82-AFCA-B2822B18CD50}"/>
              </a:ext>
            </a:extLst>
          </p:cNvPr>
          <p:cNvSpPr>
            <a:spLocks noChangeArrowheads="1"/>
          </p:cNvSpPr>
          <p:nvPr/>
        </p:nvSpPr>
        <p:spPr bwMode="auto">
          <a:xfrm>
            <a:off x="3244849"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2018</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5" name="Rectangle 25">
            <a:extLst>
              <a:ext uri="{FF2B5EF4-FFF2-40B4-BE49-F238E27FC236}">
                <a16:creationId xmlns:a16="http://schemas.microsoft.com/office/drawing/2014/main" id="{D17F8123-9BCD-405D-B8CE-71A04833AD16}"/>
              </a:ext>
            </a:extLst>
          </p:cNvPr>
          <p:cNvSpPr>
            <a:spLocks noChangeArrowheads="1"/>
          </p:cNvSpPr>
          <p:nvPr/>
        </p:nvSpPr>
        <p:spPr bwMode="auto">
          <a:xfrm>
            <a:off x="3614736"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2019</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26" name="Rectangle 26">
            <a:extLst>
              <a:ext uri="{FF2B5EF4-FFF2-40B4-BE49-F238E27FC236}">
                <a16:creationId xmlns:a16="http://schemas.microsoft.com/office/drawing/2014/main" id="{3F85D4A3-FE03-4D2D-942C-C37DA5752E75}"/>
              </a:ext>
            </a:extLst>
          </p:cNvPr>
          <p:cNvSpPr>
            <a:spLocks noChangeArrowheads="1"/>
          </p:cNvSpPr>
          <p:nvPr/>
        </p:nvSpPr>
        <p:spPr bwMode="auto">
          <a:xfrm>
            <a:off x="3986211" y="3372073"/>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95959"/>
                </a:solidFill>
                <a:effectLst/>
                <a:latin typeface="Calibri" panose="020F0502020204030204" pitchFamily="34" charset="0"/>
              </a:rPr>
              <a:t>2020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grpSp>
        <p:nvGrpSpPr>
          <p:cNvPr id="2" name="Gruppo 1">
            <a:extLst>
              <a:ext uri="{FF2B5EF4-FFF2-40B4-BE49-F238E27FC236}">
                <a16:creationId xmlns:a16="http://schemas.microsoft.com/office/drawing/2014/main" id="{8A8CE670-EFA6-4274-ADB6-B086C8F43EC9}"/>
              </a:ext>
            </a:extLst>
          </p:cNvPr>
          <p:cNvGrpSpPr/>
          <p:nvPr/>
        </p:nvGrpSpPr>
        <p:grpSpPr>
          <a:xfrm>
            <a:off x="1709736" y="2081435"/>
            <a:ext cx="2598738" cy="1175059"/>
            <a:chOff x="1709736" y="2081435"/>
            <a:chExt cx="2598738" cy="1175059"/>
          </a:xfrm>
        </p:grpSpPr>
        <p:sp>
          <p:nvSpPr>
            <p:cNvPr id="110" name="Rectangle 6">
              <a:extLst>
                <a:ext uri="{FF2B5EF4-FFF2-40B4-BE49-F238E27FC236}">
                  <a16:creationId xmlns:a16="http://schemas.microsoft.com/office/drawing/2014/main" id="{271F5F65-52B0-4E61-8117-60CA3D056372}"/>
                </a:ext>
              </a:extLst>
            </p:cNvPr>
            <p:cNvSpPr>
              <a:spLocks noChangeArrowheads="1"/>
            </p:cNvSpPr>
            <p:nvPr/>
          </p:nvSpPr>
          <p:spPr bwMode="auto">
            <a:xfrm>
              <a:off x="2871786" y="2271935"/>
              <a:ext cx="273050" cy="752475"/>
            </a:xfrm>
            <a:prstGeom prst="rect">
              <a:avLst/>
            </a:prstGeom>
            <a:solidFill>
              <a:srgbClr val="4472C4"/>
            </a:solidFill>
            <a:ln>
              <a:noFill/>
            </a:ln>
            <a:extLst/>
          </p:spPr>
          <p:txBody>
            <a:bodyPr vert="horz" wrap="square" lIns="91440" tIns="45720" rIns="91440" bIns="45720" numCol="1" anchor="t" anchorCtr="0" compatLnSpc="1">
              <a:prstTxWarp prst="textNoShape">
                <a:avLst/>
              </a:prstTxWarp>
            </a:bodyPr>
            <a:lstStyle/>
            <a:p>
              <a:endParaRPr lang="it-IT" dirty="0"/>
            </a:p>
          </p:txBody>
        </p:sp>
        <p:sp>
          <p:nvSpPr>
            <p:cNvPr id="111" name="Rectangle 7">
              <a:extLst>
                <a:ext uri="{FF2B5EF4-FFF2-40B4-BE49-F238E27FC236}">
                  <a16:creationId xmlns:a16="http://schemas.microsoft.com/office/drawing/2014/main" id="{F7D13863-BDD9-4610-8674-2CACC12199CD}"/>
                </a:ext>
              </a:extLst>
            </p:cNvPr>
            <p:cNvSpPr>
              <a:spLocks noChangeArrowheads="1"/>
            </p:cNvSpPr>
            <p:nvPr/>
          </p:nvSpPr>
          <p:spPr bwMode="auto">
            <a:xfrm>
              <a:off x="3248024" y="2271935"/>
              <a:ext cx="263525" cy="7524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 name="Rectangle 8">
              <a:extLst>
                <a:ext uri="{FF2B5EF4-FFF2-40B4-BE49-F238E27FC236}">
                  <a16:creationId xmlns:a16="http://schemas.microsoft.com/office/drawing/2014/main" id="{707D7EF3-2BFA-413C-AC4A-938184BBA378}"/>
                </a:ext>
              </a:extLst>
            </p:cNvPr>
            <p:cNvSpPr>
              <a:spLocks noChangeArrowheads="1"/>
            </p:cNvSpPr>
            <p:nvPr/>
          </p:nvSpPr>
          <p:spPr bwMode="auto">
            <a:xfrm>
              <a:off x="3616324" y="2332260"/>
              <a:ext cx="263525" cy="6921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 name="Rectangle 9">
              <a:extLst>
                <a:ext uri="{FF2B5EF4-FFF2-40B4-BE49-F238E27FC236}">
                  <a16:creationId xmlns:a16="http://schemas.microsoft.com/office/drawing/2014/main" id="{D8E5D709-906C-44A8-83A9-F77382022246}"/>
                </a:ext>
              </a:extLst>
            </p:cNvPr>
            <p:cNvSpPr>
              <a:spLocks noChangeArrowheads="1"/>
            </p:cNvSpPr>
            <p:nvPr/>
          </p:nvSpPr>
          <p:spPr bwMode="auto">
            <a:xfrm>
              <a:off x="3992561" y="2375123"/>
              <a:ext cx="263525" cy="6492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 name="Rectangle 15">
              <a:extLst>
                <a:ext uri="{FF2B5EF4-FFF2-40B4-BE49-F238E27FC236}">
                  <a16:creationId xmlns:a16="http://schemas.microsoft.com/office/drawing/2014/main" id="{8B3B3EB0-1FBA-4CDA-9F21-6FCE60695B65}"/>
                </a:ext>
              </a:extLst>
            </p:cNvPr>
            <p:cNvSpPr>
              <a:spLocks noChangeArrowheads="1"/>
            </p:cNvSpPr>
            <p:nvPr/>
          </p:nvSpPr>
          <p:spPr bwMode="auto">
            <a:xfrm>
              <a:off x="2564605" y="2437830"/>
              <a:ext cx="225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0.9%</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6" name="Rectangle 16">
              <a:extLst>
                <a:ext uri="{FF2B5EF4-FFF2-40B4-BE49-F238E27FC236}">
                  <a16:creationId xmlns:a16="http://schemas.microsoft.com/office/drawing/2014/main" id="{01411122-228E-44DC-8285-400416517896}"/>
                </a:ext>
              </a:extLst>
            </p:cNvPr>
            <p:cNvSpPr>
              <a:spLocks noChangeArrowheads="1"/>
            </p:cNvSpPr>
            <p:nvPr/>
          </p:nvSpPr>
          <p:spPr bwMode="auto">
            <a:xfrm>
              <a:off x="2895599" y="2081435"/>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1.5%</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7" name="Rectangle 17">
              <a:extLst>
                <a:ext uri="{FF2B5EF4-FFF2-40B4-BE49-F238E27FC236}">
                  <a16:creationId xmlns:a16="http://schemas.microsoft.com/office/drawing/2014/main" id="{88C9496A-6164-4AB5-A53F-E3757136FB0E}"/>
                </a:ext>
              </a:extLst>
            </p:cNvPr>
            <p:cNvSpPr>
              <a:spLocks noChangeArrowheads="1"/>
            </p:cNvSpPr>
            <p:nvPr/>
          </p:nvSpPr>
          <p:spPr bwMode="auto">
            <a:xfrm>
              <a:off x="3267074" y="2081435"/>
              <a:ext cx="225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1.5%</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8" name="Rectangle 18">
              <a:extLst>
                <a:ext uri="{FF2B5EF4-FFF2-40B4-BE49-F238E27FC236}">
                  <a16:creationId xmlns:a16="http://schemas.microsoft.com/office/drawing/2014/main" id="{A6AB462B-62C2-47B3-9487-5528775AE3EC}"/>
                </a:ext>
              </a:extLst>
            </p:cNvPr>
            <p:cNvSpPr>
              <a:spLocks noChangeArrowheads="1"/>
            </p:cNvSpPr>
            <p:nvPr/>
          </p:nvSpPr>
          <p:spPr bwMode="auto">
            <a:xfrm>
              <a:off x="3636961" y="2081435"/>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1.4%</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9" name="Rectangle 19">
              <a:extLst>
                <a:ext uri="{FF2B5EF4-FFF2-40B4-BE49-F238E27FC236}">
                  <a16:creationId xmlns:a16="http://schemas.microsoft.com/office/drawing/2014/main" id="{B39D7505-1FCD-4343-8B40-225A6DD1B882}"/>
                </a:ext>
              </a:extLst>
            </p:cNvPr>
            <p:cNvSpPr>
              <a:spLocks noChangeArrowheads="1"/>
            </p:cNvSpPr>
            <p:nvPr/>
          </p:nvSpPr>
          <p:spPr bwMode="auto">
            <a:xfrm>
              <a:off x="4008436" y="2184623"/>
              <a:ext cx="225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404040"/>
                  </a:solidFill>
                  <a:effectLst/>
                  <a:latin typeface="Calibri" panose="020F0502020204030204" pitchFamily="34" charset="0"/>
                </a:rPr>
                <a:t>1.3%</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28" name="Rectangle 14">
              <a:extLst>
                <a:ext uri="{FF2B5EF4-FFF2-40B4-BE49-F238E27FC236}">
                  <a16:creationId xmlns:a16="http://schemas.microsoft.com/office/drawing/2014/main" id="{99CEE721-5151-495E-AE96-6AD485722296}"/>
                </a:ext>
              </a:extLst>
            </p:cNvPr>
            <p:cNvSpPr>
              <a:spLocks noChangeArrowheads="1"/>
            </p:cNvSpPr>
            <p:nvPr/>
          </p:nvSpPr>
          <p:spPr bwMode="auto">
            <a:xfrm>
              <a:off x="2174591" y="2362458"/>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900" dirty="0">
                  <a:solidFill>
                    <a:srgbClr val="404040"/>
                  </a:solidFill>
                  <a:latin typeface="Calibri" panose="020F0502020204030204" pitchFamily="34" charset="0"/>
                </a:rPr>
                <a:t>1.0</a:t>
              </a:r>
              <a:r>
                <a:rPr kumimoji="0" lang="it-IT" altLang="it-IT" sz="900" b="0" i="0" u="none" strike="noStrike" cap="none" normalizeH="0" baseline="0" dirty="0">
                  <a:ln>
                    <a:noFill/>
                  </a:ln>
                  <a:solidFill>
                    <a:srgbClr val="404040"/>
                  </a:solidFill>
                  <a:effectLst/>
                  <a:latin typeface="Calibri" panose="020F0502020204030204" pitchFamily="34" charset="0"/>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29" name="Rectangle 13">
              <a:extLst>
                <a:ext uri="{FF2B5EF4-FFF2-40B4-BE49-F238E27FC236}">
                  <a16:creationId xmlns:a16="http://schemas.microsoft.com/office/drawing/2014/main" id="{C38342FB-7986-490D-B40C-40E243778565}"/>
                </a:ext>
              </a:extLst>
            </p:cNvPr>
            <p:cNvSpPr>
              <a:spLocks noChangeArrowheads="1"/>
            </p:cNvSpPr>
            <p:nvPr/>
          </p:nvSpPr>
          <p:spPr bwMode="auto">
            <a:xfrm>
              <a:off x="1782462" y="2770252"/>
              <a:ext cx="2260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900" dirty="0">
                  <a:solidFill>
                    <a:srgbClr val="404040"/>
                  </a:solidFill>
                  <a:latin typeface="Calibri" panose="020F0502020204030204" pitchFamily="34" charset="0"/>
                </a:rPr>
                <a:t>0</a:t>
              </a:r>
              <a:r>
                <a:rPr kumimoji="0" lang="it-IT" altLang="it-IT" sz="900" b="0" i="0" u="none" strike="noStrike" cap="none" normalizeH="0" baseline="0" dirty="0">
                  <a:ln>
                    <a:noFill/>
                  </a:ln>
                  <a:solidFill>
                    <a:srgbClr val="404040"/>
                  </a:solidFill>
                  <a:effectLst/>
                  <a:latin typeface="Calibri" panose="020F0502020204030204" pitchFamily="34" charset="0"/>
                </a:rPr>
                <a:t>.1%</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30" name="Rettangolo 129">
              <a:extLst>
                <a:ext uri="{FF2B5EF4-FFF2-40B4-BE49-F238E27FC236}">
                  <a16:creationId xmlns:a16="http://schemas.microsoft.com/office/drawing/2014/main" id="{ED3A5806-6E58-46EB-93D4-2BE0610189A8}"/>
                </a:ext>
              </a:extLst>
            </p:cNvPr>
            <p:cNvSpPr/>
            <p:nvPr/>
          </p:nvSpPr>
          <p:spPr bwMode="auto">
            <a:xfrm>
              <a:off x="1739668" y="3014886"/>
              <a:ext cx="289156" cy="241608"/>
            </a:xfrm>
            <a:prstGeom prst="rect">
              <a:avLst/>
            </a:prstGeom>
            <a:solidFill>
              <a:schemeClr val="bg1"/>
            </a:solidFill>
            <a:ln>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45000"/>
                <a:buFont typeface="StarSymbol" charset="0"/>
                <a:buNone/>
                <a:tabLst/>
              </a:pPr>
              <a:endParaRPr kumimoji="0" lang="it-IT" sz="1800" b="0" i="0" u="none" strike="noStrike" cap="none" normalizeH="0" baseline="0">
                <a:ln>
                  <a:noFill/>
                </a:ln>
                <a:solidFill>
                  <a:srgbClr val="003867"/>
                </a:solidFill>
                <a:effectLst/>
                <a:latin typeface="SimHei" pitchFamily="49" charset="-122"/>
                <a:ea typeface="MS Gothic" pitchFamily="49" charset="-128"/>
              </a:endParaRPr>
            </a:p>
          </p:txBody>
        </p:sp>
        <p:sp>
          <p:nvSpPr>
            <p:cNvPr id="131" name="Rectangle 6">
              <a:extLst>
                <a:ext uri="{FF2B5EF4-FFF2-40B4-BE49-F238E27FC236}">
                  <a16:creationId xmlns:a16="http://schemas.microsoft.com/office/drawing/2014/main" id="{B6C2956B-F9AE-4D03-8B60-FA11204AF3B1}"/>
                </a:ext>
              </a:extLst>
            </p:cNvPr>
            <p:cNvSpPr>
              <a:spLocks noChangeArrowheads="1"/>
            </p:cNvSpPr>
            <p:nvPr/>
          </p:nvSpPr>
          <p:spPr bwMode="auto">
            <a:xfrm>
              <a:off x="1739668" y="2936841"/>
              <a:ext cx="289156" cy="98452"/>
            </a:xfrm>
            <a:prstGeom prst="rect">
              <a:avLst/>
            </a:prstGeom>
            <a:solidFill>
              <a:srgbClr val="4472C4"/>
            </a:solidFill>
            <a:ln>
              <a:noFill/>
            </a:ln>
            <a:extLst/>
          </p:spPr>
          <p:txBody>
            <a:bodyPr vert="horz" wrap="square" lIns="91440" tIns="45720" rIns="91440" bIns="45720" numCol="1" anchor="t" anchorCtr="0" compatLnSpc="1">
              <a:prstTxWarp prst="textNoShape">
                <a:avLst/>
              </a:prstTxWarp>
            </a:bodyPr>
            <a:lstStyle/>
            <a:p>
              <a:endParaRPr lang="it-IT" dirty="0"/>
            </a:p>
          </p:txBody>
        </p:sp>
        <p:sp>
          <p:nvSpPr>
            <p:cNvPr id="132" name="Line 11">
              <a:extLst>
                <a:ext uri="{FF2B5EF4-FFF2-40B4-BE49-F238E27FC236}">
                  <a16:creationId xmlns:a16="http://schemas.microsoft.com/office/drawing/2014/main" id="{6221DB1C-4165-4ADC-98D8-02E3A18CCD24}"/>
                </a:ext>
              </a:extLst>
            </p:cNvPr>
            <p:cNvSpPr>
              <a:spLocks noChangeShapeType="1"/>
            </p:cNvSpPr>
            <p:nvPr/>
          </p:nvSpPr>
          <p:spPr bwMode="auto">
            <a:xfrm>
              <a:off x="1709736" y="3029173"/>
              <a:ext cx="2598738"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 name="Rectangle 6">
              <a:extLst>
                <a:ext uri="{FF2B5EF4-FFF2-40B4-BE49-F238E27FC236}">
                  <a16:creationId xmlns:a16="http://schemas.microsoft.com/office/drawing/2014/main" id="{C13C4F22-5924-4E93-93F8-E08B137DB9B7}"/>
                </a:ext>
              </a:extLst>
            </p:cNvPr>
            <p:cNvSpPr>
              <a:spLocks noChangeArrowheads="1"/>
            </p:cNvSpPr>
            <p:nvPr/>
          </p:nvSpPr>
          <p:spPr bwMode="auto">
            <a:xfrm>
              <a:off x="2150425" y="2545372"/>
              <a:ext cx="284103" cy="490279"/>
            </a:xfrm>
            <a:prstGeom prst="rect">
              <a:avLst/>
            </a:prstGeom>
            <a:solidFill>
              <a:srgbClr val="4472C4"/>
            </a:solidFill>
            <a:ln>
              <a:noFill/>
            </a:ln>
            <a:extLst/>
          </p:spPr>
          <p:txBody>
            <a:bodyPr vert="horz" wrap="square" lIns="91440" tIns="45720" rIns="91440" bIns="45720" numCol="1" anchor="t" anchorCtr="0" compatLnSpc="1">
              <a:prstTxWarp prst="textNoShape">
                <a:avLst/>
              </a:prstTxWarp>
            </a:bodyPr>
            <a:lstStyle/>
            <a:p>
              <a:endParaRPr lang="it-IT" dirty="0"/>
            </a:p>
          </p:txBody>
        </p:sp>
        <p:sp>
          <p:nvSpPr>
            <p:cNvPr id="133" name="Rectangle 6">
              <a:extLst>
                <a:ext uri="{FF2B5EF4-FFF2-40B4-BE49-F238E27FC236}">
                  <a16:creationId xmlns:a16="http://schemas.microsoft.com/office/drawing/2014/main" id="{99AB8A34-E034-4894-B9CE-138DB1356477}"/>
                </a:ext>
              </a:extLst>
            </p:cNvPr>
            <p:cNvSpPr>
              <a:spLocks noChangeArrowheads="1"/>
            </p:cNvSpPr>
            <p:nvPr/>
          </p:nvSpPr>
          <p:spPr bwMode="auto">
            <a:xfrm>
              <a:off x="2495608" y="2595786"/>
              <a:ext cx="322142" cy="439865"/>
            </a:xfrm>
            <a:prstGeom prst="rect">
              <a:avLst/>
            </a:prstGeom>
            <a:solidFill>
              <a:srgbClr val="4472C4"/>
            </a:solidFill>
            <a:ln>
              <a:noFill/>
            </a:ln>
            <a:extLst/>
          </p:spPr>
          <p:txBody>
            <a:bodyPr vert="horz" wrap="square" lIns="91440" tIns="45720" rIns="91440" bIns="45720" numCol="1" anchor="t" anchorCtr="0" compatLnSpc="1">
              <a:prstTxWarp prst="textNoShape">
                <a:avLst/>
              </a:prstTxWarp>
            </a:bodyPr>
            <a:lstStyle/>
            <a:p>
              <a:endParaRPr lang="it-IT" dirty="0"/>
            </a:p>
          </p:txBody>
        </p:sp>
      </p:grpSp>
    </p:spTree>
    <p:extLst>
      <p:ext uri="{BB962C8B-B14F-4D97-AF65-F5344CB8AC3E}">
        <p14:creationId xmlns:p14="http://schemas.microsoft.com/office/powerpoint/2010/main" val="74646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B3612FF-F597-4E40-8DCE-BCF05AB5AA9D}"/>
              </a:ext>
            </a:extLst>
          </p:cNvPr>
          <p:cNvSpPr/>
          <p:nvPr/>
        </p:nvSpPr>
        <p:spPr>
          <a:xfrm>
            <a:off x="1095871" y="1016856"/>
            <a:ext cx="6930526" cy="580352"/>
          </a:xfrm>
          <a:prstGeom prst="rect">
            <a:avLst/>
          </a:prstGeom>
        </p:spPr>
        <p:txBody>
          <a:bodyPr wrap="square">
            <a:spAutoFit/>
          </a:bodyPr>
          <a:lstStyle/>
          <a:p>
            <a:pPr algn="just"/>
            <a:r>
              <a:rPr lang="it-IT" sz="1057" dirty="0">
                <a:solidFill>
                  <a:srgbClr val="000000"/>
                </a:solidFill>
                <a:latin typeface="+mj-lt"/>
                <a:ea typeface="Calibri" panose="020F0502020204030204" pitchFamily="34" charset="0"/>
              </a:rPr>
              <a:t> </a:t>
            </a:r>
          </a:p>
          <a:p>
            <a:pPr algn="just"/>
            <a:endParaRPr lang="it-IT" sz="1057" dirty="0">
              <a:solidFill>
                <a:srgbClr val="000000"/>
              </a:solidFill>
              <a:latin typeface="+mj-lt"/>
              <a:ea typeface="Calibri" panose="020F0502020204030204" pitchFamily="34" charset="0"/>
            </a:endParaRPr>
          </a:p>
          <a:p>
            <a:pPr algn="just"/>
            <a:r>
              <a:rPr lang="it-IT" sz="1057" dirty="0">
                <a:solidFill>
                  <a:srgbClr val="000000"/>
                </a:solidFill>
                <a:latin typeface="+mj-lt"/>
                <a:ea typeface="Calibri" panose="020F0502020204030204" pitchFamily="34" charset="0"/>
              </a:rPr>
              <a:t> </a:t>
            </a:r>
            <a:endParaRPr lang="en-IE" sz="1057" dirty="0">
              <a:solidFill>
                <a:srgbClr val="000000"/>
              </a:solidFill>
              <a:latin typeface="+mj-lt"/>
              <a:ea typeface="Calibri" panose="020F0502020204030204" pitchFamily="34" charset="0"/>
            </a:endParaRPr>
          </a:p>
        </p:txBody>
      </p:sp>
      <p:sp>
        <p:nvSpPr>
          <p:cNvPr id="6" name="Rettangolo 5">
            <a:extLst>
              <a:ext uri="{FF2B5EF4-FFF2-40B4-BE49-F238E27FC236}">
                <a16:creationId xmlns:a16="http://schemas.microsoft.com/office/drawing/2014/main" id="{751212B8-8C3C-4E0E-9EEF-1C8DBED0AF86}"/>
              </a:ext>
            </a:extLst>
          </p:cNvPr>
          <p:cNvSpPr/>
          <p:nvPr/>
        </p:nvSpPr>
        <p:spPr>
          <a:xfrm>
            <a:off x="138022" y="348270"/>
            <a:ext cx="9042491" cy="5863208"/>
          </a:xfrm>
          <a:prstGeom prst="rect">
            <a:avLst/>
          </a:prstGeom>
        </p:spPr>
        <p:txBody>
          <a:bodyPr wrap="square">
            <a:spAutoFit/>
          </a:bodyPr>
          <a:lstStyle/>
          <a:p>
            <a:pPr algn="just">
              <a:lnSpc>
                <a:spcPts val="1500"/>
              </a:lnSpc>
              <a:spcAft>
                <a:spcPts val="1000"/>
              </a:spcAft>
            </a:pPr>
            <a:r>
              <a:rPr lang="it-IT" sz="1100" dirty="0">
                <a:solidFill>
                  <a:srgbClr val="000000"/>
                </a:solidFill>
                <a:latin typeface="+mj-lt"/>
                <a:ea typeface="Calibri" panose="020F0502020204030204" pitchFamily="34" charset="0"/>
              </a:rPr>
              <a:t> </a:t>
            </a:r>
            <a:endParaRPr lang="en-IE" sz="1100" dirty="0">
              <a:solidFill>
                <a:srgbClr val="000000"/>
              </a:solidFill>
              <a:latin typeface="+mj-lt"/>
              <a:ea typeface="Calibri" panose="020F0502020204030204" pitchFamily="34" charset="0"/>
            </a:endParaRPr>
          </a:p>
          <a:p>
            <a:pPr marL="180975" indent="-180975" algn="just">
              <a:lnSpc>
                <a:spcPts val="1400"/>
              </a:lnSpc>
              <a:spcAft>
                <a:spcPts val="1000"/>
              </a:spcAft>
              <a:buFont typeface="+mj-lt"/>
              <a:buAutoNum type="arabicPeriod"/>
            </a:pPr>
            <a:r>
              <a:rPr lang="it-IT" sz="1500" b="1" cap="all" dirty="0">
                <a:solidFill>
                  <a:srgbClr val="0070C0"/>
                </a:solidFill>
                <a:latin typeface="+mj-lt"/>
              </a:rPr>
              <a:t> </a:t>
            </a:r>
            <a:r>
              <a:rPr lang="it-IT" sz="1500" b="1" cap="all" dirty="0" err="1">
                <a:solidFill>
                  <a:srgbClr val="0070C0"/>
                </a:solidFill>
                <a:latin typeface="+mj-lt"/>
              </a:rPr>
              <a:t>italian</a:t>
            </a:r>
            <a:r>
              <a:rPr lang="it-IT" sz="1500" b="1" cap="all" dirty="0">
                <a:solidFill>
                  <a:srgbClr val="0070C0"/>
                </a:solidFill>
                <a:latin typeface="+mj-lt"/>
              </a:rPr>
              <a:t> </a:t>
            </a:r>
            <a:r>
              <a:rPr lang="it-IT" sz="1500" b="1" cap="all" noProof="1">
                <a:solidFill>
                  <a:srgbClr val="0070C0"/>
                </a:solidFill>
                <a:latin typeface="+mj-lt"/>
              </a:rPr>
              <a:t>banking Sector on a recovery path</a:t>
            </a:r>
            <a:r>
              <a:rPr lang="it-IT" sz="1100" noProof="1">
                <a:solidFill>
                  <a:schemeClr val="tx1">
                    <a:lumMod val="65000"/>
                    <a:lumOff val="35000"/>
                  </a:schemeClr>
                </a:solidFill>
                <a:latin typeface="+mj-lt"/>
              </a:rPr>
              <a:t>. </a:t>
            </a:r>
            <a:r>
              <a:rPr lang="it-IT" sz="1100" noProof="1">
                <a:solidFill>
                  <a:schemeClr val="tx1">
                    <a:lumMod val="65000"/>
                    <a:lumOff val="35000"/>
                  </a:schemeClr>
                </a:solidFill>
                <a:latin typeface="+mj-lt"/>
                <a:ea typeface="Calibri" panose="020F0502020204030204" pitchFamily="34" charset="0"/>
              </a:rPr>
              <a:t>Following the precautionary recapitalisation of MPS and the orderly liquidation of Banca Popolare di Vicenza and Veneto Banca, headline risks have been removed.  Favourable </a:t>
            </a:r>
            <a:r>
              <a:rPr lang="it-IT" sz="1100" noProof="1">
                <a:solidFill>
                  <a:schemeClr val="tx1">
                    <a:lumMod val="65000"/>
                    <a:lumOff val="35000"/>
                  </a:schemeClr>
                </a:solidFill>
                <a:latin typeface="+mj-lt"/>
              </a:rPr>
              <a:t>macro environment is supporting improvments in credit quality and banks soundness &amp; profitability. </a:t>
            </a:r>
          </a:p>
          <a:p>
            <a:pPr marL="180975" indent="-180975" algn="just">
              <a:lnSpc>
                <a:spcPts val="1400"/>
              </a:lnSpc>
              <a:spcAft>
                <a:spcPts val="1000"/>
              </a:spcAft>
              <a:buFont typeface="+mj-lt"/>
              <a:buAutoNum type="arabicPeriod"/>
            </a:pPr>
            <a:r>
              <a:rPr lang="it-IT" sz="1500" b="1" cap="all" noProof="1">
                <a:solidFill>
                  <a:srgbClr val="0070C0"/>
                </a:solidFill>
                <a:latin typeface="+mj-lt"/>
              </a:rPr>
              <a:t>Lending to private sector growing AS OF 2016. </a:t>
            </a:r>
            <a:r>
              <a:rPr lang="it-IT" sz="1100" noProof="1">
                <a:solidFill>
                  <a:schemeClr val="bg2"/>
                </a:solidFill>
                <a:latin typeface="+mj-lt"/>
              </a:rPr>
              <a:t> </a:t>
            </a:r>
            <a:r>
              <a:rPr lang="it-IT" sz="1100" noProof="1">
                <a:solidFill>
                  <a:schemeClr val="tx1">
                    <a:lumMod val="65000"/>
                    <a:lumOff val="35000"/>
                  </a:schemeClr>
                </a:solidFill>
                <a:latin typeface="+mj-lt"/>
              </a:rPr>
              <a:t>In July 2018 loans to households and firms (net of repos and taking into account securitisation of NPLs) grew at around 2.6% YoY. </a:t>
            </a:r>
          </a:p>
          <a:p>
            <a:pPr marL="180975" indent="-180975" algn="just">
              <a:lnSpc>
                <a:spcPts val="1400"/>
              </a:lnSpc>
              <a:spcAft>
                <a:spcPts val="1000"/>
              </a:spcAft>
              <a:buFont typeface="+mj-lt"/>
              <a:buAutoNum type="arabicPeriod"/>
            </a:pPr>
            <a:r>
              <a:rPr lang="it-IT" sz="1500" b="1" cap="all" noProof="1">
                <a:solidFill>
                  <a:srgbClr val="0070C0"/>
                </a:solidFill>
                <a:latin typeface="+mj-lt"/>
              </a:rPr>
              <a:t>Credit risk below the pre-crisis level</a:t>
            </a:r>
            <a:r>
              <a:rPr lang="it-IT" sz="1100" noProof="1">
                <a:solidFill>
                  <a:srgbClr val="000000"/>
                </a:solidFill>
                <a:latin typeface="+mj-lt"/>
              </a:rPr>
              <a:t>. </a:t>
            </a:r>
            <a:r>
              <a:rPr lang="it-IT" sz="1100" noProof="1">
                <a:solidFill>
                  <a:schemeClr val="tx1">
                    <a:lumMod val="65000"/>
                    <a:lumOff val="35000"/>
                  </a:schemeClr>
                </a:solidFill>
                <a:latin typeface="+mj-lt"/>
              </a:rPr>
              <a:t>The flow of new non-performing loans (NPLs) has been decreasing since 2014. It is now about 1.7% of total loans, below the pre-crisis average. </a:t>
            </a:r>
          </a:p>
          <a:p>
            <a:pPr marL="180975" indent="-180975" algn="just">
              <a:lnSpc>
                <a:spcPts val="1400"/>
              </a:lnSpc>
              <a:spcAft>
                <a:spcPts val="1000"/>
              </a:spcAft>
              <a:buFont typeface="+mj-lt"/>
              <a:buAutoNum type="arabicPeriod"/>
            </a:pPr>
            <a:r>
              <a:rPr lang="it-IT" sz="1500" b="1" cap="all" noProof="1">
                <a:solidFill>
                  <a:srgbClr val="0070C0"/>
                </a:solidFill>
                <a:latin typeface="+mj-lt"/>
              </a:rPr>
              <a:t>NPL stock diminishing at a remarkable pace</a:t>
            </a:r>
            <a:r>
              <a:rPr lang="it-IT" sz="1100" noProof="1">
                <a:solidFill>
                  <a:srgbClr val="000000"/>
                </a:solidFill>
                <a:latin typeface="+mj-lt"/>
              </a:rPr>
              <a:t>. </a:t>
            </a:r>
            <a:r>
              <a:rPr lang="it-IT" sz="1100" noProof="1">
                <a:solidFill>
                  <a:schemeClr val="tx1">
                    <a:lumMod val="65000"/>
                    <a:lumOff val="35000"/>
                  </a:schemeClr>
                </a:solidFill>
                <a:latin typeface="+mj-lt"/>
              </a:rPr>
              <a:t>Banks are selling large amounts of NPLs in the market. Including the sales that will be completed in the next  months, by mid-2018 the volume of NPLs net of provisions will amount to around €120 billion (6.8% of total loans). The gross NPL ratio stands at 13.4%, against over 18% in 2016. </a:t>
            </a:r>
          </a:p>
          <a:p>
            <a:pPr marL="180975" indent="-180975" algn="just">
              <a:lnSpc>
                <a:spcPts val="1400"/>
              </a:lnSpc>
              <a:spcAft>
                <a:spcPts val="1000"/>
              </a:spcAft>
              <a:buFont typeface="+mj-lt"/>
              <a:buAutoNum type="arabicPeriod"/>
            </a:pPr>
            <a:r>
              <a:rPr lang="it-IT" sz="1500" b="1" cap="all" noProof="1">
                <a:solidFill>
                  <a:srgbClr val="0070C0"/>
                </a:solidFill>
                <a:latin typeface="+mj-lt"/>
                <a:ea typeface="Calibri" panose="020F0502020204030204" pitchFamily="34" charset="0"/>
              </a:rPr>
              <a:t>NPL ratio expected to DECLINE at ACCELERATED PACE</a:t>
            </a:r>
            <a:r>
              <a:rPr lang="it-IT" sz="1100" b="1" noProof="1">
                <a:solidFill>
                  <a:srgbClr val="0070C0"/>
                </a:solidFill>
                <a:latin typeface="+mj-lt"/>
                <a:ea typeface="Calibri" panose="020F0502020204030204" pitchFamily="34" charset="0"/>
              </a:rPr>
              <a:t>: </a:t>
            </a:r>
            <a:r>
              <a:rPr lang="it-IT" sz="1100" noProof="1">
                <a:solidFill>
                  <a:schemeClr val="tx1">
                    <a:lumMod val="65000"/>
                    <a:lumOff val="35000"/>
                  </a:schemeClr>
                </a:solidFill>
                <a:latin typeface="+mj-lt"/>
                <a:ea typeface="Calibri" panose="020F0502020204030204" pitchFamily="34" charset="0"/>
              </a:rPr>
              <a:t>in our June 2016 forecasts (based on 2015 year-end data) we expected NPL ratio at 2020 lower than 10%. Latest actual figures (Dec. 2017) </a:t>
            </a:r>
            <a:r>
              <a:rPr lang="it-IT" sz="1100" noProof="1">
                <a:solidFill>
                  <a:schemeClr val="tx1">
                    <a:lumMod val="65000"/>
                    <a:lumOff val="35000"/>
                  </a:schemeClr>
                </a:solidFill>
                <a:latin typeface="+mj-lt"/>
              </a:rPr>
              <a:t>show the ratio is declining more quickly than we expected. In our updated forecasts (July 2018), gross NPL ratio is expected to fall below 10% by mid 2019 and at around 6% by year end 2021.  </a:t>
            </a:r>
          </a:p>
          <a:p>
            <a:pPr marL="180975" indent="-180975" algn="just">
              <a:lnSpc>
                <a:spcPts val="1400"/>
              </a:lnSpc>
              <a:spcAft>
                <a:spcPts val="1000"/>
              </a:spcAft>
              <a:buFont typeface="+mj-lt"/>
              <a:buAutoNum type="arabicPeriod"/>
            </a:pPr>
            <a:r>
              <a:rPr lang="it-IT" sz="1500" b="1" cap="all" noProof="1">
                <a:solidFill>
                  <a:srgbClr val="0070C0"/>
                </a:solidFill>
                <a:latin typeface="+mj-lt"/>
              </a:rPr>
              <a:t>coverage ratio increasing</a:t>
            </a:r>
            <a:r>
              <a:rPr lang="it-IT" sz="1100" b="1" cap="all" noProof="1">
                <a:solidFill>
                  <a:srgbClr val="0070C0"/>
                </a:solidFill>
                <a:latin typeface="+mj-lt"/>
              </a:rPr>
              <a:t>: </a:t>
            </a:r>
            <a:r>
              <a:rPr lang="it-IT" sz="1100" noProof="1">
                <a:solidFill>
                  <a:schemeClr val="tx1">
                    <a:lumMod val="65000"/>
                    <a:lumOff val="35000"/>
                  </a:schemeClr>
                </a:solidFill>
                <a:latin typeface="+mj-lt"/>
              </a:rPr>
              <a:t>it now stands at about 53% for total NPLs and 65% for bad loans; the implict recovery rate on bad loans is 35%, well above the effective recovery rates (about 43% in average for all the NPL position closed between 2006 and 2015). </a:t>
            </a:r>
          </a:p>
          <a:p>
            <a:pPr marL="180975" indent="-180975" algn="just">
              <a:lnSpc>
                <a:spcPts val="1400"/>
              </a:lnSpc>
              <a:spcAft>
                <a:spcPts val="1000"/>
              </a:spcAft>
              <a:buFont typeface="+mj-lt"/>
              <a:buAutoNum type="arabicPeriod"/>
            </a:pPr>
            <a:r>
              <a:rPr lang="en-US" sz="1500" b="1" cap="all" noProof="1">
                <a:solidFill>
                  <a:srgbClr val="0070C0"/>
                </a:solidFill>
                <a:latin typeface="+mj-lt"/>
              </a:rPr>
              <a:t>prudential capitalization levels continue to rise: </a:t>
            </a:r>
            <a:r>
              <a:rPr lang="it-IT" sz="1100" noProof="1">
                <a:solidFill>
                  <a:schemeClr val="tx1">
                    <a:lumMod val="65000"/>
                    <a:lumOff val="35000"/>
                  </a:schemeClr>
                </a:solidFill>
                <a:latin typeface="+mj-lt"/>
              </a:rPr>
              <a:t>common equity tier 1 ratio standed at around 13.8% at year end 2017, up from 10.4% in 2016.</a:t>
            </a:r>
          </a:p>
          <a:p>
            <a:pPr marL="180975" indent="-180975" algn="just">
              <a:lnSpc>
                <a:spcPts val="1400"/>
              </a:lnSpc>
              <a:spcAft>
                <a:spcPts val="1000"/>
              </a:spcAft>
              <a:buFont typeface="+mj-lt"/>
              <a:buAutoNum type="arabicPeriod"/>
            </a:pPr>
            <a:r>
              <a:rPr lang="it-IT" sz="1400" b="1" cap="all" noProof="1">
                <a:solidFill>
                  <a:srgbClr val="0070C0"/>
                </a:solidFill>
                <a:latin typeface="+mj-lt"/>
              </a:rPr>
              <a:t>Exposure to the domestic sovereign around 9.5% of total assets</a:t>
            </a:r>
            <a:r>
              <a:rPr lang="it-IT" sz="1400" noProof="1">
                <a:solidFill>
                  <a:schemeClr val="bg2"/>
                </a:solidFill>
                <a:latin typeface="+mj-lt"/>
              </a:rPr>
              <a:t> </a:t>
            </a:r>
          </a:p>
          <a:p>
            <a:pPr marL="180975" indent="-180975" algn="just">
              <a:lnSpc>
                <a:spcPts val="1400"/>
              </a:lnSpc>
              <a:spcAft>
                <a:spcPts val="1000"/>
              </a:spcAft>
              <a:buFont typeface="+mj-lt"/>
              <a:buAutoNum type="arabicPeriod"/>
            </a:pPr>
            <a:r>
              <a:rPr lang="it-IT" sz="1500" b="1" cap="all" noProof="1">
                <a:solidFill>
                  <a:srgbClr val="0070C0"/>
                </a:solidFill>
                <a:latin typeface="+mj-lt"/>
              </a:rPr>
              <a:t>Profitability growing: </a:t>
            </a:r>
            <a:r>
              <a:rPr lang="it-IT" sz="1100" noProof="1">
                <a:solidFill>
                  <a:schemeClr val="tx1">
                    <a:lumMod val="65000"/>
                    <a:lumOff val="35000"/>
                  </a:schemeClr>
                </a:solidFill>
                <a:latin typeface="+mj-lt"/>
              </a:rPr>
              <a:t>ROE increased to 4% in 2017 net of extraordinary costs and revenues (reported ROE was over 7%). Annualized 1Q 2018 ROE increased at around 9%.</a:t>
            </a:r>
          </a:p>
          <a:p>
            <a:pPr marL="180975" indent="-180975" algn="just">
              <a:lnSpc>
                <a:spcPts val="1400"/>
              </a:lnSpc>
              <a:spcAft>
                <a:spcPts val="1000"/>
              </a:spcAft>
              <a:buFont typeface="+mj-lt"/>
              <a:buAutoNum type="arabicPeriod"/>
            </a:pPr>
            <a:r>
              <a:rPr lang="it-IT" sz="1500" b="1" cap="all" noProof="1">
                <a:solidFill>
                  <a:srgbClr val="0070C0"/>
                </a:solidFill>
                <a:latin typeface="+mj-lt"/>
              </a:rPr>
              <a:t>Restructuring &amp; Consolidation going on: </a:t>
            </a:r>
            <a:r>
              <a:rPr lang="it-IT" sz="1100" noProof="1">
                <a:solidFill>
                  <a:schemeClr val="tx1">
                    <a:lumMod val="65000"/>
                    <a:lumOff val="35000"/>
                  </a:schemeClr>
                </a:solidFill>
                <a:latin typeface="+mj-lt"/>
              </a:rPr>
              <a:t>300 cooperative banks will soon form 3 large banking groups. The largest «banche popolari» were transformed into joint stock companies. All in all, t</a:t>
            </a:r>
            <a:r>
              <a:rPr lang="en-GB" sz="1100" dirty="0">
                <a:solidFill>
                  <a:schemeClr val="tx1">
                    <a:lumMod val="65000"/>
                    <a:lumOff val="35000"/>
                  </a:schemeClr>
                </a:solidFill>
                <a:latin typeface="+mj-lt"/>
              </a:rPr>
              <a:t>he sector is less fragmented than often claimed: around 115 groups and independent banks in total.</a:t>
            </a:r>
            <a:endParaRPr lang="it-IT" sz="1100" noProof="1">
              <a:solidFill>
                <a:schemeClr val="tx1">
                  <a:lumMod val="65000"/>
                  <a:lumOff val="35000"/>
                </a:schemeClr>
              </a:solidFill>
              <a:latin typeface="+mj-lt"/>
            </a:endParaRPr>
          </a:p>
        </p:txBody>
      </p:sp>
      <p:sp>
        <p:nvSpPr>
          <p:cNvPr id="5" name="Rettangolo 4">
            <a:extLst>
              <a:ext uri="{FF2B5EF4-FFF2-40B4-BE49-F238E27FC236}">
                <a16:creationId xmlns:a16="http://schemas.microsoft.com/office/drawing/2014/main" id="{E85E235A-896D-41AF-9B5F-19120A9BED32}"/>
              </a:ext>
            </a:extLst>
          </p:cNvPr>
          <p:cNvSpPr/>
          <p:nvPr/>
        </p:nvSpPr>
        <p:spPr>
          <a:xfrm>
            <a:off x="1095871" y="288435"/>
            <a:ext cx="6930526" cy="476121"/>
          </a:xfrm>
          <a:prstGeom prst="rect">
            <a:avLst/>
          </a:prstGeom>
          <a:noFill/>
        </p:spPr>
        <p:txBody>
          <a:bodyPr anchor="ctr"/>
          <a:lstStyle/>
          <a:p>
            <a:pPr algn="ctr" eaLnBrk="0" hangingPunct="0">
              <a:lnSpc>
                <a:spcPts val="3000"/>
              </a:lnSpc>
              <a:buClr>
                <a:srgbClr val="000000"/>
              </a:buClr>
              <a:buSzPct val="45000"/>
              <a:buFont typeface="StarSymbol"/>
            </a:pPr>
            <a:r>
              <a:rPr lang="en-US" sz="2800" b="1" dirty="0">
                <a:solidFill>
                  <a:srgbClr val="0070C0"/>
                </a:solidFill>
                <a:latin typeface="Calibri" panose="020F0502020204030204" pitchFamily="34" charset="0"/>
              </a:rPr>
              <a:t>Italian banks in a nutshell</a:t>
            </a:r>
          </a:p>
          <a:p>
            <a:pPr algn="ctr" eaLnBrk="0" hangingPunct="0">
              <a:lnSpc>
                <a:spcPts val="2265"/>
              </a:lnSpc>
              <a:buClr>
                <a:srgbClr val="000000"/>
              </a:buClr>
              <a:buSzPct val="45000"/>
              <a:buFont typeface="StarSymbol"/>
            </a:pPr>
            <a:endParaRPr lang="en-US" sz="1963" b="1" dirty="0">
              <a:solidFill>
                <a:srgbClr val="0070C0"/>
              </a:solidFill>
              <a:latin typeface="Calibri" panose="020F0502020204030204" pitchFamily="34" charset="0"/>
            </a:endParaRPr>
          </a:p>
          <a:p>
            <a:pPr algn="ctr" eaLnBrk="0" hangingPunct="0">
              <a:lnSpc>
                <a:spcPts val="2265"/>
              </a:lnSpc>
              <a:buClr>
                <a:srgbClr val="000000"/>
              </a:buClr>
              <a:buSzPct val="45000"/>
              <a:buFont typeface="StarSymbol"/>
            </a:pPr>
            <a:endParaRPr lang="it-IT" sz="1963"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08651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32F4EBC-3EC7-4D40-BB00-D47D7F22CAA1}"/>
              </a:ext>
            </a:extLst>
          </p:cNvPr>
          <p:cNvPicPr>
            <a:picLocks noChangeAspect="1"/>
          </p:cNvPicPr>
          <p:nvPr/>
        </p:nvPicPr>
        <p:blipFill>
          <a:blip r:embed="rId2"/>
          <a:stretch>
            <a:fillRect/>
          </a:stretch>
        </p:blipFill>
        <p:spPr>
          <a:xfrm>
            <a:off x="178184" y="2028825"/>
            <a:ext cx="4478747" cy="3391977"/>
          </a:xfrm>
          <a:prstGeom prst="rect">
            <a:avLst/>
          </a:prstGeom>
          <a:ln>
            <a:solidFill>
              <a:schemeClr val="tx1"/>
            </a:solidFill>
          </a:ln>
        </p:spPr>
      </p:pic>
      <p:pic>
        <p:nvPicPr>
          <p:cNvPr id="5" name="Immagine 4">
            <a:extLst>
              <a:ext uri="{FF2B5EF4-FFF2-40B4-BE49-F238E27FC236}">
                <a16:creationId xmlns:a16="http://schemas.microsoft.com/office/drawing/2014/main" id="{6A8E8923-402E-4BDB-BD78-EAC43ACC32DA}"/>
              </a:ext>
            </a:extLst>
          </p:cNvPr>
          <p:cNvPicPr>
            <a:picLocks noChangeAspect="1"/>
          </p:cNvPicPr>
          <p:nvPr/>
        </p:nvPicPr>
        <p:blipFill>
          <a:blip r:embed="rId2"/>
          <a:stretch>
            <a:fillRect/>
          </a:stretch>
        </p:blipFill>
        <p:spPr>
          <a:xfrm>
            <a:off x="4701766" y="2028824"/>
            <a:ext cx="4478747" cy="3391977"/>
          </a:xfrm>
          <a:prstGeom prst="rect">
            <a:avLst/>
          </a:prstGeom>
          <a:ln>
            <a:solidFill>
              <a:schemeClr val="tx1"/>
            </a:solidFill>
          </a:ln>
        </p:spPr>
      </p:pic>
      <p:sp>
        <p:nvSpPr>
          <p:cNvPr id="6" name="Rettangolo 5">
            <a:extLst>
              <a:ext uri="{FF2B5EF4-FFF2-40B4-BE49-F238E27FC236}">
                <a16:creationId xmlns:a16="http://schemas.microsoft.com/office/drawing/2014/main" id="{F0DB5D16-9B03-4A02-AEE8-C9EE70F4B7C5}"/>
              </a:ext>
            </a:extLst>
          </p:cNvPr>
          <p:cNvSpPr/>
          <p:nvPr/>
        </p:nvSpPr>
        <p:spPr>
          <a:xfrm>
            <a:off x="101984" y="95161"/>
            <a:ext cx="8889616" cy="1061957"/>
          </a:xfrm>
          <a:prstGeom prst="rect">
            <a:avLst/>
          </a:prstGeom>
          <a:solidFill>
            <a:schemeClr val="bg1"/>
          </a:solidFill>
        </p:spPr>
        <p:txBody>
          <a:bodyPr wrap="square">
            <a:spAutoFit/>
          </a:bodyPr>
          <a:lstStyle/>
          <a:p>
            <a:pPr algn="just" eaLnBrk="0" hangingPunct="0">
              <a:lnSpc>
                <a:spcPts val="2500"/>
              </a:lnSpc>
              <a:buClr>
                <a:srgbClr val="000000"/>
              </a:buClr>
              <a:buSzPct val="45000"/>
              <a:buFont typeface="StarSymbol"/>
            </a:pPr>
            <a:r>
              <a:rPr lang="en-US" sz="2600" b="1" dirty="0">
                <a:solidFill>
                  <a:srgbClr val="0070C0"/>
                </a:solidFill>
                <a:latin typeface="Calibri" panose="020F0502020204030204" pitchFamily="34" charset="0"/>
              </a:rPr>
              <a:t>Despite the intensity of the crisis, public interventions in favor of the banking sector in Italy were much lower than in other large European countries</a:t>
            </a:r>
            <a:endParaRPr lang="it-IT" sz="2600" b="1" dirty="0">
              <a:solidFill>
                <a:srgbClr val="0070C0"/>
              </a:solidFill>
              <a:latin typeface="Calibri" panose="020F0502020204030204" pitchFamily="34" charset="0"/>
            </a:endParaRPr>
          </a:p>
        </p:txBody>
      </p:sp>
      <p:sp>
        <p:nvSpPr>
          <p:cNvPr id="7" name="Rettangolo 6">
            <a:extLst>
              <a:ext uri="{FF2B5EF4-FFF2-40B4-BE49-F238E27FC236}">
                <a16:creationId xmlns:a16="http://schemas.microsoft.com/office/drawing/2014/main" id="{20AA9FEE-FFAA-48FB-9937-2634A839CB26}"/>
              </a:ext>
            </a:extLst>
          </p:cNvPr>
          <p:cNvSpPr/>
          <p:nvPr/>
        </p:nvSpPr>
        <p:spPr>
          <a:xfrm>
            <a:off x="130559" y="1307905"/>
            <a:ext cx="4478747" cy="584775"/>
          </a:xfrm>
          <a:prstGeom prst="rect">
            <a:avLst/>
          </a:prstGeom>
        </p:spPr>
        <p:txBody>
          <a:bodyPr wrap="square">
            <a:spAutoFit/>
          </a:bodyPr>
          <a:lstStyle/>
          <a:p>
            <a:pPr algn="ctr"/>
            <a:r>
              <a:rPr lang="it-IT" altLang="it-IT" sz="1600" b="1" dirty="0" err="1">
                <a:solidFill>
                  <a:schemeClr val="tx1">
                    <a:lumMod val="65000"/>
                    <a:lumOff val="35000"/>
                  </a:schemeClr>
                </a:solidFill>
                <a:latin typeface="Calibri" panose="020F0502020204030204" pitchFamily="34" charset="0"/>
              </a:rPr>
              <a:t>Recapitalisation</a:t>
            </a:r>
            <a:r>
              <a:rPr lang="it-IT" altLang="it-IT" sz="1600" b="1" dirty="0">
                <a:solidFill>
                  <a:schemeClr val="tx1">
                    <a:lumMod val="65000"/>
                    <a:lumOff val="35000"/>
                  </a:schemeClr>
                </a:solidFill>
                <a:latin typeface="Calibri" panose="020F0502020204030204" pitchFamily="34" charset="0"/>
              </a:rPr>
              <a:t> </a:t>
            </a:r>
            <a:r>
              <a:rPr lang="it-IT" altLang="it-IT" sz="1600" b="1" dirty="0" err="1">
                <a:solidFill>
                  <a:schemeClr val="tx1">
                    <a:lumMod val="65000"/>
                    <a:lumOff val="35000"/>
                  </a:schemeClr>
                </a:solidFill>
                <a:latin typeface="Calibri" panose="020F0502020204030204" pitchFamily="34" charset="0"/>
              </a:rPr>
              <a:t>measures</a:t>
            </a:r>
            <a:r>
              <a:rPr lang="it-IT" altLang="it-IT" sz="1600" b="1" dirty="0">
                <a:solidFill>
                  <a:schemeClr val="tx1">
                    <a:lumMod val="65000"/>
                    <a:lumOff val="35000"/>
                  </a:schemeClr>
                </a:solidFill>
                <a:latin typeface="Calibri" panose="020F0502020204030204" pitchFamily="34" charset="0"/>
              </a:rPr>
              <a:t>* to support </a:t>
            </a:r>
            <a:r>
              <a:rPr lang="it-IT" altLang="it-IT" sz="1600" b="1" dirty="0" err="1">
                <a:solidFill>
                  <a:schemeClr val="tx1">
                    <a:lumMod val="65000"/>
                    <a:lumOff val="35000"/>
                  </a:schemeClr>
                </a:solidFill>
                <a:latin typeface="Calibri" panose="020F0502020204030204" pitchFamily="34" charset="0"/>
              </a:rPr>
              <a:t>banks</a:t>
            </a:r>
            <a:endParaRPr lang="it-IT" altLang="it-IT" sz="1600" b="1" dirty="0">
              <a:solidFill>
                <a:schemeClr val="tx1">
                  <a:lumMod val="65000"/>
                  <a:lumOff val="35000"/>
                </a:schemeClr>
              </a:solidFill>
              <a:latin typeface="Calibri" panose="020F0502020204030204" pitchFamily="34" charset="0"/>
            </a:endParaRPr>
          </a:p>
          <a:p>
            <a:pPr algn="ctr"/>
            <a:r>
              <a:rPr lang="it-IT" altLang="it-IT" sz="1600" b="1" dirty="0">
                <a:solidFill>
                  <a:schemeClr val="tx1">
                    <a:lumMod val="65000"/>
                    <a:lumOff val="35000"/>
                  </a:schemeClr>
                </a:solidFill>
                <a:latin typeface="Calibri" panose="020F0502020204030204" pitchFamily="34" charset="0"/>
              </a:rPr>
              <a:t>(2008-2016 </a:t>
            </a:r>
            <a:r>
              <a:rPr lang="it-IT" altLang="it-IT" sz="1600" b="1" dirty="0" err="1">
                <a:solidFill>
                  <a:schemeClr val="tx1">
                    <a:lumMod val="65000"/>
                    <a:lumOff val="35000"/>
                  </a:schemeClr>
                </a:solidFill>
                <a:latin typeface="Calibri" panose="020F0502020204030204" pitchFamily="34" charset="0"/>
              </a:rPr>
              <a:t>cumulated</a:t>
            </a:r>
            <a:r>
              <a:rPr lang="it-IT" altLang="it-IT" sz="1600" b="1" dirty="0">
                <a:solidFill>
                  <a:schemeClr val="tx1">
                    <a:lumMod val="65000"/>
                    <a:lumOff val="35000"/>
                  </a:schemeClr>
                </a:solidFill>
                <a:latin typeface="Calibri" panose="020F0502020204030204" pitchFamily="34" charset="0"/>
              </a:rPr>
              <a:t> data, </a:t>
            </a:r>
            <a:r>
              <a:rPr lang="it-IT" altLang="it-IT" sz="1600" b="1" dirty="0" err="1">
                <a:solidFill>
                  <a:schemeClr val="tx1">
                    <a:lumMod val="65000"/>
                    <a:lumOff val="35000"/>
                  </a:schemeClr>
                </a:solidFill>
                <a:latin typeface="Calibri" panose="020F0502020204030204" pitchFamily="34" charset="0"/>
              </a:rPr>
              <a:t>bln</a:t>
            </a:r>
            <a:r>
              <a:rPr lang="it-IT" altLang="it-IT" sz="1600" b="1" dirty="0">
                <a:solidFill>
                  <a:schemeClr val="tx1">
                    <a:lumMod val="65000"/>
                    <a:lumOff val="35000"/>
                  </a:schemeClr>
                </a:solidFill>
                <a:latin typeface="Calibri" panose="020F0502020204030204" pitchFamily="34" charset="0"/>
              </a:rPr>
              <a:t> €)</a:t>
            </a:r>
            <a:endParaRPr lang="it-IT" sz="1600" b="1" dirty="0">
              <a:solidFill>
                <a:schemeClr val="tx1">
                  <a:lumMod val="65000"/>
                  <a:lumOff val="35000"/>
                </a:schemeClr>
              </a:solidFill>
              <a:latin typeface="Calibri" panose="020F0502020204030204" pitchFamily="34" charset="0"/>
            </a:endParaRPr>
          </a:p>
        </p:txBody>
      </p:sp>
      <p:sp>
        <p:nvSpPr>
          <p:cNvPr id="8" name="Rettangolo 7">
            <a:extLst>
              <a:ext uri="{FF2B5EF4-FFF2-40B4-BE49-F238E27FC236}">
                <a16:creationId xmlns:a16="http://schemas.microsoft.com/office/drawing/2014/main" id="{3BC4AEEE-F958-4BDF-A416-C902FF20A991}"/>
              </a:ext>
            </a:extLst>
          </p:cNvPr>
          <p:cNvSpPr/>
          <p:nvPr/>
        </p:nvSpPr>
        <p:spPr>
          <a:xfrm>
            <a:off x="4571207" y="1269805"/>
            <a:ext cx="4478747" cy="584775"/>
          </a:xfrm>
          <a:prstGeom prst="rect">
            <a:avLst/>
          </a:prstGeom>
        </p:spPr>
        <p:txBody>
          <a:bodyPr wrap="square">
            <a:spAutoFit/>
          </a:bodyPr>
          <a:lstStyle/>
          <a:p>
            <a:pPr algn="ctr"/>
            <a:r>
              <a:rPr lang="it-IT" altLang="it-IT" sz="1600" b="1" dirty="0" err="1">
                <a:solidFill>
                  <a:schemeClr val="tx1">
                    <a:lumMod val="65000"/>
                    <a:lumOff val="35000"/>
                  </a:schemeClr>
                </a:solidFill>
                <a:latin typeface="Calibri" panose="020F0502020204030204" pitchFamily="34" charset="0"/>
              </a:rPr>
              <a:t>Recapitalisation</a:t>
            </a:r>
            <a:r>
              <a:rPr lang="it-IT" altLang="it-IT" sz="1600" b="1" dirty="0">
                <a:solidFill>
                  <a:schemeClr val="tx1">
                    <a:lumMod val="65000"/>
                    <a:lumOff val="35000"/>
                  </a:schemeClr>
                </a:solidFill>
                <a:latin typeface="Calibri" panose="020F0502020204030204" pitchFamily="34" charset="0"/>
              </a:rPr>
              <a:t> </a:t>
            </a:r>
            <a:r>
              <a:rPr lang="it-IT" altLang="it-IT" sz="1600" b="1" dirty="0" err="1">
                <a:solidFill>
                  <a:schemeClr val="tx1">
                    <a:lumMod val="65000"/>
                    <a:lumOff val="35000"/>
                  </a:schemeClr>
                </a:solidFill>
                <a:latin typeface="Calibri" panose="020F0502020204030204" pitchFamily="34" charset="0"/>
              </a:rPr>
              <a:t>measures</a:t>
            </a:r>
            <a:r>
              <a:rPr lang="it-IT" altLang="it-IT" sz="1600" b="1" dirty="0">
                <a:solidFill>
                  <a:schemeClr val="tx1">
                    <a:lumMod val="65000"/>
                    <a:lumOff val="35000"/>
                  </a:schemeClr>
                </a:solidFill>
                <a:latin typeface="Calibri" panose="020F0502020204030204" pitchFamily="34" charset="0"/>
              </a:rPr>
              <a:t>* to support </a:t>
            </a:r>
            <a:r>
              <a:rPr lang="it-IT" altLang="it-IT" sz="1600" b="1" dirty="0" err="1">
                <a:solidFill>
                  <a:schemeClr val="tx1">
                    <a:lumMod val="65000"/>
                    <a:lumOff val="35000"/>
                  </a:schemeClr>
                </a:solidFill>
                <a:latin typeface="Calibri" panose="020F0502020204030204" pitchFamily="34" charset="0"/>
              </a:rPr>
              <a:t>banks</a:t>
            </a:r>
            <a:r>
              <a:rPr lang="it-IT" altLang="it-IT" sz="1600" b="1" dirty="0">
                <a:solidFill>
                  <a:schemeClr val="tx1">
                    <a:lumMod val="65000"/>
                    <a:lumOff val="35000"/>
                  </a:schemeClr>
                </a:solidFill>
                <a:latin typeface="Calibri" panose="020F0502020204030204" pitchFamily="34" charset="0"/>
              </a:rPr>
              <a:t> </a:t>
            </a:r>
          </a:p>
          <a:p>
            <a:pPr algn="ctr"/>
            <a:r>
              <a:rPr lang="it-IT" altLang="it-IT" sz="1600" b="1" dirty="0">
                <a:solidFill>
                  <a:schemeClr val="tx1">
                    <a:lumMod val="65000"/>
                    <a:lumOff val="35000"/>
                  </a:schemeClr>
                </a:solidFill>
                <a:latin typeface="Calibri" panose="020F0502020204030204" pitchFamily="34" charset="0"/>
              </a:rPr>
              <a:t>(2008-2016 </a:t>
            </a:r>
            <a:r>
              <a:rPr lang="it-IT" altLang="it-IT" sz="1600" b="1" dirty="0" err="1">
                <a:solidFill>
                  <a:schemeClr val="tx1">
                    <a:lumMod val="65000"/>
                    <a:lumOff val="35000"/>
                  </a:schemeClr>
                </a:solidFill>
                <a:latin typeface="Calibri" panose="020F0502020204030204" pitchFamily="34" charset="0"/>
              </a:rPr>
              <a:t>cumulated</a:t>
            </a:r>
            <a:r>
              <a:rPr lang="it-IT" altLang="it-IT" sz="1600" b="1" dirty="0">
                <a:solidFill>
                  <a:schemeClr val="tx1">
                    <a:lumMod val="65000"/>
                    <a:lumOff val="35000"/>
                  </a:schemeClr>
                </a:solidFill>
                <a:latin typeface="Calibri" panose="020F0502020204030204" pitchFamily="34" charset="0"/>
              </a:rPr>
              <a:t> data, </a:t>
            </a:r>
            <a:r>
              <a:rPr lang="it-IT" altLang="it-IT" sz="1600" b="1" dirty="0" err="1">
                <a:solidFill>
                  <a:schemeClr val="tx1">
                    <a:lumMod val="65000"/>
                    <a:lumOff val="35000"/>
                  </a:schemeClr>
                </a:solidFill>
                <a:latin typeface="Calibri" panose="020F0502020204030204" pitchFamily="34" charset="0"/>
              </a:rPr>
              <a:t>as</a:t>
            </a:r>
            <a:r>
              <a:rPr lang="it-IT" altLang="it-IT" sz="1600" b="1" dirty="0">
                <a:solidFill>
                  <a:schemeClr val="tx1">
                    <a:lumMod val="65000"/>
                    <a:lumOff val="35000"/>
                  </a:schemeClr>
                </a:solidFill>
                <a:latin typeface="Calibri" panose="020F0502020204030204" pitchFamily="34" charset="0"/>
              </a:rPr>
              <a:t> a % of 2017 GDP)</a:t>
            </a:r>
            <a:endParaRPr lang="it-IT" sz="1600" b="1" dirty="0">
              <a:solidFill>
                <a:schemeClr val="tx1">
                  <a:lumMod val="65000"/>
                  <a:lumOff val="35000"/>
                </a:schemeClr>
              </a:solidFill>
              <a:latin typeface="Calibri" panose="020F0502020204030204" pitchFamily="34" charset="0"/>
            </a:endParaRPr>
          </a:p>
        </p:txBody>
      </p:sp>
      <p:sp>
        <p:nvSpPr>
          <p:cNvPr id="9" name="Rettangolo 8">
            <a:extLst>
              <a:ext uri="{FF2B5EF4-FFF2-40B4-BE49-F238E27FC236}">
                <a16:creationId xmlns:a16="http://schemas.microsoft.com/office/drawing/2014/main" id="{8D1D7139-E587-415B-A99C-F0DC5A632B18}"/>
              </a:ext>
            </a:extLst>
          </p:cNvPr>
          <p:cNvSpPr/>
          <p:nvPr/>
        </p:nvSpPr>
        <p:spPr>
          <a:xfrm>
            <a:off x="178184" y="5531507"/>
            <a:ext cx="9070591" cy="553998"/>
          </a:xfrm>
          <a:prstGeom prst="rect">
            <a:avLst/>
          </a:prstGeom>
        </p:spPr>
        <p:txBody>
          <a:bodyPr wrap="square">
            <a:spAutoFit/>
          </a:bodyPr>
          <a:lstStyle/>
          <a:p>
            <a:pPr algn="just"/>
            <a:r>
              <a:rPr lang="it-IT" sz="1000" dirty="0">
                <a:latin typeface="Calibri" panose="020F0502020204030204" pitchFamily="34" charset="0"/>
              </a:rPr>
              <a:t>(*) </a:t>
            </a:r>
            <a:r>
              <a:rPr lang="en-US" sz="1000" dirty="0">
                <a:latin typeface="Calibri" panose="020F0502020204030204" pitchFamily="34" charset="0"/>
              </a:rPr>
              <a:t>2008-2016 cumulated data referred to State recapitalizations used</a:t>
            </a:r>
          </a:p>
          <a:p>
            <a:pPr algn="just"/>
            <a:endParaRPr lang="it-IT" sz="1000" dirty="0">
              <a:latin typeface="Calibri" panose="020F0502020204030204" pitchFamily="34" charset="0"/>
            </a:endParaRPr>
          </a:p>
          <a:p>
            <a:pPr algn="just"/>
            <a:r>
              <a:rPr lang="it-IT" sz="1000" dirty="0">
                <a:latin typeface="Calibri" panose="020F0502020204030204" pitchFamily="34" charset="0"/>
              </a:rPr>
              <a:t>Source: ABI on  </a:t>
            </a:r>
            <a:r>
              <a:rPr lang="it-IT" sz="1000" dirty="0" err="1">
                <a:latin typeface="Calibri" panose="020F0502020204030204" pitchFamily="34" charset="0"/>
              </a:rPr>
              <a:t>European</a:t>
            </a:r>
            <a:r>
              <a:rPr lang="it-IT" sz="1000" dirty="0">
                <a:latin typeface="Calibri" panose="020F0502020204030204" pitchFamily="34" charset="0"/>
              </a:rPr>
              <a:t> </a:t>
            </a:r>
            <a:r>
              <a:rPr lang="it-IT" sz="1000" dirty="0" err="1">
                <a:latin typeface="Calibri" panose="020F0502020204030204" pitchFamily="34" charset="0"/>
              </a:rPr>
              <a:t>Commission</a:t>
            </a:r>
            <a:r>
              <a:rPr lang="it-IT" sz="1000" dirty="0">
                <a:latin typeface="Calibri" panose="020F0502020204030204" pitchFamily="34" charset="0"/>
              </a:rPr>
              <a:t> «State </a:t>
            </a:r>
            <a:r>
              <a:rPr lang="it-IT" sz="1000" dirty="0" err="1">
                <a:latin typeface="Calibri" panose="020F0502020204030204" pitchFamily="34" charset="0"/>
              </a:rPr>
              <a:t>Aid</a:t>
            </a:r>
            <a:r>
              <a:rPr lang="it-IT" sz="1000" dirty="0">
                <a:latin typeface="Calibri" panose="020F0502020204030204" pitchFamily="34" charset="0"/>
              </a:rPr>
              <a:t> </a:t>
            </a:r>
            <a:r>
              <a:rPr lang="it-IT" sz="1000" dirty="0" err="1">
                <a:latin typeface="Calibri" panose="020F0502020204030204" pitchFamily="34" charset="0"/>
              </a:rPr>
              <a:t>scoreboard</a:t>
            </a:r>
            <a:r>
              <a:rPr lang="it-IT" sz="1000" dirty="0">
                <a:latin typeface="Calibri" panose="020F0502020204030204" pitchFamily="34" charset="0"/>
              </a:rPr>
              <a:t> 2017 – </a:t>
            </a:r>
            <a:r>
              <a:rPr lang="it-IT" sz="1000" dirty="0" err="1">
                <a:latin typeface="Calibri" panose="020F0502020204030204" pitchFamily="34" charset="0"/>
              </a:rPr>
              <a:t>Aid</a:t>
            </a:r>
            <a:r>
              <a:rPr lang="it-IT" sz="1000" dirty="0">
                <a:latin typeface="Calibri" panose="020F0502020204030204" pitchFamily="34" charset="0"/>
              </a:rPr>
              <a:t> in the </a:t>
            </a:r>
            <a:r>
              <a:rPr lang="it-IT" sz="1000" dirty="0" err="1">
                <a:latin typeface="Calibri" panose="020F0502020204030204" pitchFamily="34" charset="0"/>
              </a:rPr>
              <a:t>context</a:t>
            </a:r>
            <a:r>
              <a:rPr lang="it-IT" sz="1000" dirty="0">
                <a:latin typeface="Calibri" panose="020F0502020204030204" pitchFamily="34" charset="0"/>
              </a:rPr>
              <a:t> of the </a:t>
            </a:r>
            <a:r>
              <a:rPr lang="it-IT" sz="1000" dirty="0" err="1">
                <a:latin typeface="Calibri" panose="020F0502020204030204" pitchFamily="34" charset="0"/>
              </a:rPr>
              <a:t>financial</a:t>
            </a:r>
            <a:r>
              <a:rPr lang="it-IT" sz="1000" dirty="0">
                <a:latin typeface="Calibri" panose="020F0502020204030204" pitchFamily="34" charset="0"/>
              </a:rPr>
              <a:t> and </a:t>
            </a:r>
            <a:r>
              <a:rPr lang="it-IT" sz="1000" dirty="0" err="1">
                <a:latin typeface="Calibri" panose="020F0502020204030204" pitchFamily="34" charset="0"/>
              </a:rPr>
              <a:t>econoimic</a:t>
            </a:r>
            <a:r>
              <a:rPr lang="it-IT" sz="1000" dirty="0">
                <a:latin typeface="Calibri" panose="020F0502020204030204" pitchFamily="34" charset="0"/>
              </a:rPr>
              <a:t> </a:t>
            </a:r>
            <a:r>
              <a:rPr lang="it-IT" sz="1000" dirty="0" err="1">
                <a:latin typeface="Calibri" panose="020F0502020204030204" pitchFamily="34" charset="0"/>
              </a:rPr>
              <a:t>crisis</a:t>
            </a:r>
            <a:r>
              <a:rPr lang="it-IT" sz="1000" dirty="0">
                <a:latin typeface="Calibri" panose="020F0502020204030204" pitchFamily="34" charset="0"/>
              </a:rPr>
              <a:t>»</a:t>
            </a:r>
          </a:p>
        </p:txBody>
      </p:sp>
      <p:pic>
        <p:nvPicPr>
          <p:cNvPr id="10" name="Immagine 9">
            <a:extLst>
              <a:ext uri="{FF2B5EF4-FFF2-40B4-BE49-F238E27FC236}">
                <a16:creationId xmlns:a16="http://schemas.microsoft.com/office/drawing/2014/main" id="{71124752-C3CC-41FB-B777-8FF17AEDDE0E}"/>
              </a:ext>
            </a:extLst>
          </p:cNvPr>
          <p:cNvPicPr>
            <a:picLocks noChangeAspect="1"/>
          </p:cNvPicPr>
          <p:nvPr/>
        </p:nvPicPr>
        <p:blipFill>
          <a:blip r:embed="rId3"/>
          <a:stretch>
            <a:fillRect/>
          </a:stretch>
        </p:blipFill>
        <p:spPr>
          <a:xfrm>
            <a:off x="4701766" y="2028824"/>
            <a:ext cx="4478747" cy="3422909"/>
          </a:xfrm>
          <a:prstGeom prst="rect">
            <a:avLst/>
          </a:prstGeom>
          <a:ln>
            <a:solidFill>
              <a:schemeClr val="tx1"/>
            </a:solidFill>
          </a:ln>
        </p:spPr>
      </p:pic>
    </p:spTree>
    <p:extLst>
      <p:ext uri="{BB962C8B-B14F-4D97-AF65-F5344CB8AC3E}">
        <p14:creationId xmlns:p14="http://schemas.microsoft.com/office/powerpoint/2010/main" val="158297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det_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5896">
            <a:off x="-598488" y="1250950"/>
            <a:ext cx="36845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6391" name="Oval 13"/>
          <p:cNvSpPr>
            <a:spLocks noChangeArrowheads="1"/>
          </p:cNvSpPr>
          <p:nvPr/>
        </p:nvSpPr>
        <p:spPr bwMode="auto">
          <a:xfrm>
            <a:off x="468527" y="1445527"/>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a:ex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16394" name="Rectangle 6"/>
          <p:cNvSpPr>
            <a:spLocks noChangeArrowheads="1"/>
          </p:cNvSpPr>
          <p:nvPr/>
        </p:nvSpPr>
        <p:spPr bwMode="auto">
          <a:xfrm>
            <a:off x="917566" y="1338077"/>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Overview</a:t>
            </a:r>
            <a:endParaRPr lang="it-IT" sz="2800" b="1" dirty="0">
              <a:solidFill>
                <a:srgbClr val="000066"/>
              </a:solidFill>
              <a:latin typeface="Calibri" pitchFamily="34" charset="0"/>
            </a:endParaRPr>
          </a:p>
        </p:txBody>
      </p:sp>
      <p:grpSp>
        <p:nvGrpSpPr>
          <p:cNvPr id="5" name="Gruppo 4"/>
          <p:cNvGrpSpPr/>
          <p:nvPr/>
        </p:nvGrpSpPr>
        <p:grpSpPr>
          <a:xfrm>
            <a:off x="818102" y="4018651"/>
            <a:ext cx="7978462" cy="574901"/>
            <a:chOff x="385939" y="2373843"/>
            <a:chExt cx="7978462" cy="574901"/>
          </a:xfrm>
        </p:grpSpPr>
        <p:sp>
          <p:nvSpPr>
            <p:cNvPr id="16389" name="Oval 10"/>
            <p:cNvSpPr>
              <a:spLocks noChangeArrowheads="1"/>
            </p:cNvSpPr>
            <p:nvPr/>
          </p:nvSpPr>
          <p:spPr bwMode="auto">
            <a:xfrm>
              <a:off x="385939" y="2481112"/>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8" name="Rectangle 6"/>
            <p:cNvSpPr>
              <a:spLocks noChangeArrowheads="1"/>
            </p:cNvSpPr>
            <p:nvPr/>
          </p:nvSpPr>
          <p:spPr bwMode="auto">
            <a:xfrm>
              <a:off x="844414" y="2373843"/>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Non-performing loans</a:t>
              </a:r>
              <a:endParaRPr lang="it-IT" sz="2800" b="1" dirty="0">
                <a:solidFill>
                  <a:srgbClr val="000066"/>
                </a:solidFill>
                <a:latin typeface="Calibri" pitchFamily="34" charset="0"/>
              </a:endParaRPr>
            </a:p>
          </p:txBody>
        </p:sp>
      </p:grpSp>
      <p:grpSp>
        <p:nvGrpSpPr>
          <p:cNvPr id="6" name="Gruppo 5"/>
          <p:cNvGrpSpPr/>
          <p:nvPr/>
        </p:nvGrpSpPr>
        <p:grpSpPr>
          <a:xfrm>
            <a:off x="341784" y="2255988"/>
            <a:ext cx="7978462" cy="574901"/>
            <a:chOff x="367651" y="1855960"/>
            <a:chExt cx="7978462" cy="574901"/>
          </a:xfrm>
        </p:grpSpPr>
        <p:sp>
          <p:nvSpPr>
            <p:cNvPr id="9" name="Rectangle 6"/>
            <p:cNvSpPr>
              <a:spLocks noChangeArrowheads="1"/>
            </p:cNvSpPr>
            <p:nvPr/>
          </p:nvSpPr>
          <p:spPr bwMode="auto">
            <a:xfrm>
              <a:off x="826126" y="1855960"/>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Key features of Italian banks</a:t>
              </a:r>
            </a:p>
          </p:txBody>
        </p:sp>
        <p:sp>
          <p:nvSpPr>
            <p:cNvPr id="14" name="Oval 10"/>
            <p:cNvSpPr>
              <a:spLocks noChangeArrowheads="1"/>
            </p:cNvSpPr>
            <p:nvPr/>
          </p:nvSpPr>
          <p:spPr bwMode="auto">
            <a:xfrm>
              <a:off x="367651" y="1963410"/>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grpSp>
      <p:grpSp>
        <p:nvGrpSpPr>
          <p:cNvPr id="4" name="Gruppo 3"/>
          <p:cNvGrpSpPr/>
          <p:nvPr/>
        </p:nvGrpSpPr>
        <p:grpSpPr>
          <a:xfrm>
            <a:off x="1349896" y="4894028"/>
            <a:ext cx="7978462" cy="574901"/>
            <a:chOff x="477379" y="2891726"/>
            <a:chExt cx="7978462" cy="574901"/>
          </a:xfrm>
        </p:grpSpPr>
        <p:sp>
          <p:nvSpPr>
            <p:cNvPr id="12" name="Rectangle 6"/>
            <p:cNvSpPr>
              <a:spLocks noChangeArrowheads="1"/>
            </p:cNvSpPr>
            <p:nvPr/>
          </p:nvSpPr>
          <p:spPr bwMode="auto">
            <a:xfrm>
              <a:off x="935854" y="2891726"/>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Mortgage market</a:t>
              </a:r>
              <a:endParaRPr lang="it-IT" sz="2800" b="1" dirty="0">
                <a:solidFill>
                  <a:srgbClr val="000066"/>
                </a:solidFill>
                <a:latin typeface="Calibri" pitchFamily="34" charset="0"/>
              </a:endParaRPr>
            </a:p>
          </p:txBody>
        </p:sp>
        <p:sp>
          <p:nvSpPr>
            <p:cNvPr id="20" name="Oval 10"/>
            <p:cNvSpPr>
              <a:spLocks noChangeArrowheads="1"/>
            </p:cNvSpPr>
            <p:nvPr/>
          </p:nvSpPr>
          <p:spPr bwMode="auto">
            <a:xfrm>
              <a:off x="477379" y="2998995"/>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dirty="0">
                <a:solidFill>
                  <a:srgbClr val="FFFFFF"/>
                </a:solidFill>
                <a:latin typeface="Calibri" pitchFamily="34" charset="0"/>
              </a:endParaRPr>
            </a:p>
          </p:txBody>
        </p:sp>
      </p:grpSp>
      <p:grpSp>
        <p:nvGrpSpPr>
          <p:cNvPr id="22" name="Gruppo 21">
            <a:extLst>
              <a:ext uri="{FF2B5EF4-FFF2-40B4-BE49-F238E27FC236}">
                <a16:creationId xmlns:a16="http://schemas.microsoft.com/office/drawing/2014/main" id="{EDB790DB-C35C-4F74-876C-EFDD8FAEB3E6}"/>
              </a:ext>
            </a:extLst>
          </p:cNvPr>
          <p:cNvGrpSpPr/>
          <p:nvPr/>
        </p:nvGrpSpPr>
        <p:grpSpPr>
          <a:xfrm>
            <a:off x="488640" y="3143274"/>
            <a:ext cx="7978462" cy="574901"/>
            <a:chOff x="385939" y="2373843"/>
            <a:chExt cx="7978462" cy="574901"/>
          </a:xfrm>
        </p:grpSpPr>
        <p:sp>
          <p:nvSpPr>
            <p:cNvPr id="23" name="Oval 10">
              <a:extLst>
                <a:ext uri="{FF2B5EF4-FFF2-40B4-BE49-F238E27FC236}">
                  <a16:creationId xmlns:a16="http://schemas.microsoft.com/office/drawing/2014/main" id="{D509D87B-9E5B-4B65-BB51-3625B8EF824E}"/>
                </a:ext>
              </a:extLst>
            </p:cNvPr>
            <p:cNvSpPr>
              <a:spLocks noChangeArrowheads="1"/>
            </p:cNvSpPr>
            <p:nvPr/>
          </p:nvSpPr>
          <p:spPr bwMode="auto">
            <a:xfrm>
              <a:off x="385939" y="2481112"/>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24" name="Rectangle 6">
              <a:extLst>
                <a:ext uri="{FF2B5EF4-FFF2-40B4-BE49-F238E27FC236}">
                  <a16:creationId xmlns:a16="http://schemas.microsoft.com/office/drawing/2014/main" id="{8C870B16-BC4F-4FB8-AC4B-8BB8FB89DB39}"/>
                </a:ext>
              </a:extLst>
            </p:cNvPr>
            <p:cNvSpPr>
              <a:spLocks noChangeArrowheads="1"/>
            </p:cNvSpPr>
            <p:nvPr/>
          </p:nvSpPr>
          <p:spPr bwMode="auto">
            <a:xfrm>
              <a:off x="844414" y="2373843"/>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Lending: trend and risk</a:t>
              </a:r>
              <a:endParaRPr lang="it-IT" sz="2800" b="1" dirty="0">
                <a:solidFill>
                  <a:srgbClr val="000066"/>
                </a:solidFill>
                <a:latin typeface="Calibri" pitchFamily="34" charset="0"/>
              </a:endParaRPr>
            </a:p>
          </p:txBody>
        </p:sp>
      </p:grpSp>
      <p:sp>
        <p:nvSpPr>
          <p:cNvPr id="25" name="Text Box 3">
            <a:extLst>
              <a:ext uri="{FF2B5EF4-FFF2-40B4-BE49-F238E27FC236}">
                <a16:creationId xmlns:a16="http://schemas.microsoft.com/office/drawing/2014/main" id="{C4C5DF8D-25EA-4471-8956-23BAE5EBFE7C}"/>
              </a:ext>
            </a:extLst>
          </p:cNvPr>
          <p:cNvSpPr txBox="1">
            <a:spLocks noChangeArrowheads="1"/>
          </p:cNvSpPr>
          <p:nvPr/>
        </p:nvSpPr>
        <p:spPr bwMode="auto">
          <a:xfrm>
            <a:off x="0" y="-1"/>
            <a:ext cx="9180513" cy="767752"/>
          </a:xfrm>
          <a:prstGeom prst="rect">
            <a:avLst/>
          </a:prstGeom>
          <a:solidFill>
            <a:schemeClr val="bg1"/>
          </a:solidFill>
          <a:ln>
            <a:noFill/>
          </a:ln>
          <a:effectLst/>
          <a:extLst/>
        </p:spPr>
        <p:txBody>
          <a:bodyPr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hangingPunct="0">
              <a:lnSpc>
                <a:spcPct val="93000"/>
              </a:lnSpc>
              <a:buClr>
                <a:srgbClr val="000000"/>
              </a:buClr>
              <a:buSzPct val="45000"/>
              <a:buFont typeface="StarSymbol" charset="0"/>
              <a:buNone/>
              <a:defRPr/>
            </a:pPr>
            <a:r>
              <a:rPr lang="en-GB" sz="3000" b="1" dirty="0">
                <a:solidFill>
                  <a:srgbClr val="0070C0"/>
                </a:solidFill>
                <a:latin typeface="Calibri" panose="020F0502020204030204" pitchFamily="34" charset="0"/>
              </a:rPr>
              <a:t>Index</a:t>
            </a:r>
          </a:p>
        </p:txBody>
      </p:sp>
      <p:sp>
        <p:nvSpPr>
          <p:cNvPr id="26" name="Oval 10">
            <a:extLst>
              <a:ext uri="{FF2B5EF4-FFF2-40B4-BE49-F238E27FC236}">
                <a16:creationId xmlns:a16="http://schemas.microsoft.com/office/drawing/2014/main" id="{CB25E860-7C4F-4B1D-8E4E-8EE2406B592D}"/>
              </a:ext>
            </a:extLst>
          </p:cNvPr>
          <p:cNvSpPr>
            <a:spLocks noChangeArrowheads="1"/>
          </p:cNvSpPr>
          <p:nvPr/>
        </p:nvSpPr>
        <p:spPr bwMode="auto">
          <a:xfrm>
            <a:off x="338801" y="2375166"/>
            <a:ext cx="360000" cy="360000"/>
          </a:xfrm>
          <a:prstGeom prst="ellipse">
            <a:avLst/>
          </a:prstGeom>
          <a:solidFill>
            <a:srgbClr val="002060"/>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Tree>
    <p:extLst>
      <p:ext uri="{BB962C8B-B14F-4D97-AF65-F5344CB8AC3E}">
        <p14:creationId xmlns:p14="http://schemas.microsoft.com/office/powerpoint/2010/main" val="90149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36DBE287-F3F2-4C29-923C-8064864D2226}"/>
              </a:ext>
            </a:extLst>
          </p:cNvPr>
          <p:cNvSpPr txBox="1"/>
          <p:nvPr/>
        </p:nvSpPr>
        <p:spPr>
          <a:xfrm>
            <a:off x="70792" y="-6176"/>
            <a:ext cx="9037418" cy="741357"/>
          </a:xfrm>
          <a:prstGeom prst="rect">
            <a:avLst/>
          </a:prstGeom>
          <a:solidFill>
            <a:schemeClr val="bg1"/>
          </a:solidFill>
        </p:spPr>
        <p:txBody>
          <a:bodyPr wrap="square">
            <a:spAutoFit/>
          </a:bodyPr>
          <a:lstStyle>
            <a:defPPr>
              <a:defRPr lang="en-GB"/>
            </a:defPPr>
            <a:lvl1pPr algn="just" eaLnBrk="0" hangingPunct="0">
              <a:lnSpc>
                <a:spcPct val="93000"/>
              </a:lnSpc>
              <a:buClr>
                <a:srgbClr val="000000"/>
              </a:buClr>
              <a:buSzPct val="45000"/>
              <a:buFont typeface="StarSymbol"/>
              <a:defRPr sz="3000" b="1">
                <a:solidFill>
                  <a:srgbClr val="0070C0"/>
                </a:solidFill>
                <a:latin typeface="Calibri" panose="020F0502020204030204" pitchFamily="34" charset="0"/>
              </a:defRPr>
            </a:lvl1pPr>
            <a:lvl2pPr algn="ctr" eaLnBrk="0" hangingPunct="0">
              <a:lnSpc>
                <a:spcPct val="93000"/>
              </a:lnSpc>
              <a:buClr>
                <a:srgbClr val="000000"/>
              </a:buClr>
              <a:buSzPct val="45000"/>
              <a:buFont typeface="StarSymbol"/>
              <a:defRPr sz="4400">
                <a:solidFill>
                  <a:srgbClr val="000000"/>
                </a:solidFill>
                <a:latin typeface="Arial" pitchFamily="34" charset="0"/>
              </a:defRPr>
            </a:lvl2pPr>
            <a:lvl3pPr algn="ctr" eaLnBrk="0" hangingPunct="0">
              <a:lnSpc>
                <a:spcPct val="93000"/>
              </a:lnSpc>
              <a:buClr>
                <a:srgbClr val="000000"/>
              </a:buClr>
              <a:buSzPct val="45000"/>
              <a:buFont typeface="StarSymbol"/>
              <a:defRPr sz="4400">
                <a:solidFill>
                  <a:srgbClr val="000000"/>
                </a:solidFill>
                <a:latin typeface="Arial" pitchFamily="34" charset="0"/>
              </a:defRPr>
            </a:lvl3pPr>
            <a:lvl4pPr algn="ctr" eaLnBrk="0" hangingPunct="0">
              <a:lnSpc>
                <a:spcPct val="93000"/>
              </a:lnSpc>
              <a:buClr>
                <a:srgbClr val="000000"/>
              </a:buClr>
              <a:buSzPct val="45000"/>
              <a:buFont typeface="StarSymbol"/>
              <a:defRPr sz="4400">
                <a:solidFill>
                  <a:srgbClr val="000000"/>
                </a:solidFill>
                <a:latin typeface="Arial" pitchFamily="34" charset="0"/>
              </a:defRPr>
            </a:lvl4pPr>
            <a:lvl5pPr algn="ctr" eaLnBrk="0" hangingPunct="0">
              <a:lnSpc>
                <a:spcPct val="93000"/>
              </a:lnSpc>
              <a:buClr>
                <a:srgbClr val="000000"/>
              </a:buClr>
              <a:buSzPct val="45000"/>
              <a:buFont typeface="StarSymbol"/>
              <a:defRPr sz="4400">
                <a:solidFill>
                  <a:srgbClr val="000000"/>
                </a:solidFill>
                <a:latin typeface="Arial" pitchFamily="34" charset="0"/>
              </a:defRPr>
            </a:lvl5pPr>
            <a:lvl6pPr marL="15367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6pPr>
            <a:lvl7pPr marL="19939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7pPr>
            <a:lvl8pPr marL="24511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8pPr>
            <a:lvl9pPr marL="2908300" indent="-215900" algn="ctr" defTabSz="449263"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pitchFamily="34" charset="0"/>
              </a:defRPr>
            </a:lvl9pPr>
          </a:lstStyle>
          <a:p>
            <a:pPr>
              <a:lnSpc>
                <a:spcPts val="2500"/>
              </a:lnSpc>
            </a:pPr>
            <a:r>
              <a:rPr lang="en-US" sz="2600" dirty="0"/>
              <a:t>Business mix traditionally oriented to lending, unlike other European banks more exposed to finance</a:t>
            </a:r>
            <a:endParaRPr lang="it-IT" sz="2600" dirty="0"/>
          </a:p>
        </p:txBody>
      </p:sp>
      <p:sp>
        <p:nvSpPr>
          <p:cNvPr id="48" name="CasellaDiTesto 47">
            <a:extLst>
              <a:ext uri="{FF2B5EF4-FFF2-40B4-BE49-F238E27FC236}">
                <a16:creationId xmlns:a16="http://schemas.microsoft.com/office/drawing/2014/main" id="{B1BFBDEB-911C-42BC-BEE6-F564E3794B35}"/>
              </a:ext>
            </a:extLst>
          </p:cNvPr>
          <p:cNvSpPr txBox="1"/>
          <p:nvPr/>
        </p:nvSpPr>
        <p:spPr>
          <a:xfrm>
            <a:off x="1454468" y="1040297"/>
            <a:ext cx="6641306" cy="553998"/>
          </a:xfrm>
          <a:prstGeom prst="rect">
            <a:avLst/>
          </a:prstGeom>
          <a:noFill/>
        </p:spPr>
        <p:txBody>
          <a:bodyPr wrap="none" rtlCol="0">
            <a:spAutoFit/>
          </a:bodyPr>
          <a:lstStyle/>
          <a:p>
            <a:pPr algn="ctr"/>
            <a:r>
              <a:rPr lang="it-IT" sz="1500" b="1" dirty="0" err="1">
                <a:solidFill>
                  <a:schemeClr val="tx1"/>
                </a:solidFill>
                <a:latin typeface="Calibri" panose="020F0502020204030204" pitchFamily="34" charset="0"/>
              </a:rPr>
              <a:t>Figures</a:t>
            </a:r>
            <a:r>
              <a:rPr lang="it-IT" sz="1500" b="1" dirty="0">
                <a:solidFill>
                  <a:schemeClr val="tx1"/>
                </a:solidFill>
                <a:latin typeface="Calibri" panose="020F0502020204030204" pitchFamily="34" charset="0"/>
              </a:rPr>
              <a:t> </a:t>
            </a:r>
            <a:r>
              <a:rPr lang="it-IT" sz="1500" b="1" dirty="0" err="1">
                <a:solidFill>
                  <a:schemeClr val="tx1"/>
                </a:solidFill>
                <a:latin typeface="Calibri" panose="020F0502020204030204" pitchFamily="34" charset="0"/>
              </a:rPr>
              <a:t>referred</a:t>
            </a:r>
            <a:r>
              <a:rPr lang="it-IT" sz="1500" b="1" dirty="0">
                <a:solidFill>
                  <a:schemeClr val="tx1"/>
                </a:solidFill>
                <a:latin typeface="Calibri" panose="020F0502020204030204" pitchFamily="34" charset="0"/>
              </a:rPr>
              <a:t> to a sample of 80 large EU banking </a:t>
            </a:r>
            <a:r>
              <a:rPr lang="it-IT" sz="1500" b="1" dirty="0" err="1">
                <a:solidFill>
                  <a:schemeClr val="tx1"/>
                </a:solidFill>
                <a:latin typeface="Calibri" panose="020F0502020204030204" pitchFamily="34" charset="0"/>
              </a:rPr>
              <a:t>groups</a:t>
            </a:r>
            <a:r>
              <a:rPr lang="it-IT" sz="1500" b="1" dirty="0">
                <a:solidFill>
                  <a:schemeClr val="tx1"/>
                </a:solidFill>
                <a:latin typeface="Calibri" panose="020F0502020204030204" pitchFamily="34" charset="0"/>
              </a:rPr>
              <a:t> </a:t>
            </a:r>
          </a:p>
          <a:p>
            <a:pPr algn="ctr"/>
            <a:r>
              <a:rPr lang="it-IT" sz="1500" dirty="0">
                <a:solidFill>
                  <a:schemeClr val="tx1"/>
                </a:solidFill>
                <a:latin typeface="Calibri" panose="020F0502020204030204" pitchFamily="34" charset="0"/>
              </a:rPr>
              <a:t>(ABI on </a:t>
            </a:r>
            <a:r>
              <a:rPr lang="it-IT" sz="1500" dirty="0" err="1">
                <a:solidFill>
                  <a:schemeClr val="tx1"/>
                </a:solidFill>
                <a:latin typeface="Calibri" panose="020F0502020204030204" pitchFamily="34" charset="0"/>
              </a:rPr>
              <a:t>banks</a:t>
            </a:r>
            <a:r>
              <a:rPr lang="it-IT" sz="1500" dirty="0">
                <a:solidFill>
                  <a:schemeClr val="tx1"/>
                </a:solidFill>
                <a:latin typeface="Calibri" panose="020F0502020204030204" pitchFamily="34" charset="0"/>
              </a:rPr>
              <a:t> balance </a:t>
            </a:r>
            <a:r>
              <a:rPr lang="it-IT" sz="1500" dirty="0" err="1">
                <a:solidFill>
                  <a:schemeClr val="tx1"/>
                </a:solidFill>
                <a:latin typeface="Calibri" panose="020F0502020204030204" pitchFamily="34" charset="0"/>
              </a:rPr>
              <a:t>sheets</a:t>
            </a:r>
            <a:r>
              <a:rPr lang="it-IT" sz="1500" dirty="0">
                <a:solidFill>
                  <a:schemeClr val="tx1"/>
                </a:solidFill>
                <a:latin typeface="Calibri" panose="020F0502020204030204" pitchFamily="34" charset="0"/>
              </a:rPr>
              <a:t> and EBA </a:t>
            </a:r>
            <a:r>
              <a:rPr lang="it-IT" sz="1500" dirty="0" err="1">
                <a:solidFill>
                  <a:schemeClr val="tx1"/>
                </a:solidFill>
                <a:latin typeface="Calibri" panose="020F0502020204030204" pitchFamily="34" charset="0"/>
              </a:rPr>
              <a:t>trasparency</a:t>
            </a:r>
            <a:r>
              <a:rPr lang="it-IT" sz="1500" dirty="0">
                <a:solidFill>
                  <a:schemeClr val="tx1"/>
                </a:solidFill>
                <a:latin typeface="Calibri" panose="020F0502020204030204" pitchFamily="34" charset="0"/>
              </a:rPr>
              <a:t> </a:t>
            </a:r>
            <a:r>
              <a:rPr lang="it-IT" sz="1500" dirty="0" err="1">
                <a:solidFill>
                  <a:schemeClr val="tx1"/>
                </a:solidFill>
                <a:latin typeface="Calibri" panose="020F0502020204030204" pitchFamily="34" charset="0"/>
              </a:rPr>
              <a:t>exercize</a:t>
            </a:r>
            <a:r>
              <a:rPr lang="it-IT" sz="1500" dirty="0">
                <a:solidFill>
                  <a:schemeClr val="tx1"/>
                </a:solidFill>
                <a:latin typeface="Calibri" panose="020F0502020204030204" pitchFamily="34" charset="0"/>
              </a:rPr>
              <a:t> </a:t>
            </a:r>
            <a:r>
              <a:rPr lang="it-IT" sz="1500" dirty="0" err="1">
                <a:solidFill>
                  <a:schemeClr val="tx1"/>
                </a:solidFill>
                <a:latin typeface="Calibri" panose="020F0502020204030204" pitchFamily="34" charset="0"/>
              </a:rPr>
              <a:t>figures</a:t>
            </a:r>
            <a:r>
              <a:rPr lang="it-IT" sz="1500" dirty="0">
                <a:solidFill>
                  <a:schemeClr val="tx1"/>
                </a:solidFill>
                <a:latin typeface="Calibri" panose="020F0502020204030204" pitchFamily="34" charset="0"/>
              </a:rPr>
              <a:t> </a:t>
            </a:r>
            <a:r>
              <a:rPr lang="it-IT" sz="1500" dirty="0" err="1">
                <a:solidFill>
                  <a:schemeClr val="tx1"/>
                </a:solidFill>
                <a:latin typeface="Calibri" panose="020F0502020204030204" pitchFamily="34" charset="0"/>
              </a:rPr>
              <a:t>as</a:t>
            </a:r>
            <a:r>
              <a:rPr lang="it-IT" sz="1500" dirty="0">
                <a:solidFill>
                  <a:schemeClr val="tx1"/>
                </a:solidFill>
                <a:latin typeface="Calibri" panose="020F0502020204030204" pitchFamily="34" charset="0"/>
              </a:rPr>
              <a:t> </a:t>
            </a:r>
            <a:r>
              <a:rPr lang="it-IT" sz="1500" dirty="0" err="1">
                <a:solidFill>
                  <a:schemeClr val="tx1"/>
                </a:solidFill>
                <a:latin typeface="Calibri" panose="020F0502020204030204" pitchFamily="34" charset="0"/>
              </a:rPr>
              <a:t>at</a:t>
            </a:r>
            <a:r>
              <a:rPr lang="it-IT" sz="1500" dirty="0">
                <a:solidFill>
                  <a:schemeClr val="tx1"/>
                </a:solidFill>
                <a:latin typeface="Calibri" panose="020F0502020204030204" pitchFamily="34" charset="0"/>
              </a:rPr>
              <a:t> </a:t>
            </a:r>
            <a:r>
              <a:rPr lang="it-IT" sz="1500" dirty="0" err="1">
                <a:solidFill>
                  <a:schemeClr val="tx1"/>
                </a:solidFill>
                <a:latin typeface="Calibri" panose="020F0502020204030204" pitchFamily="34" charset="0"/>
              </a:rPr>
              <a:t>June</a:t>
            </a:r>
            <a:r>
              <a:rPr lang="it-IT" sz="1500" dirty="0">
                <a:solidFill>
                  <a:schemeClr val="tx1"/>
                </a:solidFill>
                <a:latin typeface="Calibri" panose="020F0502020204030204" pitchFamily="34" charset="0"/>
              </a:rPr>
              <a:t> 2017) </a:t>
            </a:r>
          </a:p>
        </p:txBody>
      </p:sp>
      <p:pic>
        <p:nvPicPr>
          <p:cNvPr id="2" name="Immagine 1">
            <a:extLst>
              <a:ext uri="{FF2B5EF4-FFF2-40B4-BE49-F238E27FC236}">
                <a16:creationId xmlns:a16="http://schemas.microsoft.com/office/drawing/2014/main" id="{37590E8D-63E4-4994-AD84-9F9ADAE05DEF}"/>
              </a:ext>
            </a:extLst>
          </p:cNvPr>
          <p:cNvPicPr>
            <a:picLocks noChangeAspect="1"/>
          </p:cNvPicPr>
          <p:nvPr/>
        </p:nvPicPr>
        <p:blipFill>
          <a:blip r:embed="rId2"/>
          <a:stretch>
            <a:fillRect/>
          </a:stretch>
        </p:blipFill>
        <p:spPr>
          <a:xfrm>
            <a:off x="136134" y="1713821"/>
            <a:ext cx="8855888" cy="3053150"/>
          </a:xfrm>
          <a:prstGeom prst="rect">
            <a:avLst/>
          </a:prstGeom>
        </p:spPr>
      </p:pic>
      <p:sp>
        <p:nvSpPr>
          <p:cNvPr id="4" name="CasellaDiTesto 3">
            <a:extLst>
              <a:ext uri="{FF2B5EF4-FFF2-40B4-BE49-F238E27FC236}">
                <a16:creationId xmlns:a16="http://schemas.microsoft.com/office/drawing/2014/main" id="{E0FB3947-8149-4136-9202-1D0CDBED9E6B}"/>
              </a:ext>
            </a:extLst>
          </p:cNvPr>
          <p:cNvSpPr txBox="1"/>
          <p:nvPr/>
        </p:nvSpPr>
        <p:spPr>
          <a:xfrm>
            <a:off x="72313" y="5631415"/>
            <a:ext cx="9037416" cy="553998"/>
          </a:xfrm>
          <a:prstGeom prst="rect">
            <a:avLst/>
          </a:prstGeom>
          <a:noFill/>
        </p:spPr>
        <p:txBody>
          <a:bodyPr wrap="square" rtlCol="0">
            <a:spAutoFit/>
          </a:bodyPr>
          <a:lstStyle/>
          <a:p>
            <a:pPr algn="just"/>
            <a:r>
              <a:rPr lang="it-IT" sz="1000" dirty="0">
                <a:latin typeface="Calibri" panose="020F0502020204030204" pitchFamily="34" charset="0"/>
              </a:rPr>
              <a:t>(1) </a:t>
            </a:r>
            <a:r>
              <a:rPr lang="it-IT" sz="1000" dirty="0" err="1">
                <a:latin typeface="Calibri" panose="020F0502020204030204" pitchFamily="34" charset="0"/>
              </a:rPr>
              <a:t>Loans</a:t>
            </a:r>
            <a:r>
              <a:rPr lang="it-IT" sz="1000" dirty="0">
                <a:latin typeface="Calibri" panose="020F0502020204030204" pitchFamily="34" charset="0"/>
              </a:rPr>
              <a:t> do </a:t>
            </a:r>
            <a:r>
              <a:rPr lang="it-IT" sz="1000" dirty="0" err="1">
                <a:latin typeface="Calibri" panose="020F0502020204030204" pitchFamily="34" charset="0"/>
              </a:rPr>
              <a:t>not</a:t>
            </a:r>
            <a:r>
              <a:rPr lang="it-IT" sz="1000" dirty="0">
                <a:latin typeface="Calibri" panose="020F0502020204030204" pitchFamily="34" charset="0"/>
              </a:rPr>
              <a:t> include </a:t>
            </a:r>
            <a:r>
              <a:rPr lang="it-IT" sz="1000" dirty="0" err="1">
                <a:latin typeface="Calibri" panose="020F0502020204030204" pitchFamily="34" charset="0"/>
              </a:rPr>
              <a:t>exsposure</a:t>
            </a:r>
            <a:r>
              <a:rPr lang="it-IT" sz="1000" dirty="0">
                <a:latin typeface="Calibri" panose="020F0502020204030204" pitchFamily="34" charset="0"/>
              </a:rPr>
              <a:t> to </a:t>
            </a:r>
            <a:r>
              <a:rPr lang="it-IT" sz="1000" dirty="0" err="1">
                <a:latin typeface="Calibri" panose="020F0502020204030204" pitchFamily="34" charset="0"/>
              </a:rPr>
              <a:t>banks</a:t>
            </a:r>
            <a:r>
              <a:rPr lang="it-IT" sz="1000" dirty="0">
                <a:latin typeface="Calibri" panose="020F0502020204030204" pitchFamily="34" charset="0"/>
              </a:rPr>
              <a:t>.(2) </a:t>
            </a:r>
            <a:r>
              <a:rPr lang="it-IT" sz="1000" dirty="0" err="1">
                <a:latin typeface="Calibri" panose="020F0502020204030204" pitchFamily="34" charset="0"/>
              </a:rPr>
              <a:t>Domestic</a:t>
            </a:r>
            <a:r>
              <a:rPr lang="it-IT" sz="1000" dirty="0">
                <a:latin typeface="Calibri" panose="020F0502020204030204" pitchFamily="34" charset="0"/>
              </a:rPr>
              <a:t> </a:t>
            </a:r>
            <a:r>
              <a:rPr lang="it-IT" sz="1000" dirty="0" err="1">
                <a:latin typeface="Calibri" panose="020F0502020204030204" pitchFamily="34" charset="0"/>
              </a:rPr>
              <a:t>exposure</a:t>
            </a:r>
            <a:r>
              <a:rPr lang="it-IT" sz="1000" dirty="0">
                <a:latin typeface="Calibri" panose="020F0502020204030204" pitchFamily="34" charset="0"/>
              </a:rPr>
              <a:t> to </a:t>
            </a:r>
            <a:r>
              <a:rPr lang="it-IT" sz="1000" dirty="0" err="1">
                <a:latin typeface="Calibri" panose="020F0502020204030204" pitchFamily="34" charset="0"/>
              </a:rPr>
              <a:t>sovereign</a:t>
            </a:r>
            <a:r>
              <a:rPr lang="it-IT" sz="1000" dirty="0">
                <a:latin typeface="Calibri" panose="020F0502020204030204" pitchFamily="34" charset="0"/>
              </a:rPr>
              <a:t> plus </a:t>
            </a:r>
            <a:r>
              <a:rPr lang="it-IT" sz="1000" dirty="0" err="1">
                <a:latin typeface="Calibri" panose="020F0502020204030204" pitchFamily="34" charset="0"/>
              </a:rPr>
              <a:t>foreign</a:t>
            </a:r>
            <a:r>
              <a:rPr lang="it-IT" sz="1000" dirty="0">
                <a:latin typeface="Calibri" panose="020F0502020204030204" pitchFamily="34" charset="0"/>
              </a:rPr>
              <a:t> </a:t>
            </a:r>
            <a:r>
              <a:rPr lang="it-IT" sz="1000" dirty="0" err="1">
                <a:latin typeface="Calibri" panose="020F0502020204030204" pitchFamily="34" charset="0"/>
              </a:rPr>
              <a:t>sovereign</a:t>
            </a:r>
            <a:r>
              <a:rPr lang="it-IT" sz="1000" dirty="0">
                <a:latin typeface="Calibri" panose="020F0502020204030204" pitchFamily="34" charset="0"/>
              </a:rPr>
              <a:t> </a:t>
            </a:r>
            <a:r>
              <a:rPr lang="it-IT" sz="1000" dirty="0" err="1">
                <a:latin typeface="Calibri" panose="020F0502020204030204" pitchFamily="34" charset="0"/>
              </a:rPr>
              <a:t>exposure</a:t>
            </a:r>
            <a:r>
              <a:rPr lang="it-IT" sz="1000" dirty="0">
                <a:latin typeface="Calibri" panose="020F0502020204030204" pitchFamily="34" charset="0"/>
              </a:rPr>
              <a:t> (3) Note </a:t>
            </a:r>
            <a:r>
              <a:rPr lang="it-IT" sz="1000" dirty="0" err="1">
                <a:latin typeface="Calibri" panose="020F0502020204030204" pitchFamily="34" charset="0"/>
              </a:rPr>
              <a:t>that</a:t>
            </a:r>
            <a:r>
              <a:rPr lang="it-IT" sz="1000" dirty="0">
                <a:latin typeface="Calibri" panose="020F0502020204030204" pitchFamily="34" charset="0"/>
              </a:rPr>
              <a:t> </a:t>
            </a:r>
            <a:r>
              <a:rPr lang="it-IT" sz="1000" dirty="0" err="1">
                <a:latin typeface="Calibri" panose="020F0502020204030204" pitchFamily="34" charset="0"/>
              </a:rPr>
              <a:t>banks</a:t>
            </a:r>
            <a:r>
              <a:rPr lang="it-IT" sz="1000" dirty="0">
                <a:latin typeface="Calibri" panose="020F0502020204030204" pitchFamily="34" charset="0"/>
              </a:rPr>
              <a:t> and banking </a:t>
            </a:r>
            <a:r>
              <a:rPr lang="it-IT" sz="1000" dirty="0" err="1">
                <a:latin typeface="Calibri" panose="020F0502020204030204" pitchFamily="34" charset="0"/>
              </a:rPr>
              <a:t>groups</a:t>
            </a:r>
            <a:r>
              <a:rPr lang="it-IT" sz="1000" dirty="0">
                <a:latin typeface="Calibri" panose="020F0502020204030204" pitchFamily="34" charset="0"/>
              </a:rPr>
              <a:t> </a:t>
            </a:r>
            <a:r>
              <a:rPr lang="it-IT" sz="1000" dirty="0" err="1">
                <a:latin typeface="Calibri" panose="020F0502020204030204" pitchFamily="34" charset="0"/>
              </a:rPr>
              <a:t>sovereign</a:t>
            </a:r>
            <a:r>
              <a:rPr lang="it-IT" sz="1000" dirty="0">
                <a:latin typeface="Calibri" panose="020F0502020204030204" pitchFamily="34" charset="0"/>
              </a:rPr>
              <a:t> on </a:t>
            </a:r>
            <a:r>
              <a:rPr lang="it-IT" sz="1000" dirty="0" err="1">
                <a:latin typeface="Calibri" panose="020F0502020204030204" pitchFamily="34" charset="0"/>
              </a:rPr>
              <a:t>assets</a:t>
            </a:r>
            <a:r>
              <a:rPr lang="it-IT" sz="1000" dirty="0">
                <a:latin typeface="Calibri" panose="020F0502020204030204" pitchFamily="34" charset="0"/>
              </a:rPr>
              <a:t>  </a:t>
            </a:r>
            <a:r>
              <a:rPr lang="it-IT" sz="1000" dirty="0" err="1">
                <a:latin typeface="Calibri" panose="020F0502020204030204" pitchFamily="34" charset="0"/>
              </a:rPr>
              <a:t>ratios</a:t>
            </a:r>
            <a:r>
              <a:rPr lang="it-IT" sz="1000" dirty="0">
                <a:latin typeface="Calibri" panose="020F0502020204030204" pitchFamily="34" charset="0"/>
              </a:rPr>
              <a:t> are </a:t>
            </a:r>
            <a:r>
              <a:rPr lang="it-IT" sz="1000" dirty="0" err="1">
                <a:latin typeface="Calibri" panose="020F0502020204030204" pitchFamily="34" charset="0"/>
              </a:rPr>
              <a:t>not</a:t>
            </a:r>
            <a:r>
              <a:rPr lang="it-IT" sz="1000" dirty="0">
                <a:latin typeface="Calibri" panose="020F0502020204030204" pitchFamily="34" charset="0"/>
              </a:rPr>
              <a:t> </a:t>
            </a:r>
            <a:r>
              <a:rPr lang="it-IT" sz="1000" dirty="0" err="1">
                <a:latin typeface="Calibri" panose="020F0502020204030204" pitchFamily="34" charset="0"/>
              </a:rPr>
              <a:t>perfectly</a:t>
            </a:r>
            <a:r>
              <a:rPr lang="it-IT" sz="1000" dirty="0">
                <a:latin typeface="Calibri" panose="020F0502020204030204" pitchFamily="34" charset="0"/>
              </a:rPr>
              <a:t> </a:t>
            </a:r>
            <a:r>
              <a:rPr lang="it-IT" sz="1000" dirty="0" err="1">
                <a:latin typeface="Calibri" panose="020F0502020204030204" pitchFamily="34" charset="0"/>
              </a:rPr>
              <a:t>comparable</a:t>
            </a:r>
            <a:r>
              <a:rPr lang="it-IT" sz="1000" dirty="0">
                <a:latin typeface="Calibri" panose="020F0502020204030204" pitchFamily="34" charset="0"/>
              </a:rPr>
              <a:t> for </a:t>
            </a:r>
            <a:r>
              <a:rPr lang="it-IT" sz="1000" dirty="0" err="1">
                <a:latin typeface="Calibri" panose="020F0502020204030204" pitchFamily="34" charset="0"/>
              </a:rPr>
              <a:t>accounting</a:t>
            </a:r>
            <a:r>
              <a:rPr lang="it-IT" sz="1000" dirty="0">
                <a:latin typeface="Calibri" panose="020F0502020204030204" pitchFamily="34" charset="0"/>
              </a:rPr>
              <a:t> </a:t>
            </a:r>
            <a:r>
              <a:rPr lang="it-IT" sz="1000" dirty="0" err="1">
                <a:latin typeface="Calibri" panose="020F0502020204030204" pitchFamily="34" charset="0"/>
              </a:rPr>
              <a:t>reasons</a:t>
            </a:r>
            <a:r>
              <a:rPr lang="it-IT" sz="1000" dirty="0">
                <a:latin typeface="Calibri" panose="020F0502020204030204" pitchFamily="34" charset="0"/>
              </a:rPr>
              <a:t> (</a:t>
            </a:r>
            <a:r>
              <a:rPr lang="en-US" sz="1000" dirty="0">
                <a:latin typeface="Calibri" panose="020F0502020204030204" pitchFamily="34" charset="0"/>
              </a:rPr>
              <a:t>(inter-bank assets between institutions belonging to the same group are eliminated at the consolidated financial statements level)</a:t>
            </a:r>
            <a:r>
              <a:rPr lang="it-IT" sz="1000" dirty="0">
                <a:latin typeface="Calibri" panose="020F0502020204030204" pitchFamily="34" charset="0"/>
              </a:rPr>
              <a:t>)</a:t>
            </a:r>
          </a:p>
        </p:txBody>
      </p:sp>
      <p:sp>
        <p:nvSpPr>
          <p:cNvPr id="5" name="CasellaDiTesto 4">
            <a:extLst>
              <a:ext uri="{FF2B5EF4-FFF2-40B4-BE49-F238E27FC236}">
                <a16:creationId xmlns:a16="http://schemas.microsoft.com/office/drawing/2014/main" id="{FB44F648-DD8D-45A5-B440-7DFE7D4C0AFD}"/>
              </a:ext>
            </a:extLst>
          </p:cNvPr>
          <p:cNvSpPr txBox="1"/>
          <p:nvPr/>
        </p:nvSpPr>
        <p:spPr>
          <a:xfrm>
            <a:off x="2624233" y="1730227"/>
            <a:ext cx="242374" cy="230832"/>
          </a:xfrm>
          <a:prstGeom prst="rect">
            <a:avLst/>
          </a:prstGeom>
          <a:noFill/>
        </p:spPr>
        <p:txBody>
          <a:bodyPr wrap="none" rtlCol="0">
            <a:spAutoFit/>
          </a:bodyPr>
          <a:lstStyle/>
          <a:p>
            <a:r>
              <a:rPr lang="it-IT" sz="900" dirty="0">
                <a:latin typeface="Calibri" panose="020F0502020204030204" pitchFamily="34" charset="0"/>
              </a:rPr>
              <a:t>1</a:t>
            </a:r>
          </a:p>
        </p:txBody>
      </p:sp>
      <p:sp>
        <p:nvSpPr>
          <p:cNvPr id="24" name="CasellaDiTesto 23">
            <a:extLst>
              <a:ext uri="{FF2B5EF4-FFF2-40B4-BE49-F238E27FC236}">
                <a16:creationId xmlns:a16="http://schemas.microsoft.com/office/drawing/2014/main" id="{3B1B277B-6007-4F00-A943-A252AE672CAB}"/>
              </a:ext>
            </a:extLst>
          </p:cNvPr>
          <p:cNvSpPr txBox="1"/>
          <p:nvPr/>
        </p:nvSpPr>
        <p:spPr>
          <a:xfrm>
            <a:off x="6517820" y="1882627"/>
            <a:ext cx="242374" cy="230832"/>
          </a:xfrm>
          <a:prstGeom prst="rect">
            <a:avLst/>
          </a:prstGeom>
          <a:noFill/>
        </p:spPr>
        <p:txBody>
          <a:bodyPr wrap="none" rtlCol="0">
            <a:spAutoFit/>
          </a:bodyPr>
          <a:lstStyle/>
          <a:p>
            <a:r>
              <a:rPr lang="it-IT" sz="900" dirty="0">
                <a:latin typeface="Calibri" panose="020F0502020204030204" pitchFamily="34" charset="0"/>
              </a:rPr>
              <a:t>2</a:t>
            </a:r>
          </a:p>
        </p:txBody>
      </p:sp>
      <p:cxnSp>
        <p:nvCxnSpPr>
          <p:cNvPr id="8" name="Connettore diritto 7">
            <a:extLst>
              <a:ext uri="{FF2B5EF4-FFF2-40B4-BE49-F238E27FC236}">
                <a16:creationId xmlns:a16="http://schemas.microsoft.com/office/drawing/2014/main" id="{84434364-1B72-4CFF-8ADC-ED32C5169028}"/>
              </a:ext>
            </a:extLst>
          </p:cNvPr>
          <p:cNvCxnSpPr>
            <a:cxnSpLocks/>
          </p:cNvCxnSpPr>
          <p:nvPr/>
        </p:nvCxnSpPr>
        <p:spPr bwMode="auto">
          <a:xfrm flipH="1">
            <a:off x="5997626" y="3318040"/>
            <a:ext cx="233657" cy="0"/>
          </a:xfrm>
          <a:prstGeom prst="line">
            <a:avLst/>
          </a:prstGeom>
          <a:noFill/>
          <a:ln>
            <a:solidFill>
              <a:schemeClr val="bg2">
                <a:lumMod val="50000"/>
              </a:schemeClr>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10" name="Connettore diritto 9">
            <a:extLst>
              <a:ext uri="{FF2B5EF4-FFF2-40B4-BE49-F238E27FC236}">
                <a16:creationId xmlns:a16="http://schemas.microsoft.com/office/drawing/2014/main" id="{C21E2F9C-3610-48C3-B3C8-5D70561C7000}"/>
              </a:ext>
            </a:extLst>
          </p:cNvPr>
          <p:cNvCxnSpPr>
            <a:cxnSpLocks/>
          </p:cNvCxnSpPr>
          <p:nvPr/>
        </p:nvCxnSpPr>
        <p:spPr bwMode="auto">
          <a:xfrm>
            <a:off x="6231283" y="3318040"/>
            <a:ext cx="0" cy="1625435"/>
          </a:xfrm>
          <a:prstGeom prst="line">
            <a:avLst/>
          </a:prstGeom>
          <a:noFill/>
          <a:ln>
            <a:solidFill>
              <a:schemeClr val="bg2">
                <a:lumMod val="50000"/>
              </a:schemeClr>
            </a:solidFill>
            <a:tailEnd type="triangle"/>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9" name="CasellaDiTesto 18">
            <a:extLst>
              <a:ext uri="{FF2B5EF4-FFF2-40B4-BE49-F238E27FC236}">
                <a16:creationId xmlns:a16="http://schemas.microsoft.com/office/drawing/2014/main" id="{3140F9B9-258F-4303-B310-9076C5F3DCEC}"/>
              </a:ext>
            </a:extLst>
          </p:cNvPr>
          <p:cNvSpPr txBox="1"/>
          <p:nvPr/>
        </p:nvSpPr>
        <p:spPr>
          <a:xfrm>
            <a:off x="81837" y="5044361"/>
            <a:ext cx="9037415" cy="553998"/>
          </a:xfrm>
          <a:prstGeom prst="rect">
            <a:avLst/>
          </a:prstGeom>
          <a:solidFill>
            <a:srgbClr val="FFC000">
              <a:alpha val="21961"/>
            </a:srgbClr>
          </a:solidFill>
          <a:ln>
            <a:solidFill>
              <a:srgbClr val="FFC000"/>
            </a:solidFill>
          </a:ln>
        </p:spPr>
        <p:txBody>
          <a:bodyPr wrap="square" rtlCol="0">
            <a:spAutoFit/>
          </a:bodyPr>
          <a:lstStyle/>
          <a:p>
            <a:pPr algn="just"/>
            <a:r>
              <a:rPr lang="it-IT" sz="1500" dirty="0" err="1">
                <a:latin typeface="Calibri" panose="020F0502020204030204" pitchFamily="34" charset="0"/>
              </a:rPr>
              <a:t>As</a:t>
            </a:r>
            <a:r>
              <a:rPr lang="it-IT" sz="1500" dirty="0">
                <a:latin typeface="Calibri" panose="020F0502020204030204" pitchFamily="34" charset="0"/>
              </a:rPr>
              <a:t> </a:t>
            </a:r>
            <a:r>
              <a:rPr lang="it-IT" sz="1500" dirty="0" err="1">
                <a:latin typeface="Calibri" panose="020F0502020204030204" pitchFamily="34" charset="0"/>
              </a:rPr>
              <a:t>at</a:t>
            </a:r>
            <a:r>
              <a:rPr lang="it-IT" sz="1500" dirty="0">
                <a:latin typeface="Calibri" panose="020F0502020204030204" pitchFamily="34" charset="0"/>
              </a:rPr>
              <a:t> </a:t>
            </a:r>
            <a:r>
              <a:rPr lang="it-IT" sz="1500" dirty="0" err="1">
                <a:latin typeface="Calibri" panose="020F0502020204030204" pitchFamily="34" charset="0"/>
              </a:rPr>
              <a:t>May</a:t>
            </a:r>
            <a:r>
              <a:rPr lang="it-IT" sz="1500" dirty="0">
                <a:latin typeface="Calibri" panose="020F0502020204030204" pitchFamily="34" charset="0"/>
              </a:rPr>
              <a:t> 2018 </a:t>
            </a:r>
            <a:r>
              <a:rPr lang="it-IT" sz="1500" dirty="0" err="1">
                <a:latin typeface="Calibri" panose="020F0502020204030204" pitchFamily="34" charset="0"/>
              </a:rPr>
              <a:t>Italian</a:t>
            </a:r>
            <a:r>
              <a:rPr lang="it-IT" sz="1500" dirty="0">
                <a:latin typeface="Calibri" panose="020F0502020204030204" pitchFamily="34" charset="0"/>
              </a:rPr>
              <a:t> </a:t>
            </a:r>
            <a:r>
              <a:rPr lang="it-IT" sz="1500" dirty="0" err="1">
                <a:latin typeface="Calibri" panose="020F0502020204030204" pitchFamily="34" charset="0"/>
              </a:rPr>
              <a:t>banks</a:t>
            </a:r>
            <a:r>
              <a:rPr lang="it-IT" sz="1500" dirty="0">
                <a:latin typeface="Calibri" panose="020F0502020204030204" pitchFamily="34" charset="0"/>
              </a:rPr>
              <a:t> </a:t>
            </a:r>
            <a:r>
              <a:rPr lang="it-IT" sz="1500" dirty="0" err="1">
                <a:latin typeface="Calibri" panose="020F0502020204030204" pitchFamily="34" charset="0"/>
              </a:rPr>
              <a:t>exposure</a:t>
            </a:r>
            <a:r>
              <a:rPr lang="it-IT" sz="1500" dirty="0">
                <a:latin typeface="Calibri" panose="020F0502020204030204" pitchFamily="34" charset="0"/>
              </a:rPr>
              <a:t> </a:t>
            </a:r>
            <a:r>
              <a:rPr lang="it-IT" sz="1500" dirty="0" err="1">
                <a:latin typeface="Calibri" panose="020F0502020204030204" pitchFamily="34" charset="0"/>
              </a:rPr>
              <a:t>towards</a:t>
            </a:r>
            <a:r>
              <a:rPr lang="it-IT" sz="1500" dirty="0">
                <a:latin typeface="Calibri" panose="020F0502020204030204" pitchFamily="34" charset="0"/>
              </a:rPr>
              <a:t> </a:t>
            </a:r>
            <a:r>
              <a:rPr lang="it-IT" sz="1500" dirty="0" err="1">
                <a:latin typeface="Calibri" panose="020F0502020204030204" pitchFamily="34" charset="0"/>
              </a:rPr>
              <a:t>domestic</a:t>
            </a:r>
            <a:r>
              <a:rPr lang="it-IT" sz="1500" dirty="0">
                <a:latin typeface="Calibri" panose="020F0502020204030204" pitchFamily="34" charset="0"/>
              </a:rPr>
              <a:t> </a:t>
            </a:r>
            <a:r>
              <a:rPr lang="it-IT" sz="1500" dirty="0" err="1">
                <a:latin typeface="Calibri" panose="020F0502020204030204" pitchFamily="34" charset="0"/>
              </a:rPr>
              <a:t>sovereign</a:t>
            </a:r>
            <a:r>
              <a:rPr lang="it-IT" sz="1500" dirty="0">
                <a:latin typeface="Calibri" panose="020F0502020204030204" pitchFamily="34" charset="0"/>
              </a:rPr>
              <a:t> </a:t>
            </a:r>
            <a:r>
              <a:rPr lang="it-IT" sz="1500" dirty="0" err="1">
                <a:latin typeface="Calibri" panose="020F0502020204030204" pitchFamily="34" charset="0"/>
              </a:rPr>
              <a:t>was</a:t>
            </a:r>
            <a:r>
              <a:rPr lang="it-IT" sz="1500" dirty="0">
                <a:latin typeface="Calibri" panose="020F0502020204030204" pitchFamily="34" charset="0"/>
              </a:rPr>
              <a:t> 361 </a:t>
            </a:r>
            <a:r>
              <a:rPr lang="it-IT" sz="1500" dirty="0" err="1">
                <a:latin typeface="Calibri" panose="020F0502020204030204" pitchFamily="34" charset="0"/>
              </a:rPr>
              <a:t>bln</a:t>
            </a:r>
            <a:r>
              <a:rPr lang="it-IT" sz="1500" dirty="0">
                <a:latin typeface="Calibri" panose="020F0502020204030204" pitchFamily="34" charset="0"/>
              </a:rPr>
              <a:t> € (</a:t>
            </a:r>
            <a:r>
              <a:rPr lang="it-IT" sz="1500" dirty="0" err="1">
                <a:latin typeface="Calibri" panose="020F0502020204030204" pitchFamily="34" charset="0"/>
              </a:rPr>
              <a:t>about</a:t>
            </a:r>
            <a:r>
              <a:rPr lang="it-IT" sz="1500" dirty="0">
                <a:latin typeface="Calibri" panose="020F0502020204030204" pitchFamily="34" charset="0"/>
              </a:rPr>
              <a:t> 60 </a:t>
            </a:r>
            <a:r>
              <a:rPr lang="it-IT" sz="1500" dirty="0" err="1">
                <a:latin typeface="Calibri" panose="020F0502020204030204" pitchFamily="34" charset="0"/>
              </a:rPr>
              <a:t>bln</a:t>
            </a:r>
            <a:r>
              <a:rPr lang="it-IT" sz="1500" dirty="0">
                <a:latin typeface="Calibri" panose="020F0502020204030204" pitchFamily="34" charset="0"/>
              </a:rPr>
              <a:t>  </a:t>
            </a:r>
            <a:r>
              <a:rPr lang="it-IT" sz="1500" dirty="0" err="1">
                <a:latin typeface="Calibri" panose="020F0502020204030204" pitchFamily="34" charset="0"/>
              </a:rPr>
              <a:t>less</a:t>
            </a:r>
            <a:r>
              <a:rPr lang="it-IT" sz="1500" dirty="0">
                <a:latin typeface="Calibri" panose="020F0502020204030204" pitchFamily="34" charset="0"/>
              </a:rPr>
              <a:t> </a:t>
            </a:r>
            <a:r>
              <a:rPr lang="it-IT" sz="1500" dirty="0" err="1">
                <a:latin typeface="Calibri" panose="020F0502020204030204" pitchFamily="34" charset="0"/>
              </a:rPr>
              <a:t>than</a:t>
            </a:r>
            <a:r>
              <a:rPr lang="it-IT" sz="1500" dirty="0">
                <a:latin typeface="Calibri" panose="020F0502020204030204" pitchFamily="34" charset="0"/>
              </a:rPr>
              <a:t> 2 </a:t>
            </a:r>
            <a:r>
              <a:rPr lang="it-IT" sz="1500" dirty="0" err="1">
                <a:latin typeface="Calibri" panose="020F0502020204030204" pitchFamily="34" charset="0"/>
              </a:rPr>
              <a:t>year</a:t>
            </a:r>
            <a:r>
              <a:rPr lang="it-IT" sz="1500" dirty="0">
                <a:latin typeface="Calibri" panose="020F0502020204030204" pitchFamily="34" charset="0"/>
              </a:rPr>
              <a:t> </a:t>
            </a:r>
            <a:r>
              <a:rPr lang="it-IT" sz="1500" dirty="0" err="1">
                <a:latin typeface="Calibri" panose="020F0502020204030204" pitchFamily="34" charset="0"/>
              </a:rPr>
              <a:t>before</a:t>
            </a:r>
            <a:r>
              <a:rPr lang="it-IT" sz="1500" dirty="0">
                <a:latin typeface="Calibri" panose="020F0502020204030204" pitchFamily="34" charset="0"/>
              </a:rPr>
              <a:t>), </a:t>
            </a:r>
            <a:r>
              <a:rPr lang="it-IT" sz="1500" dirty="0" err="1">
                <a:latin typeface="Calibri" panose="020F0502020204030204" pitchFamily="34" charset="0"/>
              </a:rPr>
              <a:t>which</a:t>
            </a:r>
            <a:r>
              <a:rPr lang="it-IT" sz="1500" dirty="0">
                <a:latin typeface="Calibri" panose="020F0502020204030204" pitchFamily="34" charset="0"/>
              </a:rPr>
              <a:t> </a:t>
            </a:r>
            <a:r>
              <a:rPr lang="it-IT" sz="1500" dirty="0" err="1">
                <a:latin typeface="Calibri" panose="020F0502020204030204" pitchFamily="34" charset="0"/>
              </a:rPr>
              <a:t>is</a:t>
            </a:r>
            <a:r>
              <a:rPr lang="it-IT" sz="1500" dirty="0">
                <a:latin typeface="Calibri" panose="020F0502020204030204" pitchFamily="34" charset="0"/>
              </a:rPr>
              <a:t> 9,6% of </a:t>
            </a:r>
            <a:r>
              <a:rPr lang="it-IT" sz="1500" dirty="0" err="1">
                <a:latin typeface="Calibri" panose="020F0502020204030204" pitchFamily="34" charset="0"/>
              </a:rPr>
              <a:t>banks</a:t>
            </a:r>
            <a:r>
              <a:rPr lang="it-IT" sz="1500" dirty="0">
                <a:latin typeface="Calibri" panose="020F0502020204030204" pitchFamily="34" charset="0"/>
              </a:rPr>
              <a:t> </a:t>
            </a:r>
            <a:r>
              <a:rPr lang="it-IT" sz="1500" dirty="0" err="1">
                <a:latin typeface="Calibri" panose="020F0502020204030204" pitchFamily="34" charset="0"/>
              </a:rPr>
              <a:t>total</a:t>
            </a:r>
            <a:r>
              <a:rPr lang="it-IT" sz="1500" dirty="0">
                <a:latin typeface="Calibri" panose="020F0502020204030204" pitchFamily="34" charset="0"/>
              </a:rPr>
              <a:t> assets</a:t>
            </a:r>
            <a:r>
              <a:rPr lang="it-IT" sz="1500" baseline="30000" dirty="0">
                <a:latin typeface="Calibri" panose="020F0502020204030204" pitchFamily="34" charset="0"/>
              </a:rPr>
              <a:t>3</a:t>
            </a:r>
          </a:p>
        </p:txBody>
      </p:sp>
    </p:spTree>
    <p:extLst>
      <p:ext uri="{BB962C8B-B14F-4D97-AF65-F5344CB8AC3E}">
        <p14:creationId xmlns:p14="http://schemas.microsoft.com/office/powerpoint/2010/main" val="121798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det_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5896">
            <a:off x="-598488" y="1250950"/>
            <a:ext cx="36845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6391" name="Oval 13"/>
          <p:cNvSpPr>
            <a:spLocks noChangeArrowheads="1"/>
          </p:cNvSpPr>
          <p:nvPr/>
        </p:nvSpPr>
        <p:spPr bwMode="auto">
          <a:xfrm>
            <a:off x="468527" y="1445527"/>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a:ex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16394" name="Rectangle 6"/>
          <p:cNvSpPr>
            <a:spLocks noChangeArrowheads="1"/>
          </p:cNvSpPr>
          <p:nvPr/>
        </p:nvSpPr>
        <p:spPr bwMode="auto">
          <a:xfrm>
            <a:off x="917566" y="1338077"/>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Overview</a:t>
            </a:r>
            <a:endParaRPr lang="it-IT" sz="2800" b="1" dirty="0">
              <a:solidFill>
                <a:srgbClr val="000066"/>
              </a:solidFill>
              <a:latin typeface="Calibri" pitchFamily="34" charset="0"/>
            </a:endParaRPr>
          </a:p>
        </p:txBody>
      </p:sp>
      <p:grpSp>
        <p:nvGrpSpPr>
          <p:cNvPr id="5" name="Gruppo 4"/>
          <p:cNvGrpSpPr/>
          <p:nvPr/>
        </p:nvGrpSpPr>
        <p:grpSpPr>
          <a:xfrm>
            <a:off x="818102" y="4018651"/>
            <a:ext cx="7978462" cy="574901"/>
            <a:chOff x="385939" y="2373843"/>
            <a:chExt cx="7978462" cy="574901"/>
          </a:xfrm>
        </p:grpSpPr>
        <p:sp>
          <p:nvSpPr>
            <p:cNvPr id="16389" name="Oval 10"/>
            <p:cNvSpPr>
              <a:spLocks noChangeArrowheads="1"/>
            </p:cNvSpPr>
            <p:nvPr/>
          </p:nvSpPr>
          <p:spPr bwMode="auto">
            <a:xfrm>
              <a:off x="385939" y="2481112"/>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8" name="Rectangle 6"/>
            <p:cNvSpPr>
              <a:spLocks noChangeArrowheads="1"/>
            </p:cNvSpPr>
            <p:nvPr/>
          </p:nvSpPr>
          <p:spPr bwMode="auto">
            <a:xfrm>
              <a:off x="844414" y="2373843"/>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Non-performing loans</a:t>
              </a:r>
              <a:endParaRPr lang="it-IT" sz="2800" b="1" dirty="0">
                <a:solidFill>
                  <a:srgbClr val="000066"/>
                </a:solidFill>
                <a:latin typeface="Calibri" pitchFamily="34" charset="0"/>
              </a:endParaRPr>
            </a:p>
          </p:txBody>
        </p:sp>
      </p:grpSp>
      <p:grpSp>
        <p:nvGrpSpPr>
          <p:cNvPr id="6" name="Gruppo 5"/>
          <p:cNvGrpSpPr/>
          <p:nvPr/>
        </p:nvGrpSpPr>
        <p:grpSpPr>
          <a:xfrm>
            <a:off x="341784" y="2255988"/>
            <a:ext cx="7978462" cy="574901"/>
            <a:chOff x="367651" y="1855960"/>
            <a:chExt cx="7978462" cy="574901"/>
          </a:xfrm>
        </p:grpSpPr>
        <p:sp>
          <p:nvSpPr>
            <p:cNvPr id="9" name="Rectangle 6"/>
            <p:cNvSpPr>
              <a:spLocks noChangeArrowheads="1"/>
            </p:cNvSpPr>
            <p:nvPr/>
          </p:nvSpPr>
          <p:spPr bwMode="auto">
            <a:xfrm>
              <a:off x="826126" y="1855960"/>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Key features of Italian banks</a:t>
              </a:r>
            </a:p>
          </p:txBody>
        </p:sp>
        <p:sp>
          <p:nvSpPr>
            <p:cNvPr id="14" name="Oval 10"/>
            <p:cNvSpPr>
              <a:spLocks noChangeArrowheads="1"/>
            </p:cNvSpPr>
            <p:nvPr/>
          </p:nvSpPr>
          <p:spPr bwMode="auto">
            <a:xfrm>
              <a:off x="367651" y="1963410"/>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grpSp>
      <p:grpSp>
        <p:nvGrpSpPr>
          <p:cNvPr id="4" name="Gruppo 3"/>
          <p:cNvGrpSpPr/>
          <p:nvPr/>
        </p:nvGrpSpPr>
        <p:grpSpPr>
          <a:xfrm>
            <a:off x="1349896" y="4894028"/>
            <a:ext cx="7978462" cy="574901"/>
            <a:chOff x="477379" y="2891726"/>
            <a:chExt cx="7978462" cy="574901"/>
          </a:xfrm>
        </p:grpSpPr>
        <p:sp>
          <p:nvSpPr>
            <p:cNvPr id="12" name="Rectangle 6"/>
            <p:cNvSpPr>
              <a:spLocks noChangeArrowheads="1"/>
            </p:cNvSpPr>
            <p:nvPr/>
          </p:nvSpPr>
          <p:spPr bwMode="auto">
            <a:xfrm>
              <a:off x="935854" y="2891726"/>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Mortgage market</a:t>
              </a:r>
              <a:endParaRPr lang="it-IT" sz="2800" b="1" dirty="0">
                <a:solidFill>
                  <a:srgbClr val="000066"/>
                </a:solidFill>
                <a:latin typeface="Calibri" pitchFamily="34" charset="0"/>
              </a:endParaRPr>
            </a:p>
          </p:txBody>
        </p:sp>
        <p:sp>
          <p:nvSpPr>
            <p:cNvPr id="20" name="Oval 10"/>
            <p:cNvSpPr>
              <a:spLocks noChangeArrowheads="1"/>
            </p:cNvSpPr>
            <p:nvPr/>
          </p:nvSpPr>
          <p:spPr bwMode="auto">
            <a:xfrm>
              <a:off x="477379" y="2998995"/>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dirty="0">
                <a:solidFill>
                  <a:srgbClr val="FFFFFF"/>
                </a:solidFill>
                <a:latin typeface="Calibri" pitchFamily="34" charset="0"/>
              </a:endParaRPr>
            </a:p>
          </p:txBody>
        </p:sp>
      </p:grpSp>
      <p:grpSp>
        <p:nvGrpSpPr>
          <p:cNvPr id="22" name="Gruppo 21">
            <a:extLst>
              <a:ext uri="{FF2B5EF4-FFF2-40B4-BE49-F238E27FC236}">
                <a16:creationId xmlns:a16="http://schemas.microsoft.com/office/drawing/2014/main" id="{EDB790DB-C35C-4F74-876C-EFDD8FAEB3E6}"/>
              </a:ext>
            </a:extLst>
          </p:cNvPr>
          <p:cNvGrpSpPr/>
          <p:nvPr/>
        </p:nvGrpSpPr>
        <p:grpSpPr>
          <a:xfrm>
            <a:off x="488640" y="3143274"/>
            <a:ext cx="7978462" cy="574901"/>
            <a:chOff x="385939" y="2373843"/>
            <a:chExt cx="7978462" cy="574901"/>
          </a:xfrm>
        </p:grpSpPr>
        <p:sp>
          <p:nvSpPr>
            <p:cNvPr id="23" name="Oval 10">
              <a:extLst>
                <a:ext uri="{FF2B5EF4-FFF2-40B4-BE49-F238E27FC236}">
                  <a16:creationId xmlns:a16="http://schemas.microsoft.com/office/drawing/2014/main" id="{D509D87B-9E5B-4B65-BB51-3625B8EF824E}"/>
                </a:ext>
              </a:extLst>
            </p:cNvPr>
            <p:cNvSpPr>
              <a:spLocks noChangeArrowheads="1"/>
            </p:cNvSpPr>
            <p:nvPr/>
          </p:nvSpPr>
          <p:spPr bwMode="auto">
            <a:xfrm>
              <a:off x="385939" y="2481112"/>
              <a:ext cx="360000" cy="360000"/>
            </a:xfrm>
            <a:prstGeom prst="ellipse">
              <a:avLst/>
            </a:prstGeom>
            <a:solidFill>
              <a:schemeClr val="bg1"/>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
          <p:nvSpPr>
            <p:cNvPr id="24" name="Rectangle 6">
              <a:extLst>
                <a:ext uri="{FF2B5EF4-FFF2-40B4-BE49-F238E27FC236}">
                  <a16:creationId xmlns:a16="http://schemas.microsoft.com/office/drawing/2014/main" id="{8C870B16-BC4F-4FB8-AC4B-8BB8FB89DB39}"/>
                </a:ext>
              </a:extLst>
            </p:cNvPr>
            <p:cNvSpPr>
              <a:spLocks noChangeArrowheads="1"/>
            </p:cNvSpPr>
            <p:nvPr/>
          </p:nvSpPr>
          <p:spPr bwMode="auto">
            <a:xfrm>
              <a:off x="844414" y="2373843"/>
              <a:ext cx="7519987"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a:lnSpc>
                  <a:spcPct val="120000"/>
                </a:lnSpc>
                <a:spcBef>
                  <a:spcPct val="60000"/>
                </a:spcBef>
                <a:buSzPct val="80000"/>
              </a:pPr>
              <a:r>
                <a:rPr lang="en-US" sz="2800" b="1" dirty="0">
                  <a:solidFill>
                    <a:srgbClr val="000066"/>
                  </a:solidFill>
                  <a:latin typeface="Calibri" pitchFamily="34" charset="0"/>
                </a:rPr>
                <a:t>Lending: trend and risk</a:t>
              </a:r>
              <a:endParaRPr lang="it-IT" sz="2800" b="1" dirty="0">
                <a:solidFill>
                  <a:srgbClr val="000066"/>
                </a:solidFill>
                <a:latin typeface="Calibri" pitchFamily="34" charset="0"/>
              </a:endParaRPr>
            </a:p>
          </p:txBody>
        </p:sp>
      </p:grpSp>
      <p:sp>
        <p:nvSpPr>
          <p:cNvPr id="25" name="Text Box 3">
            <a:extLst>
              <a:ext uri="{FF2B5EF4-FFF2-40B4-BE49-F238E27FC236}">
                <a16:creationId xmlns:a16="http://schemas.microsoft.com/office/drawing/2014/main" id="{C4C5DF8D-25EA-4471-8956-23BAE5EBFE7C}"/>
              </a:ext>
            </a:extLst>
          </p:cNvPr>
          <p:cNvSpPr txBox="1">
            <a:spLocks noChangeArrowheads="1"/>
          </p:cNvSpPr>
          <p:nvPr/>
        </p:nvSpPr>
        <p:spPr bwMode="auto">
          <a:xfrm>
            <a:off x="0" y="-1"/>
            <a:ext cx="9180513" cy="767752"/>
          </a:xfrm>
          <a:prstGeom prst="rect">
            <a:avLst/>
          </a:prstGeom>
          <a:solidFill>
            <a:schemeClr val="bg1"/>
          </a:solidFill>
          <a:ln>
            <a:noFill/>
          </a:ln>
          <a:effectLst/>
          <a:extLst/>
        </p:spPr>
        <p:txBody>
          <a:bodyPr anchor="ctr"/>
          <a:lstStyle>
            <a:lvl1pPr eaLnBrk="0">
              <a:defRPr>
                <a:solidFill>
                  <a:srgbClr val="003867"/>
                </a:solidFill>
                <a:latin typeface="SimHei" pitchFamily="49" charset="-122"/>
                <a:ea typeface="MS Gothic" pitchFamily="49" charset="-128"/>
              </a:defRPr>
            </a:lvl1pPr>
            <a:lvl2pPr marL="742950" indent="-285750" eaLnBrk="0">
              <a:defRPr>
                <a:solidFill>
                  <a:srgbClr val="003867"/>
                </a:solidFill>
                <a:latin typeface="SimHei" pitchFamily="49" charset="-122"/>
                <a:ea typeface="MS Gothic" pitchFamily="49" charset="-128"/>
              </a:defRPr>
            </a:lvl2pPr>
            <a:lvl3pPr marL="1143000" indent="-228600" eaLnBrk="0">
              <a:defRPr>
                <a:solidFill>
                  <a:srgbClr val="003867"/>
                </a:solidFill>
                <a:latin typeface="SimHei" pitchFamily="49" charset="-122"/>
                <a:ea typeface="MS Gothic" pitchFamily="49" charset="-128"/>
              </a:defRPr>
            </a:lvl3pPr>
            <a:lvl4pPr marL="1600200" indent="-228600" eaLnBrk="0">
              <a:defRPr>
                <a:solidFill>
                  <a:srgbClr val="003867"/>
                </a:solidFill>
                <a:latin typeface="SimHei" pitchFamily="49" charset="-122"/>
                <a:ea typeface="MS Gothic" pitchFamily="49" charset="-128"/>
              </a:defRPr>
            </a:lvl4pPr>
            <a:lvl5pPr marL="2057400" indent="-228600" eaLnBrk="0">
              <a:defRPr>
                <a:solidFill>
                  <a:srgbClr val="003867"/>
                </a:solidFill>
                <a:latin typeface="SimHei" pitchFamily="49" charset="-122"/>
                <a:ea typeface="MS Gothic" pitchFamily="49" charset="-128"/>
              </a:defRPr>
            </a:lvl5pPr>
            <a:lvl6pPr marL="25146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6pPr>
            <a:lvl7pPr marL="29718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7pPr>
            <a:lvl8pPr marL="34290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8pPr>
            <a:lvl9pPr marL="3886200" indent="-228600" algn="ctr" defTabSz="449263" eaLnBrk="0" fontAlgn="base" hangingPunct="0">
              <a:lnSpc>
                <a:spcPct val="93000"/>
              </a:lnSpc>
              <a:spcBef>
                <a:spcPct val="0"/>
              </a:spcBef>
              <a:spcAft>
                <a:spcPct val="0"/>
              </a:spcAft>
              <a:buClr>
                <a:srgbClr val="000000"/>
              </a:buClr>
              <a:buSzPct val="45000"/>
              <a:buFont typeface="StarSymbol" charset="0"/>
              <a:defRPr>
                <a:solidFill>
                  <a:srgbClr val="003867"/>
                </a:solidFill>
                <a:latin typeface="SimHei" pitchFamily="49" charset="-122"/>
                <a:ea typeface="MS Gothic" pitchFamily="49" charset="-128"/>
              </a:defRPr>
            </a:lvl9pPr>
          </a:lstStyle>
          <a:p>
            <a:pPr algn="ctr" eaLnBrk="1" hangingPunct="0">
              <a:lnSpc>
                <a:spcPct val="93000"/>
              </a:lnSpc>
              <a:buClr>
                <a:srgbClr val="000000"/>
              </a:buClr>
              <a:buSzPct val="45000"/>
              <a:buFont typeface="StarSymbol" charset="0"/>
              <a:buNone/>
              <a:defRPr/>
            </a:pPr>
            <a:r>
              <a:rPr lang="en-GB" sz="3000" b="1" dirty="0">
                <a:solidFill>
                  <a:srgbClr val="0070C0"/>
                </a:solidFill>
                <a:latin typeface="Calibri" panose="020F0502020204030204" pitchFamily="34" charset="0"/>
              </a:rPr>
              <a:t>Index</a:t>
            </a:r>
          </a:p>
        </p:txBody>
      </p:sp>
      <p:sp>
        <p:nvSpPr>
          <p:cNvPr id="26" name="Oval 10">
            <a:extLst>
              <a:ext uri="{FF2B5EF4-FFF2-40B4-BE49-F238E27FC236}">
                <a16:creationId xmlns:a16="http://schemas.microsoft.com/office/drawing/2014/main" id="{CB25E860-7C4F-4B1D-8E4E-8EE2406B592D}"/>
              </a:ext>
            </a:extLst>
          </p:cNvPr>
          <p:cNvSpPr>
            <a:spLocks noChangeArrowheads="1"/>
          </p:cNvSpPr>
          <p:nvPr/>
        </p:nvSpPr>
        <p:spPr bwMode="auto">
          <a:xfrm>
            <a:off x="487504" y="3273838"/>
            <a:ext cx="360000" cy="360000"/>
          </a:xfrm>
          <a:prstGeom prst="ellipse">
            <a:avLst/>
          </a:prstGeom>
          <a:solidFill>
            <a:srgbClr val="002060"/>
          </a:solidFill>
          <a:ln w="19050">
            <a:solidFill>
              <a:srgbClr val="000066"/>
            </a:solidFill>
            <a:miter lim="800000"/>
            <a:headEnd/>
            <a:tailEnd/>
          </a:ln>
          <a:effectLst>
            <a:outerShdw dist="38100" dir="2700000" algn="tl" rotWithShape="0">
              <a:srgbClr val="000000">
                <a:alpha val="39998"/>
              </a:srgbClr>
            </a:outerShdw>
          </a:effectLst>
        </p:spPr>
        <p:txBody>
          <a:bodyPr lIns="45720" tIns="47625" rIns="45720" bIns="47625" anchor="ctr" anchorCtr="1"/>
          <a:lstStyle/>
          <a:p>
            <a:pPr algn="ctr" defTabSz="990600">
              <a:buClr>
                <a:srgbClr val="337722"/>
              </a:buClr>
            </a:pPr>
            <a:endParaRPr lang="en-US" sz="1100" b="1" i="1">
              <a:solidFill>
                <a:srgbClr val="FFFFFF"/>
              </a:solidFill>
              <a:latin typeface="Calibri" pitchFamily="34" charset="0"/>
            </a:endParaRPr>
          </a:p>
        </p:txBody>
      </p:sp>
    </p:spTree>
    <p:extLst>
      <p:ext uri="{BB962C8B-B14F-4D97-AF65-F5344CB8AC3E}">
        <p14:creationId xmlns:p14="http://schemas.microsoft.com/office/powerpoint/2010/main" val="2591805195"/>
      </p:ext>
    </p:extLst>
  </p:cSld>
  <p:clrMapOvr>
    <a:masterClrMapping/>
  </p:clrMapOvr>
</p:sld>
</file>

<file path=ppt/theme/theme1.xml><?xml version="1.0" encoding="utf-8"?>
<a:theme xmlns:a="http://schemas.openxmlformats.org/drawingml/2006/main" name="ABI">
  <a:themeElements>
    <a:clrScheme name="AB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BI">
      <a:majorFont>
        <a:latin typeface="Arial"/>
        <a:ea typeface="MS Gothic"/>
        <a:cs typeface=""/>
      </a:majorFont>
      <a:minorFont>
        <a:latin typeface="Verdana"/>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0">
          <a:lnSpc>
            <a:spcPct val="93000"/>
          </a:lnSpc>
          <a:spcBef>
            <a:spcPct val="0"/>
          </a:spcBef>
          <a:spcAft>
            <a:spcPct val="0"/>
          </a:spcAft>
          <a:buClr>
            <a:srgbClr val="000000"/>
          </a:buClr>
          <a:buSzPct val="45000"/>
          <a:buFont typeface="StarSymbol" charset="0"/>
          <a:buNone/>
          <a:tabLst/>
          <a:defRPr kumimoji="0" lang="en-GB" altLang="it-IT" sz="1800" b="0" i="0" u="none" strike="noStrike" cap="none" normalizeH="0" baseline="0" smtClean="0">
            <a:ln>
              <a:noFill/>
            </a:ln>
            <a:solidFill>
              <a:srgbClr val="003867"/>
            </a:solidFill>
            <a:effectLst/>
            <a:latin typeface="SimHei" pitchFamily="49" charset="-122"/>
            <a:ea typeface="MS Gothic" pitchFamily="49"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0">
          <a:lnSpc>
            <a:spcPct val="93000"/>
          </a:lnSpc>
          <a:spcBef>
            <a:spcPct val="0"/>
          </a:spcBef>
          <a:spcAft>
            <a:spcPct val="0"/>
          </a:spcAft>
          <a:buClr>
            <a:srgbClr val="000000"/>
          </a:buClr>
          <a:buSzPct val="45000"/>
          <a:buFont typeface="StarSymbol" charset="0"/>
          <a:buNone/>
          <a:tabLst/>
          <a:defRPr kumimoji="0" lang="en-GB" altLang="it-IT" sz="1800" b="0" i="0" u="none" strike="noStrike" cap="none" normalizeH="0" baseline="0" smtClean="0">
            <a:ln>
              <a:noFill/>
            </a:ln>
            <a:solidFill>
              <a:srgbClr val="003867"/>
            </a:solidFill>
            <a:effectLst/>
            <a:latin typeface="SimHei" pitchFamily="49" charset="-122"/>
            <a:ea typeface="MS Gothic" pitchFamily="49" charset="-128"/>
          </a:defRPr>
        </a:defPPr>
      </a:lstStyle>
    </a:lnDef>
  </a:objectDefaults>
  <a:extraClrSchemeLst>
    <a:extraClrScheme>
      <a:clrScheme name="AB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B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B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B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B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B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B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205DD892F6ED54D88D9BE09EFDFDA9E" ma:contentTypeVersion="5" ma:contentTypeDescription="Ein neues Dokument erstellen." ma:contentTypeScope="" ma:versionID="6e5166cdb61bfe77557a24cbe020109d">
  <xsd:schema xmlns:xsd="http://www.w3.org/2001/XMLSchema" xmlns:xs="http://www.w3.org/2001/XMLSchema" xmlns:p="http://schemas.microsoft.com/office/2006/metadata/properties" xmlns:ns2="fb996896-76d8-490a-a2ba-1aff426e43a8" targetNamespace="http://schemas.microsoft.com/office/2006/metadata/properties" ma:root="true" ma:fieldsID="0eb0e285228b18ae3d3797e8f3f1bff4" ns2:_="">
    <xsd:import namespace="fb996896-76d8-490a-a2ba-1aff426e43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96896-76d8-490a-a2ba-1aff426e43a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ACAC87-540D-4E4B-B650-8B1276B24B90}"/>
</file>

<file path=customXml/itemProps2.xml><?xml version="1.0" encoding="utf-8"?>
<ds:datastoreItem xmlns:ds="http://schemas.openxmlformats.org/officeDocument/2006/customXml" ds:itemID="{D2517D4E-7E7D-4C71-9018-638EC9406202}"/>
</file>

<file path=customXml/itemProps3.xml><?xml version="1.0" encoding="utf-8"?>
<ds:datastoreItem xmlns:ds="http://schemas.openxmlformats.org/officeDocument/2006/customXml" ds:itemID="{BA6BD7E3-4FE6-4F41-A81A-F334CD35E3D4}"/>
</file>

<file path=docProps/app.xml><?xml version="1.0" encoding="utf-8"?>
<Properties xmlns="http://schemas.openxmlformats.org/officeDocument/2006/extended-properties" xmlns:vt="http://schemas.openxmlformats.org/officeDocument/2006/docPropsVTypes">
  <Template>ABI</Template>
  <TotalTime>20247</TotalTime>
  <Words>2349</Words>
  <Application>Microsoft Office PowerPoint</Application>
  <PresentationFormat>Personalizzato</PresentationFormat>
  <Paragraphs>342</Paragraphs>
  <Slides>26</Slides>
  <Notes>24</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26</vt:i4>
      </vt:variant>
    </vt:vector>
  </HeadingPairs>
  <TitlesOfParts>
    <vt:vector size="38" baseType="lpstr">
      <vt:lpstr>MS Gothic</vt:lpstr>
      <vt:lpstr>SimHei</vt:lpstr>
      <vt:lpstr>AGaramondPro-Regular</vt:lpstr>
      <vt:lpstr>Arial</vt:lpstr>
      <vt:lpstr>Arial Narrow</vt:lpstr>
      <vt:lpstr>Calibri</vt:lpstr>
      <vt:lpstr>Garamond</vt:lpstr>
      <vt:lpstr>StarSymbol</vt:lpstr>
      <vt:lpstr>Times New Roman</vt:lpstr>
      <vt:lpstr>Verdana</vt:lpstr>
      <vt:lpstr>Wingdings</vt:lpstr>
      <vt:lpstr>ABI</vt:lpstr>
      <vt:lpstr>Presentazione standard di PowerPoint</vt:lpstr>
      <vt:lpstr>Presentazione standard di PowerPoint</vt:lpstr>
      <vt:lpstr> Fiscal efforts and measures implemented from the beginning of the crisis ensure economic recovery and consolidation of public finances in Italy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e.bernardi@abi.it</dc:creator>
  <cp:lastModifiedBy>Peppetti Angelo</cp:lastModifiedBy>
  <cp:revision>1605</cp:revision>
  <cp:lastPrinted>2018-09-24T10:07:36Z</cp:lastPrinted>
  <dcterms:created xsi:type="dcterms:W3CDTF">2007-01-01T13:53:30Z</dcterms:created>
  <dcterms:modified xsi:type="dcterms:W3CDTF">2018-09-25T12:46:52Z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0x0101009205DD892F6ED54D88D9BE09EFDFDA9E</vt:lpwstr>
  </property>
</Properties>
</file>