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5" r:id="rId3"/>
    <p:sldId id="276" r:id="rId4"/>
    <p:sldId id="257" r:id="rId5"/>
    <p:sldId id="260" r:id="rId6"/>
    <p:sldId id="273" r:id="rId7"/>
    <p:sldId id="264" r:id="rId8"/>
    <p:sldId id="269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74" r:id="rId20"/>
  </p:sldIdLst>
  <p:sldSz cx="10085388" cy="7564438"/>
  <p:notesSz cx="6797675" cy="9928225"/>
  <p:defaultTextStyle>
    <a:defPPr>
      <a:defRPr lang="de-DE"/>
    </a:defPPr>
    <a:lvl1pPr marL="0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47B99"/>
    <a:srgbClr val="88B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29" autoAdjust="0"/>
  </p:normalViewPr>
  <p:slideViewPr>
    <p:cSldViewPr>
      <p:cViewPr varScale="1">
        <p:scale>
          <a:sx n="94" d="100"/>
          <a:sy n="94" d="100"/>
        </p:scale>
        <p:origin x="-1818" y="-10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8D970-C58C-4A5E-9775-5DB25BFDCE7B}" type="datetimeFigureOut">
              <a:rPr lang="de-AT" smtClean="0"/>
              <a:t>28.09.2018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44223-7F58-4F28-9F3E-1952F705F369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8322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5EEE5-1DC0-493E-88D9-7E5A3CBF761F}" type="datetimeFigureOut">
              <a:rPr lang="de-AT" smtClean="0"/>
              <a:t>28.09.2018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CFED3-C35C-4F09-A776-3CADC686A52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226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6215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130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16257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7330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7330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7748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8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400" y="504000"/>
            <a:ext cx="3780000" cy="90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de-AT" dirty="0" smtClean="0"/>
              <a:t>Title/author/place/date: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3567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err="1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</a:t>
            </a: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: 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>
          <a:xfrm>
            <a:off x="720725" y="1980000"/>
            <a:ext cx="8639175" cy="4500000"/>
          </a:xfrm>
          <a:prstGeom prst="rect">
            <a:avLst/>
          </a:prstGeom>
        </p:spPr>
        <p:txBody>
          <a:bodyPr/>
          <a:lstStyle>
            <a:lvl1pPr marL="378184" indent="-37818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3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19400" indent="-31515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64000" indent="-324000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60000" indent="-252123" algn="just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296000" indent="-252123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pic>
        <p:nvPicPr>
          <p:cNvPr id="8" name="Picture 15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800" y="504001"/>
            <a:ext cx="2516400" cy="5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de-AT" dirty="0" smtClean="0"/>
              <a:t>Title/author/place/date: 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2776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722214" y="1980000"/>
            <a:ext cx="2627313" cy="4405313"/>
          </a:xfrm>
          <a:prstGeom prst="rect">
            <a:avLst/>
          </a:prstGeom>
          <a:solidFill>
            <a:srgbClr val="447B99"/>
          </a:solidFill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err="1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</a:t>
            </a: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: 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3694113" y="1980000"/>
            <a:ext cx="2627313" cy="3246437"/>
          </a:xfrm>
          <a:prstGeom prst="rect">
            <a:avLst/>
          </a:prstGeom>
          <a:solidFill>
            <a:srgbClr val="88B9D2"/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6696000" y="1982019"/>
            <a:ext cx="2627313" cy="1398587"/>
          </a:xfrm>
          <a:prstGeom prst="rect">
            <a:avLst/>
          </a:prstGeom>
          <a:solidFill>
            <a:srgbClr val="447B99">
              <a:alpha val="3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4"/>
          </p:nvPr>
        </p:nvSpPr>
        <p:spPr>
          <a:xfrm>
            <a:off x="6698878" y="3638203"/>
            <a:ext cx="2627313" cy="2523605"/>
          </a:xfrm>
          <a:prstGeom prst="rect">
            <a:avLst/>
          </a:prstGeom>
          <a:solidFill>
            <a:srgbClr val="000000">
              <a:alpha val="5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pic>
        <p:nvPicPr>
          <p:cNvPr id="11" name="Picture 15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800" y="504001"/>
            <a:ext cx="2516400" cy="5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 defTabSz="504000"/>
            <a:r>
              <a:rPr lang="de-AT" dirty="0" smtClean="0"/>
              <a:t>Title/author/place/date: 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7203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42294" y="6876000"/>
            <a:ext cx="7917706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aseline="30000">
                <a:solidFill>
                  <a:schemeClr val="tx1"/>
                </a:solidFill>
              </a:defRPr>
            </a:lvl1pPr>
          </a:lstStyle>
          <a:p>
            <a:pPr algn="l" defTabSz="504000"/>
            <a:r>
              <a:rPr lang="de-AT" dirty="0" smtClean="0"/>
              <a:t>Title/author/place/date: 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720000" y="6876000"/>
            <a:ext cx="684000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30000">
                <a:solidFill>
                  <a:schemeClr val="tx1"/>
                </a:solidFill>
              </a:defRPr>
            </a:lvl1pPr>
          </a:lstStyle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26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00849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184" indent="-378184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400" indent="-315154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615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861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9106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3352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7598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1844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6090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246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492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738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984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1229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5475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9721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3967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ben-benedict.guggenberger@bmf.gv.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19999" y="3710211"/>
            <a:ext cx="8640000" cy="20774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6000" b="1" dirty="0" smtClean="0">
                <a:solidFill>
                  <a:srgbClr val="001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MREL und TLAC</a:t>
            </a:r>
            <a:endParaRPr lang="de-DE" sz="6000" b="1" dirty="0">
              <a:solidFill>
                <a:srgbClr val="001D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 smtClean="0">
              <a:solidFill>
                <a:srgbClr val="5C17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solidFill>
                  <a:srgbClr val="5C17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Jahrestreffen </a:t>
            </a:r>
            <a:r>
              <a:rPr lang="de-DE" sz="3200" dirty="0">
                <a:solidFill>
                  <a:srgbClr val="5C17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EuBV </a:t>
            </a:r>
          </a:p>
          <a:p>
            <a:r>
              <a:rPr lang="de-DE" sz="3200" dirty="0" smtClean="0">
                <a:solidFill>
                  <a:srgbClr val="5C17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Finanzausschuss</a:t>
            </a:r>
          </a:p>
          <a:p>
            <a:endParaRPr lang="de-DE" sz="3200" dirty="0" smtClean="0">
              <a:solidFill>
                <a:srgbClr val="5C17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solidFill>
                  <a:srgbClr val="5C17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Rom, 5. Oktober 2018</a:t>
            </a:r>
            <a:endParaRPr lang="de-DE" dirty="0">
              <a:solidFill>
                <a:srgbClr val="5C17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19999" y="3072011"/>
            <a:ext cx="8640000" cy="3077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2500" dirty="0" smtClean="0">
                <a:solidFill>
                  <a:srgbClr val="001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Ben-Benedict Hruby</a:t>
            </a:r>
          </a:p>
        </p:txBody>
      </p:sp>
      <p:sp>
        <p:nvSpPr>
          <p:cNvPr id="9" name="Textfeld 8"/>
          <p:cNvSpPr txBox="1">
            <a:spLocks/>
          </p:cNvSpPr>
          <p:nvPr/>
        </p:nvSpPr>
        <p:spPr>
          <a:xfrm>
            <a:off x="810000" y="6230491"/>
            <a:ext cx="8640000" cy="10180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e-DE" sz="1200" baseline="30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614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Zentrale Änderungen 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725" y="1621979"/>
            <a:ext cx="8639175" cy="5472608"/>
          </a:xfrm>
        </p:spPr>
        <p:txBody>
          <a:bodyPr/>
          <a:lstStyle/>
          <a:p>
            <a:r>
              <a:rPr lang="de-AT" sz="2800" dirty="0">
                <a:latin typeface="Arial" panose="020B0604020202020204" pitchFamily="34" charset="0"/>
                <a:cs typeface="Arial" panose="020B0604020202020204" pitchFamily="34" charset="0"/>
              </a:rPr>
              <a:t>Bezugsbasis</a:t>
            </a:r>
          </a:p>
          <a:p>
            <a:r>
              <a:rPr lang="de-AT" sz="2800" b="1" dirty="0">
                <a:latin typeface="Arial" panose="020B0604020202020204" pitchFamily="34" charset="0"/>
                <a:cs typeface="Arial" panose="020B0604020202020204" pitchFamily="34" charset="0"/>
              </a:rPr>
              <a:t>Kalibrierung – Determinierung 2.0</a:t>
            </a:r>
          </a:p>
          <a:p>
            <a:pPr lvl="1">
              <a:buFont typeface="Symbol" charset="2"/>
              <a:buChar char="-"/>
            </a:pPr>
            <a:r>
              <a:rPr lang="de-AT" sz="2200" dirty="0">
                <a:latin typeface="Arial" panose="020B0604020202020204" pitchFamily="34" charset="0"/>
                <a:cs typeface="Arial" panose="020B0604020202020204" pitchFamily="34" charset="0"/>
              </a:rPr>
              <a:t>NO „double counting“</a:t>
            </a:r>
          </a:p>
          <a:p>
            <a:pPr lvl="1">
              <a:buFont typeface="Symbol" charset="2"/>
              <a:buChar char="-"/>
            </a:pPr>
            <a:r>
              <a:rPr lang="de-AT" sz="2200" dirty="0">
                <a:latin typeface="Arial" panose="020B0604020202020204" pitchFamily="34" charset="0"/>
                <a:cs typeface="Arial" panose="020B0604020202020204" pitchFamily="34" charset="0"/>
              </a:rPr>
              <a:t>MREL-Unterschreitung (MDA Restriktionen)</a:t>
            </a:r>
          </a:p>
          <a:p>
            <a:r>
              <a:rPr lang="de-AT" sz="2800" dirty="0">
                <a:latin typeface="Arial" panose="020B0604020202020204" pitchFamily="34" charset="0"/>
                <a:cs typeface="Arial" panose="020B0604020202020204" pitchFamily="34" charset="0"/>
              </a:rPr>
              <a:t>Nachrangigkeitserfordernis</a:t>
            </a:r>
          </a:p>
          <a:p>
            <a:r>
              <a:rPr lang="de-AT" sz="2800" b="1" dirty="0">
                <a:latin typeface="Arial" panose="020B0604020202020204" pitchFamily="34" charset="0"/>
                <a:cs typeface="Arial" panose="020B0604020202020204" pitchFamily="34" charset="0"/>
              </a:rPr>
              <a:t>Abwicklungsstrategie (SPE, </a:t>
            </a:r>
            <a:r>
              <a:rPr lang="de-A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MPE), Abwicklungseinheit </a:t>
            </a:r>
            <a:r>
              <a:rPr lang="de-AT" sz="2800" b="1" dirty="0">
                <a:latin typeface="Arial" panose="020B0604020202020204" pitchFamily="34" charset="0"/>
                <a:cs typeface="Arial" panose="020B0604020202020204" pitchFamily="34" charset="0"/>
              </a:rPr>
              <a:t>und –gruppe</a:t>
            </a:r>
          </a:p>
          <a:p>
            <a:r>
              <a:rPr lang="de-AT" sz="2800" b="1" dirty="0">
                <a:latin typeface="Arial" panose="020B0604020202020204" pitchFamily="34" charset="0"/>
                <a:cs typeface="Arial" panose="020B0604020202020204" pitchFamily="34" charset="0"/>
              </a:rPr>
              <a:t>Neue Moratorium-Befugnis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81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MREL-Determinierung 2.0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1" t="17458" r="38175" b="4073"/>
          <a:stretch/>
        </p:blipFill>
        <p:spPr bwMode="auto">
          <a:xfrm>
            <a:off x="722214" y="1333947"/>
            <a:ext cx="7200800" cy="5885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3890566" y="7219109"/>
            <a:ext cx="50040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" dirty="0" smtClean="0"/>
              <a:t>Quelle: Freshfields Bruckhaus Deringer, </a:t>
            </a:r>
            <a:r>
              <a:rPr lang="de-DE" sz="600" dirty="0" smtClean="0"/>
              <a:t>Präsentationsunterlage </a:t>
            </a:r>
            <a:r>
              <a:rPr lang="de-DE" sz="600" dirty="0"/>
              <a:t>- „Neues in der Bankenabwicklung“ a</a:t>
            </a:r>
            <a:r>
              <a:rPr lang="de-DE" sz="600" dirty="0" smtClean="0"/>
              <a:t>m </a:t>
            </a:r>
            <a:r>
              <a:rPr lang="de-DE" sz="600" dirty="0"/>
              <a:t>2. März 2017</a:t>
            </a:r>
            <a:endParaRPr lang="de-AT" sz="600" dirty="0"/>
          </a:p>
        </p:txBody>
      </p:sp>
    </p:spTree>
    <p:extLst>
      <p:ext uri="{BB962C8B-B14F-4D97-AF65-F5344CB8AC3E}">
        <p14:creationId xmlns:p14="http://schemas.microsoft.com/office/powerpoint/2010/main" val="216628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Abwicklungsstrategie</a:t>
            </a:r>
            <a:endParaRPr lang="de-A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12</a:t>
            </a:fld>
            <a:endParaRPr lang="de-AT" dirty="0"/>
          </a:p>
        </p:txBody>
      </p:sp>
      <p:graphicFrame>
        <p:nvGraphicFramePr>
          <p:cNvPr id="6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670725"/>
              </p:ext>
            </p:extLst>
          </p:nvPr>
        </p:nvGraphicFramePr>
        <p:xfrm>
          <a:off x="457200" y="1261939"/>
          <a:ext cx="8977982" cy="5663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991"/>
                <a:gridCol w="4488991"/>
              </a:tblGrid>
              <a:tr h="487503">
                <a:tc>
                  <a:txBody>
                    <a:bodyPr/>
                    <a:lstStyle/>
                    <a:p>
                      <a:r>
                        <a:rPr lang="de-AT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</a:t>
                      </a:r>
                      <a:endParaRPr lang="de-AT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MPE</a:t>
                      </a:r>
                      <a:endParaRPr lang="de-AT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6338">
                <a:tc>
                  <a:txBody>
                    <a:bodyPr/>
                    <a:lstStyle/>
                    <a:p>
                      <a:r>
                        <a:rPr lang="de-AT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Point of Entry</a:t>
                      </a:r>
                      <a:endParaRPr lang="de-AT" sz="1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Point of</a:t>
                      </a:r>
                      <a:r>
                        <a:rPr lang="de-AT" sz="19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Entry</a:t>
                      </a:r>
                      <a:endParaRPr lang="de-AT" sz="1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4442">
                <a:tc>
                  <a:txBody>
                    <a:bodyPr/>
                    <a:lstStyle/>
                    <a:p>
                      <a:r>
                        <a:rPr lang="de-DE" sz="1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Abwicklungsinstrument</a:t>
                      </a:r>
                      <a:r>
                        <a:rPr lang="de-DE" sz="19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maßgeblich: </a:t>
                      </a:r>
                    </a:p>
                    <a:p>
                      <a:r>
                        <a:rPr lang="de-DE" sz="19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Abwicklungseinheit</a:t>
                      </a:r>
                      <a:endParaRPr lang="de-DE" sz="19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Mehrere Abwicklungseinheiten </a:t>
                      </a:r>
                    </a:p>
                  </a:txBody>
                  <a:tcPr/>
                </a:tc>
              </a:tr>
              <a:tr h="9479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</a:t>
                      </a:r>
                      <a:r>
                        <a:rPr lang="de-DE" sz="19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r>
                        <a:rPr lang="de-DE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nfallender Verluste auf Tochter-Ebene zur Mutter (Loss Upstreaming, „LU“)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</a:t>
                      </a:r>
                      <a:r>
                        <a:rPr lang="de-DE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selbständige Gesellschaft:</a:t>
                      </a:r>
                      <a:r>
                        <a:rPr lang="de-DE" sz="19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ausreichend </a:t>
                      </a:r>
                      <a:r>
                        <a:rPr lang="de-DE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Kapazitäten zur Verlusttragung</a:t>
                      </a:r>
                      <a:endParaRPr lang="de-DE" sz="19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479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Konzentrierung der Verlusttragungsfähigkeit</a:t>
                      </a:r>
                      <a:r>
                        <a:rPr lang="de-DE" sz="1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bei</a:t>
                      </a:r>
                      <a:r>
                        <a:rPr lang="de-DE" sz="19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der Mutter</a:t>
                      </a:r>
                      <a:endParaRPr lang="de-DE" sz="19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Dezentrale Strukturen 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 ein höheres Maß an finanzieller, rechtlicher und 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operativer 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Unabhängigkeit</a:t>
                      </a:r>
                    </a:p>
                  </a:txBody>
                  <a:tcPr/>
                </a:tc>
              </a:tr>
              <a:tr h="954442">
                <a:tc>
                  <a:txBody>
                    <a:bodyPr/>
                    <a:lstStyle/>
                    <a:p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Bei Verlusttragung auf Mutter-Ebene: Sicherung der Handlungsfähigkeit auf Töchter-Ebene allein durch 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Eigenständige Fortführung</a:t>
                      </a:r>
                      <a:r>
                        <a:rPr lang="de-DE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von 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Subgruppen von unabhängigen</a:t>
                      </a:r>
                      <a:r>
                        <a:rPr lang="de-DE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Tochtergesellschaften</a:t>
                      </a:r>
                    </a:p>
                  </a:txBody>
                  <a:tcPr/>
                </a:tc>
              </a:tr>
              <a:tr h="947967">
                <a:tc>
                  <a:txBody>
                    <a:bodyPr/>
                    <a:lstStyle/>
                    <a:p>
                      <a:r>
                        <a:rPr lang="de-DE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Prüfung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existierender </a:t>
                      </a:r>
                      <a:r>
                        <a:rPr lang="de-DE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operativer Verflechtungen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auf Kompatibilität mit SPE-Ansatz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Eingeschränkte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gruppeninterne </a:t>
                      </a:r>
                      <a:r>
                        <a:rPr lang="de-DE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finanzielle</a:t>
                      </a:r>
                      <a:r>
                        <a:rPr lang="de-DE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Verflechtungen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5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Moratorium-Tool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290166" y="1333947"/>
            <a:ext cx="9069735" cy="5760640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grds: temporäres Aussetzen von Zahlungs- und Lieferverpflichtungen</a:t>
            </a:r>
          </a:p>
          <a:p>
            <a:pPr lvl="1">
              <a:lnSpc>
                <a:spcPct val="150000"/>
              </a:lnSpc>
            </a:pPr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Aufsichtliches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(pre-resolution, supervisory) Moratorium</a:t>
            </a:r>
          </a:p>
          <a:p>
            <a:pPr lvl="3">
              <a:lnSpc>
                <a:spcPct val="150000"/>
              </a:lnSpc>
              <a:buFont typeface="Symbol" charset="2"/>
              <a:buChar char="-"/>
            </a:pP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iW für Beurteilung, ob „</a:t>
            </a:r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FOLTF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“ vorliegt</a:t>
            </a:r>
          </a:p>
          <a:p>
            <a:pPr lvl="3">
              <a:lnSpc>
                <a:spcPct val="150000"/>
              </a:lnSpc>
              <a:buFont typeface="Symbol" charset="2"/>
              <a:buChar char="-"/>
            </a:pPr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nach Ablauf der Moratoriumsfrist von maximal 5 Tagen nicht mehr „viable“</a:t>
            </a:r>
          </a:p>
          <a:p>
            <a:pPr lvl="1">
              <a:lnSpc>
                <a:spcPct val="150000"/>
              </a:lnSpc>
            </a:pPr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Abwicklungsmoratorium</a:t>
            </a:r>
          </a:p>
          <a:p>
            <a:pPr lvl="3">
              <a:lnSpc>
                <a:spcPct val="150000"/>
              </a:lnSpc>
              <a:buFont typeface="Symbol" charset="2"/>
              <a:buChar char="-"/>
            </a:pP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iW zur Vorbereitung der Abwicklung und Bewertung hilfreich</a:t>
            </a:r>
          </a:p>
          <a:p>
            <a:pPr lvl="3">
              <a:lnSpc>
                <a:spcPct val="150000"/>
              </a:lnSpc>
              <a:buFont typeface="Symbol" charset="2"/>
              <a:buChar char="-"/>
            </a:pP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EK: </a:t>
            </a:r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nationale Moratorien bleiben 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unberührt</a:t>
            </a:r>
          </a:p>
          <a:p>
            <a:pPr lvl="1">
              <a:lnSpc>
                <a:spcPct val="150000"/>
              </a:lnSpc>
            </a:pPr>
            <a: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Ausrichtung: Post-FOLTF-Moratorium (ohne Kombination mit bestehenden Abwicklungsmoratorien)</a:t>
            </a:r>
            <a:endParaRPr lang="de-A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7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2270050"/>
            <a:ext cx="8639175" cy="4209949"/>
          </a:xfrm>
        </p:spPr>
        <p:txBody>
          <a:bodyPr/>
          <a:lstStyle/>
          <a:p>
            <a:pPr marL="0" indent="0" algn="ctr">
              <a:buNone/>
            </a:pPr>
            <a:r>
              <a:rPr lang="de-AT" sz="6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Subordinierung</a:t>
            </a:r>
          </a:p>
          <a:p>
            <a:pPr marL="0" indent="0" algn="ctr">
              <a:buNone/>
            </a:pPr>
            <a:endParaRPr lang="de-AT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AT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Novelle des Art 108 BRRD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Gläubigerhierarchie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0" y="1333947"/>
            <a:ext cx="9359901" cy="5760640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Rangfolge von Forderungen </a:t>
            </a: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beim </a:t>
            </a:r>
            <a:r>
              <a:rPr lang="de-A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Bail</a:t>
            </a: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-In</a:t>
            </a: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Problem „NCWO“-Prinzip 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BRRD- vs. nationale Insolvenzrecht-Hierarchie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Gesetzliche bzw. </a:t>
            </a:r>
            <a:r>
              <a:rPr lang="de-A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diskretionäre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Ausnahmen 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von bail-in-fähigen Verbindlichkeiten vs. insolvenzrechtlicher Grundsatz der Gläubigergleichbehandlung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BRRD-Ausnahmen nicht in Insolvenzordnung</a:t>
            </a:r>
          </a:p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Nachrangigkeit: verpflichtendes TLAC-Anrechnungskriterium</a:t>
            </a:r>
          </a:p>
          <a:p>
            <a:pPr lvl="1">
              <a:lnSpc>
                <a:spcPct val="150000"/>
              </a:lnSpc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Sonderbestimmungen in den Insolvenzgesetzen von D, FR, IT,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MS-Konsens: Harmonisierungsbedarf</a:t>
            </a:r>
          </a:p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Zentrale Themen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Rechtstechnik (dt. retroaktiver vs. frz. pro futuro-Ansatz) 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Umsetzbarkeit (Involvierung der Justizministerien)</a:t>
            </a:r>
          </a:p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EK: </a:t>
            </a: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Lösungsvorschlag 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RRM-Paket </a:t>
            </a: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vom November 2016</a:t>
            </a: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Nationale Legislativmaßnahmen</a:t>
            </a:r>
            <a:r>
              <a:rPr lang="de-DE" sz="3200" b="1" dirty="0">
                <a:solidFill>
                  <a:schemeClr val="tx2"/>
                </a:solidFill>
              </a:rPr>
              <a:t/>
            </a:r>
            <a:br>
              <a:rPr lang="de-DE" sz="3200" b="1" dirty="0">
                <a:solidFill>
                  <a:schemeClr val="tx2"/>
                </a:solidFill>
              </a:rPr>
            </a:br>
            <a:endParaRPr lang="de-A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61" t="8737" r="42007" b="6370"/>
          <a:stretch/>
        </p:blipFill>
        <p:spPr bwMode="auto">
          <a:xfrm>
            <a:off x="2090364" y="1251021"/>
            <a:ext cx="4457535" cy="577155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610646" y="7166595"/>
            <a:ext cx="25202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" dirty="0" smtClean="0"/>
              <a:t>Quelle: </a:t>
            </a:r>
            <a:r>
              <a:rPr lang="de-DE" sz="600" dirty="0" smtClean="0"/>
              <a:t>Deutsche </a:t>
            </a:r>
            <a:r>
              <a:rPr lang="de-DE" sz="600" dirty="0"/>
              <a:t>Bundesbank, Monatsbericht 07/2016</a:t>
            </a:r>
            <a:endParaRPr lang="de-AT" sz="600" dirty="0"/>
          </a:p>
        </p:txBody>
      </p:sp>
      <p:sp>
        <p:nvSpPr>
          <p:cNvPr id="7" name="Ellipse 6"/>
          <p:cNvSpPr/>
          <p:nvPr/>
        </p:nvSpPr>
        <p:spPr>
          <a:xfrm>
            <a:off x="2360420" y="3356992"/>
            <a:ext cx="1656184" cy="115212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8" name="Ellipse 7"/>
          <p:cNvSpPr/>
          <p:nvPr/>
        </p:nvSpPr>
        <p:spPr>
          <a:xfrm>
            <a:off x="4565730" y="3334896"/>
            <a:ext cx="1728192" cy="115212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9" name="Ellipse 8"/>
          <p:cNvSpPr/>
          <p:nvPr/>
        </p:nvSpPr>
        <p:spPr>
          <a:xfrm>
            <a:off x="4522758" y="4718323"/>
            <a:ext cx="576064" cy="648072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810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Novelle von Art 108 BRRD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0" y="1333947"/>
            <a:ext cx="9359901" cy="5760640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Harmonisierte Änderung der Insolvenzrangfolge in der EU </a:t>
            </a:r>
          </a:p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Ziel: Unterscheidung innerhalb der Asset-Klasse der vorrangigen Verbindlichkeiten</a:t>
            </a:r>
          </a:p>
          <a:p>
            <a:pPr lvl="1">
              <a:lnSpc>
                <a:spcPct val="150000"/>
              </a:lnSpc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Maßnahme</a:t>
            </a:r>
          </a:p>
          <a:p>
            <a:pPr lvl="3">
              <a:lnSpc>
                <a:spcPct val="150000"/>
              </a:lnSpc>
              <a:buFont typeface="Symbol" charset="2"/>
              <a:buChar char="-"/>
            </a:pPr>
            <a:r>
              <a:rPr lang="de-AT" sz="1900" b="1" dirty="0">
                <a:latin typeface="Arial" panose="020B0604020202020204" pitchFamily="34" charset="0"/>
                <a:cs typeface="Arial" panose="020B0604020202020204" pitchFamily="34" charset="0"/>
              </a:rPr>
              <a:t>neue Kategorie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: „</a:t>
            </a:r>
            <a:r>
              <a:rPr lang="de-AT" sz="1900" b="1" dirty="0">
                <a:latin typeface="Arial" panose="020B0604020202020204" pitchFamily="34" charset="0"/>
                <a:cs typeface="Arial" panose="020B0604020202020204" pitchFamily="34" charset="0"/>
              </a:rPr>
              <a:t>non-preferred senior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“ debt bei gleichzeitiger Aufrechterhaltung der (preferred) Senior-Kategorie</a:t>
            </a:r>
          </a:p>
          <a:p>
            <a:pPr lvl="3">
              <a:lnSpc>
                <a:spcPct val="150000"/>
              </a:lnSpc>
              <a:buFont typeface="Symbol" charset="2"/>
              <a:buChar char="-"/>
            </a:pP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AT" sz="1900" i="1" dirty="0">
                <a:latin typeface="Arial" panose="020B0604020202020204" pitchFamily="34" charset="0"/>
                <a:cs typeface="Arial" panose="020B0604020202020204" pitchFamily="34" charset="0"/>
              </a:rPr>
              <a:t>statutory subordination with contractual activation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lvl="3">
              <a:lnSpc>
                <a:spcPct val="150000"/>
              </a:lnSpc>
              <a:buFont typeface="Symbol" charset="2"/>
              <a:buChar char="-"/>
            </a:pP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Angelehnt an FR-Ansatz</a:t>
            </a:r>
          </a:p>
          <a:p>
            <a:pPr lvl="1">
              <a:lnSpc>
                <a:spcPct val="150000"/>
              </a:lnSpc>
            </a:pPr>
            <a:r>
              <a:rPr lang="de-AT" sz="2000" b="1" dirty="0">
                <a:latin typeface="Arial" panose="020B0604020202020204" pitchFamily="34" charset="0"/>
                <a:cs typeface="Arial" panose="020B0604020202020204" pitchFamily="34" charset="0"/>
              </a:rPr>
              <a:t>Rechtssicheres Bail-In 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bei Abwicklungen durch Nachrangigmachung der bail-in-fähigen Verbindlichkeiten im Verhältnis zu zuvor gleichrangigen, vom Bail-In ausgeschlossenen Verbindlichkeiten zur </a:t>
            </a:r>
            <a:r>
              <a:rPr lang="de-AT" sz="2000" b="1" dirty="0">
                <a:latin typeface="Arial" panose="020B0604020202020204" pitchFamily="34" charset="0"/>
                <a:cs typeface="Arial" panose="020B0604020202020204" pitchFamily="34" charset="0"/>
              </a:rPr>
              <a:t>Vermeidung von NCWO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-Prinzip-Verletzungen</a:t>
            </a:r>
          </a:p>
          <a:p>
            <a:pPr lvl="1">
              <a:lnSpc>
                <a:spcPct val="150000"/>
              </a:lnSpc>
            </a:pPr>
            <a:endParaRPr lang="de-AT" sz="2000" dirty="0"/>
          </a:p>
          <a:p>
            <a:pPr marL="457200" lvl="1" indent="0">
              <a:lnSpc>
                <a:spcPct val="150000"/>
              </a:lnSpc>
              <a:buNone/>
            </a:pPr>
            <a:endParaRPr lang="de-AT" sz="2000" dirty="0"/>
          </a:p>
          <a:p>
            <a:pPr lvl="1">
              <a:lnSpc>
                <a:spcPct val="150000"/>
              </a:lnSpc>
            </a:pPr>
            <a:endParaRPr lang="de-AT" sz="2000" dirty="0"/>
          </a:p>
          <a:p>
            <a:pPr lvl="1">
              <a:lnSpc>
                <a:spcPct val="150000"/>
              </a:lnSpc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4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Zeitplan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0" y="1549971"/>
            <a:ext cx="9359901" cy="5544616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Vom übrigen RRM-Paket „losgelöst“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Fast-Tracking</a:t>
            </a:r>
          </a:p>
          <a:p>
            <a:pPr lvl="1"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Ambitionierte Fristen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Ursprünglich Erlass + Veröffentlichung der Umsetzung bis Juni 2017 und Anwendung ab Juli 2017</a:t>
            </a:r>
          </a:p>
          <a:p>
            <a:pPr lvl="1"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Status quo: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27.12.2017 im Abl. veröffentlicht</a:t>
            </a:r>
          </a:p>
          <a:p>
            <a:pPr lvl="3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Umsetzungsfrist bis 29.12.2018</a:t>
            </a:r>
          </a:p>
          <a:p>
            <a:pPr lvl="1">
              <a:lnSpc>
                <a:spcPct val="150000"/>
              </a:lnSpc>
            </a:pP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de-AT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AT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Herzlichen Dank für Ihr Interesse!</a:t>
            </a:r>
          </a:p>
          <a:p>
            <a:pPr marL="0" indent="0" algn="ctr">
              <a:buNone/>
            </a:pPr>
            <a:endParaRPr lang="de-AT" sz="5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1800" b="1" dirty="0">
                <a:latin typeface="Arial" panose="020B0604020202020204" pitchFamily="34" charset="0"/>
                <a:cs typeface="Arial" panose="020B0604020202020204" pitchFamily="34" charset="0"/>
              </a:rPr>
              <a:t>Ben-Benedict </a:t>
            </a:r>
            <a:r>
              <a:rPr lang="de-A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Hruby</a:t>
            </a:r>
            <a:endParaRPr lang="de-A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Bundesministerium für Finanzen </a:t>
            </a:r>
            <a:b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Banken- und Kapitalmarktrecht  </a:t>
            </a:r>
          </a:p>
          <a:p>
            <a:pPr marL="0" indent="0">
              <a:buNone/>
            </a:pP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Johannesgasse 5 , 1010 Wien </a:t>
            </a:r>
            <a:b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Tel.: +43 1 514 33 - 503127</a:t>
            </a:r>
            <a:b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ben-benedict.hruby@bmf.gv.at</a:t>
            </a:r>
            <a:endParaRPr lang="de-A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de-AT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1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720000" y="356795"/>
            <a:ext cx="6552008" cy="1049160"/>
          </a:xfrm>
        </p:spPr>
        <p:txBody>
          <a:bodyPr/>
          <a:lstStyle/>
          <a:p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de-A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725" y="2054026"/>
            <a:ext cx="8639175" cy="44259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MREL</a:t>
            </a:r>
          </a:p>
          <a:p>
            <a:pPr>
              <a:lnSpc>
                <a:spcPct val="150000"/>
              </a:lnSpc>
            </a:pP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TLAC</a:t>
            </a:r>
          </a:p>
          <a:p>
            <a:pPr>
              <a:lnSpc>
                <a:spcPct val="150000"/>
              </a:lnSpc>
            </a:pPr>
            <a:r>
              <a:rPr lang="de-A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RRM-Paket</a:t>
            </a: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: Fokus auf BRRD </a:t>
            </a:r>
          </a:p>
          <a:p>
            <a:pPr>
              <a:lnSpc>
                <a:spcPct val="150000"/>
              </a:lnSpc>
            </a:pPr>
            <a:r>
              <a:rPr lang="de-AT" sz="3400" dirty="0">
                <a:latin typeface="Arial" panose="020B0604020202020204" pitchFamily="34" charset="0"/>
                <a:cs typeface="Arial" panose="020B0604020202020204" pitchFamily="34" charset="0"/>
              </a:rPr>
              <a:t>Subordinierung</a:t>
            </a:r>
          </a:p>
          <a:p>
            <a:pPr marL="0" indent="0">
              <a:buNone/>
            </a:pP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de-AT" sz="6000" b="1" dirty="0" smtClean="0">
              <a:solidFill>
                <a:schemeClr val="tx2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de-AT" sz="6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MREL</a:t>
            </a:r>
            <a:endParaRPr lang="de-AT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MREL-Definition gem. BRRD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1405955"/>
            <a:ext cx="8639175" cy="5688632"/>
          </a:xfrm>
        </p:spPr>
        <p:txBody>
          <a:bodyPr/>
          <a:lstStyle/>
          <a:p>
            <a:r>
              <a:rPr lang="de-AT" sz="2600" b="1" dirty="0">
                <a:latin typeface="Arial" panose="020B0604020202020204" pitchFamily="34" charset="0"/>
                <a:cs typeface="Arial" panose="020B0604020202020204" pitchFamily="34" charset="0"/>
              </a:rPr>
              <a:t>Mindestanforderung </a:t>
            </a:r>
            <a:r>
              <a:rPr lang="de-AT" sz="2600" dirty="0">
                <a:latin typeface="Arial" panose="020B0604020202020204" pitchFamily="34" charset="0"/>
                <a:cs typeface="Arial" panose="020B0604020202020204" pitchFamily="34" charset="0"/>
              </a:rPr>
              <a:t>an regulatorischen EM und </a:t>
            </a:r>
            <a:r>
              <a:rPr lang="de-AT" sz="2600" i="1" dirty="0">
                <a:latin typeface="Arial" panose="020B0604020202020204" pitchFamily="34" charset="0"/>
                <a:cs typeface="Arial" panose="020B0604020202020204" pitchFamily="34" charset="0"/>
              </a:rPr>
              <a:t>berücksichtigungsfähigen</a:t>
            </a:r>
            <a:r>
              <a:rPr lang="de-AT" sz="2600" dirty="0">
                <a:latin typeface="Arial" panose="020B0604020202020204" pitchFamily="34" charset="0"/>
                <a:cs typeface="Arial" panose="020B0604020202020204" pitchFamily="34" charset="0"/>
              </a:rPr>
              <a:t> Verbindlichkeiten</a:t>
            </a:r>
          </a:p>
          <a:p>
            <a:pPr lvl="2"/>
            <a:r>
              <a:rPr lang="de-AT" sz="2100" b="1" dirty="0">
                <a:latin typeface="Arial" panose="020B0604020202020204" pitchFamily="34" charset="0"/>
                <a:cs typeface="Arial" panose="020B0604020202020204" pitchFamily="34" charset="0"/>
              </a:rPr>
              <a:t>jederzeit</a:t>
            </a:r>
            <a:r>
              <a:rPr lang="de-AT" sz="2100" dirty="0">
                <a:latin typeface="Arial" panose="020B0604020202020204" pitchFamily="34" charset="0"/>
                <a:cs typeface="Arial" panose="020B0604020202020204" pitchFamily="34" charset="0"/>
              </a:rPr>
              <a:t> zu erfüllen </a:t>
            </a:r>
          </a:p>
          <a:p>
            <a:pPr lvl="2"/>
            <a:r>
              <a:rPr lang="de-AT" sz="2100" b="1" dirty="0">
                <a:latin typeface="Arial" panose="020B0604020202020204" pitchFamily="34" charset="0"/>
                <a:cs typeface="Arial" panose="020B0604020202020204" pitchFamily="34" charset="0"/>
              </a:rPr>
              <a:t>keine einheitliche Mindestquote </a:t>
            </a:r>
            <a:r>
              <a:rPr lang="de-AT" sz="2100" dirty="0">
                <a:latin typeface="Arial" panose="020B0604020202020204" pitchFamily="34" charset="0"/>
                <a:cs typeface="Arial" panose="020B0604020202020204" pitchFamily="34" charset="0"/>
              </a:rPr>
              <a:t>wie Säule 1 EM-Anforderungen </a:t>
            </a:r>
          </a:p>
          <a:p>
            <a:pPr lvl="2"/>
            <a:r>
              <a:rPr lang="de-AT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individuell</a:t>
            </a:r>
            <a:r>
              <a:rPr lang="de-AT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jedes Institut</a:t>
            </a:r>
          </a:p>
          <a:p>
            <a:pPr lvl="2"/>
            <a:r>
              <a:rPr lang="de-AT" sz="2100" dirty="0">
                <a:latin typeface="Arial" panose="020B0604020202020204" pitchFamily="34" charset="0"/>
                <a:cs typeface="Arial" panose="020B0604020202020204" pitchFamily="34" charset="0"/>
              </a:rPr>
              <a:t>entscheidend für glaubwürdiges und effektives </a:t>
            </a:r>
            <a:r>
              <a:rPr lang="de-AT" sz="2100" b="1" dirty="0">
                <a:latin typeface="Arial" panose="020B0604020202020204" pitchFamily="34" charset="0"/>
                <a:cs typeface="Arial" panose="020B0604020202020204" pitchFamily="34" charset="0"/>
              </a:rPr>
              <a:t>Bail-In</a:t>
            </a:r>
          </a:p>
          <a:p>
            <a:pPr marL="914400" lvl="2" indent="0">
              <a:buNone/>
            </a:pP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600" b="1" dirty="0">
                <a:latin typeface="Arial" panose="020B0604020202020204" pitchFamily="34" charset="0"/>
                <a:cs typeface="Arial" panose="020B0604020202020204" pitchFamily="34" charset="0"/>
              </a:rPr>
              <a:t>Ziel: </a:t>
            </a:r>
            <a:r>
              <a:rPr lang="de-AT" sz="2600" dirty="0">
                <a:latin typeface="Arial" panose="020B0604020202020204" pitchFamily="34" charset="0"/>
                <a:cs typeface="Arial" panose="020B0604020202020204" pitchFamily="34" charset="0"/>
              </a:rPr>
              <a:t>hinreichend EM und sog. bail-in-fähige Verb. </a:t>
            </a:r>
            <a:endParaRPr lang="de-A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MREL-Quote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2100" dirty="0">
                <a:latin typeface="Arial" panose="020B0604020202020204" pitchFamily="34" charset="0"/>
                <a:cs typeface="Arial" panose="020B0604020202020204" pitchFamily="34" charset="0"/>
              </a:rPr>
              <a:t>reg. EM und berücksichtigungsfähige Verb. / </a:t>
            </a:r>
            <a:r>
              <a:rPr lang="de-AT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gesamte Verb. und reg. EM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AT" sz="2700" dirty="0"/>
          </a:p>
        </p:txBody>
      </p:sp>
    </p:spTree>
    <p:extLst>
      <p:ext uri="{BB962C8B-B14F-4D97-AF65-F5344CB8AC3E}">
        <p14:creationId xmlns:p14="http://schemas.microsoft.com/office/powerpoint/2010/main" val="20091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Berechnung</a:t>
            </a:r>
            <a:endParaRPr lang="de-A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de-AT" dirty="0" smtClean="0"/>
              <a:t>Title/author/place/date: 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5</a:t>
            </a:fld>
            <a:endParaRPr lang="de-AT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267686"/>
              </p:ext>
            </p:extLst>
          </p:nvPr>
        </p:nvGraphicFramePr>
        <p:xfrm>
          <a:off x="722214" y="1333948"/>
          <a:ext cx="8517632" cy="41044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accent5">
                      <a:lumMod val="20000"/>
                      <a:lumOff val="80000"/>
                    </a:schemeClr>
                  </a:outerShdw>
                </a:effectLst>
                <a:tableStyleId>{5C22544A-7EE6-4342-B048-85BDC9FD1C3A}</a:tableStyleId>
              </a:tblPr>
              <a:tblGrid>
                <a:gridCol w="4258816"/>
                <a:gridCol w="4258816"/>
              </a:tblGrid>
              <a:tr h="833235">
                <a:tc>
                  <a:txBody>
                    <a:bodyPr/>
                    <a:lstStyle/>
                    <a:p>
                      <a:r>
                        <a:rPr lang="de-AT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 Absorption Amount (LAA)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Recapitalisation Amount (RA)</a:t>
                      </a:r>
                    </a:p>
                  </a:txBody>
                  <a:tcPr/>
                </a:tc>
              </a:tr>
              <a:tr h="1327004">
                <a:tc>
                  <a:txBody>
                    <a:bodyPr/>
                    <a:lstStyle/>
                    <a:p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 in der Abwicklung bei Anwendung des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Bail-In </a:t>
                      </a:r>
                      <a:r>
                        <a:rPr lang="de-AT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Verluste absorbieren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können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 </a:t>
                      </a:r>
                      <a:r>
                        <a:rPr lang="de-AT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Abwicklung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Kapitalanforderungen 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erfüllen und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ausreichendes </a:t>
                      </a:r>
                      <a:r>
                        <a:rPr lang="de-AT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Marktvertrauen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erhalten</a:t>
                      </a:r>
                    </a:p>
                  </a:txBody>
                  <a:tcPr/>
                </a:tc>
              </a:tr>
              <a:tr h="1944216">
                <a:tc>
                  <a:txBody>
                    <a:bodyPr/>
                    <a:lstStyle/>
                    <a:p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mind. Summe der Kapitalanforderungen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em. Säule 1 + Säule 2 + Kapitalpuffer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Höhe abhängig von </a:t>
                      </a:r>
                      <a:r>
                        <a:rPr lang="de-AT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Abwicklungsstrategie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/-instrument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(Bail-In, Brückeninstitut, Ausgliederung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von VM,</a:t>
                      </a:r>
                      <a:r>
                        <a:rPr lang="de-AT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Unternehmensveräußerung, Liquidation)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040204"/>
              </p:ext>
            </p:extLst>
          </p:nvPr>
        </p:nvGraphicFramePr>
        <p:xfrm>
          <a:off x="722214" y="5510411"/>
          <a:ext cx="8496942" cy="1871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8"/>
                <a:gridCol w="1428158"/>
                <a:gridCol w="1392154"/>
                <a:gridCol w="1464162"/>
                <a:gridCol w="1428158"/>
                <a:gridCol w="1356152"/>
              </a:tblGrid>
              <a:tr h="1871821"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Mindest-anforderung (4,5</a:t>
                      </a:r>
                      <a:r>
                        <a:rPr lang="de-AT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de-AT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CET1,</a:t>
                      </a:r>
                      <a:r>
                        <a:rPr lang="de-AT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6% T1, 8% TC)</a:t>
                      </a:r>
                      <a:endParaRPr lang="de-AT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Säule</a:t>
                      </a:r>
                      <a:r>
                        <a:rPr lang="de-AT" sz="1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lang="de-AT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Kombinierte Kapital-puffer-anforder-ungen</a:t>
                      </a:r>
                      <a:endParaRPr lang="de-AT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Liquidation </a:t>
                      </a:r>
                      <a:r>
                        <a:rPr lang="de-AT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RA = 0</a:t>
                      </a:r>
                      <a:endParaRPr lang="de-AT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Brückeninstitut</a:t>
                      </a:r>
                      <a:r>
                        <a:rPr lang="de-AT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 </a:t>
                      </a:r>
                      <a:r>
                        <a:rPr lang="de-AT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RA + LAA für kritischen Teil</a:t>
                      </a:r>
                      <a:endParaRPr lang="de-AT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 Bail-In </a:t>
                      </a:r>
                      <a:r>
                        <a:rPr lang="de-AT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RA +</a:t>
                      </a:r>
                      <a:r>
                        <a:rPr lang="de-AT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LAA für gesamte Bank</a:t>
                      </a:r>
                      <a:endParaRPr lang="de-AT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6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de-AT" sz="6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AT" sz="6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TLAC-Konnex</a:t>
            </a:r>
            <a:endParaRPr lang="de-AT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2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MREL vs. TLAC</a:t>
            </a:r>
            <a:endParaRPr lang="de-A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7</a:t>
            </a:fld>
            <a:endParaRPr lang="de-AT" dirty="0"/>
          </a:p>
        </p:txBody>
      </p:sp>
      <p:graphicFrame>
        <p:nvGraphicFramePr>
          <p:cNvPr id="6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246204"/>
              </p:ext>
            </p:extLst>
          </p:nvPr>
        </p:nvGraphicFramePr>
        <p:xfrm>
          <a:off x="457200" y="1261940"/>
          <a:ext cx="8905974" cy="6132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987"/>
                <a:gridCol w="4452987"/>
              </a:tblGrid>
              <a:tr h="382199">
                <a:tc>
                  <a:txBody>
                    <a:bodyPr/>
                    <a:lstStyle/>
                    <a:p>
                      <a:r>
                        <a:rPr lang="de-AT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BRRD</a:t>
                      </a:r>
                      <a:endParaRPr lang="de-AT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TLAC Term Sheet</a:t>
                      </a:r>
                      <a:endParaRPr lang="de-AT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2199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Als %-Satz der </a:t>
                      </a:r>
                      <a:r>
                        <a:rPr lang="de-AT" sz="2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+ TL</a:t>
                      </a:r>
                      <a:endParaRPr lang="de-AT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Als %-Satz der </a:t>
                      </a:r>
                      <a:r>
                        <a:rPr lang="de-AT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RWA</a:t>
                      </a:r>
                      <a:endParaRPr lang="de-AT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69306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</a:t>
                      </a:r>
                      <a:r>
                        <a:rPr lang="de-AT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 Institute </a:t>
                      </a:r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 </a:t>
                      </a:r>
                      <a:r>
                        <a:rPr lang="de-AT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Solo</a:t>
                      </a:r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und</a:t>
                      </a:r>
                    </a:p>
                    <a:p>
                      <a:r>
                        <a:rPr lang="de-AT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konsolidierter</a:t>
                      </a:r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Ebene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</a:t>
                      </a:r>
                      <a:r>
                        <a:rPr lang="de-AT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G-SIBs </a:t>
                      </a:r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(für Resolution Entities &amp;</a:t>
                      </a:r>
                    </a:p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wesentliche Töchter)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75577">
                <a:tc>
                  <a:txBody>
                    <a:bodyPr/>
                    <a:lstStyle/>
                    <a:p>
                      <a:r>
                        <a:rPr lang="de-AT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Individuell</a:t>
                      </a:r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für jedes KI festzulegen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Einheitliche</a:t>
                      </a:r>
                      <a:r>
                        <a:rPr lang="de-AT" sz="20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Mindestanforderung (16</a:t>
                      </a:r>
                      <a:r>
                        <a:rPr lang="de-AT" sz="2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de-AT" sz="20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18%) + individueller Aufschlag </a:t>
                      </a:r>
                    </a:p>
                  </a:txBody>
                  <a:tcPr/>
                </a:tc>
              </a:tr>
              <a:tr h="841157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CET1 für</a:t>
                      </a:r>
                      <a:r>
                        <a:rPr lang="de-AT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2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Kapitalpuffer</a:t>
                      </a:r>
                      <a:r>
                        <a:rPr lang="de-AT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auch  für</a:t>
                      </a:r>
                    </a:p>
                    <a:p>
                      <a:r>
                        <a:rPr lang="de-AT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Erfüllung der MREL heranzuziehen</a:t>
                      </a:r>
                      <a:endParaRPr lang="de-AT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Kapitalpuffer sind zusätzlich zu erfüllen</a:t>
                      </a:r>
                    </a:p>
                  </a:txBody>
                  <a:tcPr/>
                </a:tc>
              </a:tr>
              <a:tr h="969306">
                <a:tc>
                  <a:txBody>
                    <a:bodyPr/>
                    <a:lstStyle/>
                    <a:p>
                      <a:r>
                        <a:rPr lang="de-AT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Keine Haltebeschränkungen </a:t>
                      </a:r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bzgl. Forderungen anderer KIs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Abzug von Forderungen eines</a:t>
                      </a:r>
                    </a:p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anderen G-SIBs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75577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Nachrangerfordernis im </a:t>
                      </a:r>
                      <a:r>
                        <a:rPr lang="de-AT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RA-Ermessen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Nachrangerfordernis zwingend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75577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Gesetz in Kraft (§ 100 ff BaSAG + Level 2),</a:t>
                      </a:r>
                      <a:r>
                        <a:rPr lang="de-AT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effektiv seit 2016</a:t>
                      </a:r>
                      <a:endParaRPr lang="de-AT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Sheet seit Ende 2015:</a:t>
                      </a:r>
                      <a:r>
                        <a:rPr lang="de-AT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de-AT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de-AT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zu implementieren (fully loaded: 2022)</a:t>
                      </a:r>
                      <a:endParaRPr lang="de-AT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0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720000" y="356795"/>
            <a:ext cx="6552008" cy="617112"/>
          </a:xfrm>
        </p:spPr>
        <p:txBody>
          <a:bodyPr/>
          <a:lstStyle/>
          <a:p>
            <a:r>
              <a:rPr lang="de-AT" sz="3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Entwicklungen auf EU-Ebene im MREL/TLAC-Konnex</a:t>
            </a:r>
            <a:endParaRPr lang="de-A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725" y="1693987"/>
            <a:ext cx="8639175" cy="4786013"/>
          </a:xfrm>
        </p:spPr>
        <p:txBody>
          <a:bodyPr/>
          <a:lstStyle/>
          <a:p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EBA-Evaluierung von MREL </a:t>
            </a:r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(Dezember 2016)</a:t>
            </a:r>
            <a:endParaRPr lang="de-A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Implementierungserfordernis von TLAC (FSB Ende 2015</a:t>
            </a:r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A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Zusammenspiel TLAC-Implementierung und effektive Anwendung von MREL </a:t>
            </a:r>
          </a:p>
          <a:p>
            <a:r>
              <a:rPr lang="de-AT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Vereinbarkeit </a:t>
            </a:r>
            <a:r>
              <a:rPr lang="de-AT" sz="1900" b="1" dirty="0">
                <a:latin typeface="Arial" panose="020B0604020202020204" pitchFamily="34" charset="0"/>
                <a:cs typeface="Arial" panose="020B0604020202020204" pitchFamily="34" charset="0"/>
              </a:rPr>
              <a:t>von TLAC und MREL problematisch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b="1" dirty="0">
                <a:latin typeface="Arial" panose="020B0604020202020204" pitchFamily="34" charset="0"/>
                <a:cs typeface="Arial" panose="020B0604020202020204" pitchFamily="34" charset="0"/>
              </a:rPr>
              <a:t>gleiche Ziele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insb. Sicherung der Verlusttrag- und Abwicklungsfähigkeit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AT" sz="1800" b="1" dirty="0">
                <a:latin typeface="Arial" panose="020B0604020202020204" pitchFamily="34" charset="0"/>
                <a:cs typeface="Arial" panose="020B0604020202020204" pitchFamily="34" charset="0"/>
              </a:rPr>
              <a:t>wesentliche Unterschiede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v.a. Kalibrierung und Anrechnungskriterien</a:t>
            </a:r>
          </a:p>
          <a:p>
            <a:endParaRPr lang="de-AT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EK-Vorschlag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: November 2016 (sog. Novemberpaket, </a:t>
            </a:r>
            <a:r>
              <a:rPr lang="de-AT" sz="1900" b="1" dirty="0">
                <a:latin typeface="Arial" panose="020B0604020202020204" pitchFamily="34" charset="0"/>
                <a:cs typeface="Arial" panose="020B0604020202020204" pitchFamily="34" charset="0"/>
              </a:rPr>
              <a:t>RRM-Paket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Dezember </a:t>
            </a:r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2016 bis Mai 2018: </a:t>
            </a:r>
            <a:r>
              <a:rPr lang="de-AT" sz="1900" dirty="0">
                <a:latin typeface="Arial" panose="020B0604020202020204" pitchFamily="34" charset="0"/>
                <a:cs typeface="Arial" panose="020B0604020202020204" pitchFamily="34" charset="0"/>
              </a:rPr>
              <a:t>RAGs in </a:t>
            </a:r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BXL (Allgemeine Ausrichtung des Rates seit Mai 2018 und EP-Bericht seit Juni 2018)</a:t>
            </a:r>
          </a:p>
          <a:p>
            <a:r>
              <a:rPr lang="de-AT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Seit Juli 2018: Trilogverhandlungen unter AT-Präsidentschaft</a:t>
            </a:r>
            <a:endParaRPr lang="de-A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Symbol" panose="05050102010706020507" pitchFamily="18" charset="2"/>
              <a:buChar char="-"/>
            </a:pPr>
            <a:endParaRPr lang="de-AT" sz="2700" dirty="0"/>
          </a:p>
        </p:txBody>
      </p:sp>
    </p:spTree>
    <p:extLst>
      <p:ext uri="{BB962C8B-B14F-4D97-AF65-F5344CB8AC3E}">
        <p14:creationId xmlns:p14="http://schemas.microsoft.com/office/powerpoint/2010/main" val="10195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2126034"/>
            <a:ext cx="8639175" cy="4353965"/>
          </a:xfrm>
        </p:spPr>
        <p:txBody>
          <a:bodyPr/>
          <a:lstStyle/>
          <a:p>
            <a:pPr marL="0" indent="0" algn="ctr">
              <a:buNone/>
            </a:pPr>
            <a:r>
              <a:rPr lang="de-AT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Änderungen der BRRD durch RRM-Paket</a:t>
            </a:r>
          </a:p>
          <a:p>
            <a:pPr marL="0" indent="0" algn="ctr">
              <a:buNone/>
            </a:pPr>
            <a:endParaRPr lang="de-AT" sz="4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AT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Fokus MREL und TLAC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7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">
  <a:themeElements>
    <a:clrScheme name="BM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1D31"/>
      </a:accent1>
      <a:accent2>
        <a:srgbClr val="000000"/>
      </a:accent2>
      <a:accent3>
        <a:srgbClr val="FFFFFF"/>
      </a:accent3>
      <a:accent4>
        <a:srgbClr val="5C171F"/>
      </a:accent4>
      <a:accent5>
        <a:srgbClr val="447B99"/>
      </a:accent5>
      <a:accent6>
        <a:srgbClr val="88B9D2"/>
      </a:accent6>
      <a:hlink>
        <a:srgbClr val="0000FF"/>
      </a:hlink>
      <a:folHlink>
        <a:srgbClr val="800080"/>
      </a:folHlink>
    </a:clrScheme>
    <a:fontScheme name="BMF">
      <a:majorFont>
        <a:latin typeface="Palatino Linotype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2500" dirty="0" smtClean="0">
            <a:solidFill>
              <a:srgbClr val="001D31"/>
            </a:solidFill>
            <a:latin typeface="Palatino Linotype" panose="02040502050505030304" pitchFamily="18" charset="0"/>
            <a:cs typeface="Palatin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5" ma:contentTypeDescription="Ein neues Dokument erstellen." ma:contentTypeScope="" ma:versionID="6e5166cdb61bfe77557a24cbe020109d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0eb0e285228b18ae3d3797e8f3f1bff4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44E173-7B01-43AE-916A-88C19871835A}"/>
</file>

<file path=customXml/itemProps2.xml><?xml version="1.0" encoding="utf-8"?>
<ds:datastoreItem xmlns:ds="http://schemas.openxmlformats.org/officeDocument/2006/customXml" ds:itemID="{204FC7E2-8BCC-4802-A8BE-72DE49F396C5}"/>
</file>

<file path=customXml/itemProps3.xml><?xml version="1.0" encoding="utf-8"?>
<ds:datastoreItem xmlns:ds="http://schemas.openxmlformats.org/officeDocument/2006/customXml" ds:itemID="{9856D0E4-D64F-46D3-8E3F-64B5D9B49CE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848</Words>
  <Application>Microsoft Office PowerPoint</Application>
  <PresentationFormat>Benutzerdefiniert</PresentationFormat>
  <Paragraphs>170</Paragraphs>
  <Slides>19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BMF Standardvorlage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BRZ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Richter</dc:creator>
  <cp:lastModifiedBy>HRUBYB</cp:lastModifiedBy>
  <cp:revision>87</cp:revision>
  <cp:lastPrinted>2016-10-12T14:00:04Z</cp:lastPrinted>
  <dcterms:created xsi:type="dcterms:W3CDTF">2015-04-08T08:42:22Z</dcterms:created>
  <dcterms:modified xsi:type="dcterms:W3CDTF">2018-09-28T12:55:08Z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</Properties>
</file>