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0" r:id="rId4"/>
    <p:sldMasterId id="2147483704" r:id="rId5"/>
    <p:sldMasterId id="2147483692" r:id="rId6"/>
  </p:sldMasterIdLst>
  <p:notesMasterIdLst>
    <p:notesMasterId r:id="rId17"/>
  </p:notesMasterIdLst>
  <p:handoutMasterIdLst>
    <p:handoutMasterId r:id="rId18"/>
  </p:handoutMasterIdLst>
  <p:sldIdLst>
    <p:sldId id="297" r:id="rId7"/>
    <p:sldId id="318" r:id="rId8"/>
    <p:sldId id="319" r:id="rId9"/>
    <p:sldId id="320" r:id="rId10"/>
    <p:sldId id="314" r:id="rId11"/>
    <p:sldId id="324" r:id="rId12"/>
    <p:sldId id="321" r:id="rId13"/>
    <p:sldId id="317" r:id="rId14"/>
    <p:sldId id="316" r:id="rId15"/>
    <p:sldId id="279" r:id="rId16"/>
  </p:sldIdLst>
  <p:sldSz cx="9144000" cy="6858000" type="screen4x3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6" userDrawn="1">
          <p15:clr>
            <a:srgbClr val="A4A3A4"/>
          </p15:clr>
        </p15:guide>
        <p15:guide id="2" pos="2183" userDrawn="1">
          <p15:clr>
            <a:srgbClr val="A4A3A4"/>
          </p15:clr>
        </p15:guide>
        <p15:guide id="3" orient="horz" pos="3128" userDrawn="1">
          <p15:clr>
            <a:srgbClr val="A4A3A4"/>
          </p15:clr>
        </p15:guide>
        <p15:guide id="4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e Geerkens" initials="MG" lastIdx="4" clrIdx="0">
    <p:extLst>
      <p:ext uri="{19B8F6BF-5375-455C-9EA6-DF929625EA0E}">
        <p15:presenceInfo xmlns:p15="http://schemas.microsoft.com/office/powerpoint/2012/main" userId="S-1-5-21-478066561-997687466-227603032-12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8B879B-80FF-40E9-B0C4-9B18EA890B1B}" v="1" dt="2019-03-20T14:33:03.4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 autoAdjust="0"/>
    <p:restoredTop sz="88140" autoAdjust="0"/>
  </p:normalViewPr>
  <p:slideViewPr>
    <p:cSldViewPr snapToGrid="0" snapToObjects="1">
      <p:cViewPr varScale="1">
        <p:scale>
          <a:sx n="100" d="100"/>
          <a:sy n="100" d="100"/>
        </p:scale>
        <p:origin x="191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3972" y="90"/>
      </p:cViewPr>
      <p:guideLst>
        <p:guide orient="horz" pos="2896"/>
        <p:guide pos="2183"/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Pfenning" userId="6ab676d0-3aee-4f92-922c-b47adab3cc00" providerId="ADAL" clId="{C88B879B-80FF-40E9-B0C4-9B18EA890B1B}"/>
    <pc:docChg chg="modNotesMaster modHandout">
      <pc:chgData name="Jonathan Pfenning" userId="6ab676d0-3aee-4f92-922c-b47adab3cc00" providerId="ADAL" clId="{C88B879B-80FF-40E9-B0C4-9B18EA890B1B}" dt="2019-03-20T14:33:03.431" v="0"/>
      <pc:docMkLst>
        <pc:docMk/>
      </pc:docMkLst>
    </pc:docChg>
  </pc:docChgLst>
</pc:chgInfo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mlvillarroel\AppData\Local\Microsoft\Windows\Temporary%20Internet%20Files\Content.Outlook\ISZE34AG\HLDQC-4Jan%20rev1%20(002).xlsx" TargetMode="External"/><Relationship Id="rId4" Type="http://schemas.openxmlformats.org/officeDocument/2006/relationships/themeOverride" Target="../theme/themeOverride1.xm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'Flags-SF-4Jan (CR SF 90-125%)'!$AU$1:$AU$5</cx:f>
        <cx:lvl ptCount="5">
          <cx:pt idx="0">Banks submitted data</cx:pt>
          <cx:pt idx="1">Consolidation</cx:pt>
          <cx:pt idx="2">Flags</cx:pt>
          <cx:pt idx="3">Credit risk SF ONLY</cx:pt>
          <cx:pt idx="4">LR availability ONLY</cx:pt>
        </cx:lvl>
      </cx:strDim>
      <cx:numDim type="val">
        <cx:f>'Flags-SF-4Jan (CR SF 90-125%)'!$AW$1:$AW$5</cx:f>
        <cx:lvl ptCount="5" formatCode="General">
          <cx:pt idx="0">225</cx:pt>
          <cx:pt idx="1">-16</cx:pt>
          <cx:pt idx="2">-4</cx:pt>
          <cx:pt idx="3">-19</cx:pt>
          <cx:pt idx="4">0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>
              <a:defRPr lang="en-US" sz="1800" b="1" i="0" u="none" strike="noStrike" kern="1200" baseline="0">
                <a:solidFill>
                  <a:sysClr val="windowText" lastClr="000000"/>
                </a:solidFill>
                <a:latin typeface="Calibri" panose="020F0502020204030204"/>
              </a:defRPr>
            </a:pPr>
            <a:r>
              <a:rPr lang="en-US" sz="1400" b="1" i="0" baseline="0" dirty="0" err="1">
                <a:solidFill>
                  <a:sysClr val="windowText" lastClr="000000"/>
                </a:solidFill>
                <a:effectLst/>
              </a:rPr>
              <a:t>Nr</a:t>
            </a:r>
            <a:r>
              <a:rPr lang="en-US" sz="1400" b="1" i="0" baseline="0" dirty="0">
                <a:solidFill>
                  <a:sysClr val="windowText" lastClr="000000"/>
                </a:solidFill>
                <a:effectLst/>
              </a:rPr>
              <a:t>. of banks excluded from </a:t>
            </a:r>
            <a:r>
              <a:rPr lang="en-US" sz="1400" b="1" i="0" baseline="0" dirty="0" err="1">
                <a:solidFill>
                  <a:sysClr val="windowText" lastClr="000000"/>
                </a:solidFill>
                <a:effectLst/>
              </a:rPr>
              <a:t>CfA</a:t>
            </a:r>
            <a:r>
              <a:rPr lang="en-US" sz="1400" b="1" i="0" baseline="0" dirty="0">
                <a:solidFill>
                  <a:sysClr val="windowText" lastClr="000000"/>
                </a:solidFill>
                <a:effectLst/>
              </a:rPr>
              <a:t> exercise due to high-level data adequacy checks, per underlying reason</a:t>
            </a:r>
            <a:endParaRPr lang="en-GB" sz="1400" dirty="0">
              <a:solidFill>
                <a:sysClr val="windowText" lastClr="000000"/>
              </a:solidFill>
              <a:effectLst/>
            </a:endParaRPr>
          </a:p>
        </cx:rich>
      </cx:tx>
    </cx:title>
    <cx:plotArea>
      <cx:plotAreaRegion>
        <cx:series layoutId="waterfall" uniqueId="{73ECDCA7-2514-418A-A276-1C4C4AB8E629}">
          <cx:dataLabels pos="outEnd">
            <cx:visibility seriesName="0" categoryName="0" value="1"/>
          </cx:dataLabels>
          <cx:dataId val="0"/>
          <cx:layoutPr>
            <cx:visibility connectorLines="0"/>
            <cx:subtotals/>
          </cx:layoutPr>
        </cx:series>
      </cx:plotAreaRegion>
      <cx:axis id="0">
        <cx:catScaling gapWidth="0.25"/>
        <cx:tickLabels/>
        <cx:numFmt formatCode="#,##0.00" sourceLinked="0"/>
      </cx:axis>
      <cx:axis id="1" hidden="1">
        <cx:valScaling/>
        <cx:majorGridlines/>
        <cx:tickLabels/>
      </cx:axis>
    </cx:plotArea>
    <cx:legend pos="t" align="ctr" overlay="0"/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97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/>
    </cs:fontRef>
    <cs:defRPr sz="900" b="1" i="0" u="none" strike="noStrike" kern="1200" baseline="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65000"/>
          <a:lumOff val="35000"/>
          <a:alpha val="7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75000"/>
            <a:lumOff val="2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  <a:lumOff val="10000"/>
              </a:schemeClr>
            </a:gs>
            <a:gs pos="0">
              <a:schemeClr val="lt1">
                <a:lumMod val="75000"/>
                <a:alpha val="36000"/>
                <a:lumOff val="10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/>
    <cs:bodyPr/>
  </cs:seriesAxis>
  <cs:seriesLine>
    <cs:lnRef idx="0"/>
    <cs:fillRef idx="0"/>
    <cs:effectRef idx="0"/>
    <cs:fontRef idx="minor">
      <a:schemeClr val="dk1"/>
    </cs:fontRef>
    <cs:spPr>
      <a:ln w="9525" cap="flat">
        <a:solidFill>
          <a:schemeClr val="bg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  <cs:bodyPr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  <cs:bodyPr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D3B079-1566-4F1C-9A89-FCA0D1588AD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42FE108-651E-458C-AB30-A47D3B6F1C8F}">
      <dgm:prSet phldrT="[Text]" custT="1"/>
      <dgm:spPr/>
      <dgm:t>
        <a:bodyPr/>
        <a:lstStyle/>
        <a:p>
          <a:r>
            <a:rPr lang="en-GB" sz="1500" b="1" dirty="0"/>
            <a:t>A more granular SA to credit risk</a:t>
          </a:r>
        </a:p>
      </dgm:t>
    </dgm:pt>
    <dgm:pt modelId="{56BA7CBD-18C3-4EAD-8AF8-7FEEA5B065AA}" type="parTrans" cxnId="{D7947C4C-9BF5-4C5A-AC29-4E36E200D34F}">
      <dgm:prSet/>
      <dgm:spPr/>
      <dgm:t>
        <a:bodyPr/>
        <a:lstStyle/>
        <a:p>
          <a:endParaRPr lang="en-GB"/>
        </a:p>
      </dgm:t>
    </dgm:pt>
    <dgm:pt modelId="{A66C9AC5-DD5F-454A-8B01-DF3581DE6BD6}" type="sibTrans" cxnId="{D7947C4C-9BF5-4C5A-AC29-4E36E200D34F}">
      <dgm:prSet/>
      <dgm:spPr/>
      <dgm:t>
        <a:bodyPr/>
        <a:lstStyle/>
        <a:p>
          <a:endParaRPr lang="en-GB"/>
        </a:p>
      </dgm:t>
    </dgm:pt>
    <dgm:pt modelId="{C6E9A9F0-C7C8-46C1-AE2E-C235E185DE16}">
      <dgm:prSet phldrT="[Text]" custT="1"/>
      <dgm:spPr/>
      <dgm:t>
        <a:bodyPr/>
        <a:lstStyle/>
        <a:p>
          <a:r>
            <a:rPr lang="en-GB" sz="1200" b="1" i="0" dirty="0">
              <a:solidFill>
                <a:schemeClr val="tx2"/>
              </a:solidFill>
            </a:rPr>
            <a:t>New asset (and sub-asset) classes:</a:t>
          </a:r>
          <a:r>
            <a:rPr lang="en-GB" sz="1200" i="0" dirty="0">
              <a:solidFill>
                <a:schemeClr val="tx2"/>
              </a:solidFill>
            </a:rPr>
            <a:t> </a:t>
          </a:r>
          <a:r>
            <a:rPr lang="en-GB" sz="1200" i="0" dirty="0">
              <a:solidFill>
                <a:schemeClr val="tx1"/>
              </a:solidFill>
            </a:rPr>
            <a:t>specialised lending, high quality infrastructure lending, income producing real estate, equity, covered bonds. SMEs, […]</a:t>
          </a:r>
        </a:p>
      </dgm:t>
    </dgm:pt>
    <dgm:pt modelId="{5B65EA66-5249-4A27-A056-8C1D1FEBAB49}" type="parTrans" cxnId="{FE8F1D41-8C4A-4559-8738-AB0CA008A85B}">
      <dgm:prSet/>
      <dgm:spPr/>
      <dgm:t>
        <a:bodyPr/>
        <a:lstStyle/>
        <a:p>
          <a:endParaRPr lang="en-GB"/>
        </a:p>
      </dgm:t>
    </dgm:pt>
    <dgm:pt modelId="{C9EF2773-C03C-451E-B96E-47DE4DB422AD}" type="sibTrans" cxnId="{FE8F1D41-8C4A-4559-8738-AB0CA008A85B}">
      <dgm:prSet/>
      <dgm:spPr/>
      <dgm:t>
        <a:bodyPr/>
        <a:lstStyle/>
        <a:p>
          <a:endParaRPr lang="en-GB"/>
        </a:p>
      </dgm:t>
    </dgm:pt>
    <dgm:pt modelId="{D33CFA98-EE82-423F-97D6-76F04333BFF2}">
      <dgm:prSet phldrT="[Text]" custT="1"/>
      <dgm:spPr/>
      <dgm:t>
        <a:bodyPr/>
        <a:lstStyle/>
        <a:p>
          <a:r>
            <a:rPr lang="en-GB" sz="1500" b="1" dirty="0"/>
            <a:t> New operational risk framework</a:t>
          </a:r>
        </a:p>
      </dgm:t>
    </dgm:pt>
    <dgm:pt modelId="{245D3FE3-EB02-4749-8240-33A05DD67A73}" type="parTrans" cxnId="{C767E03C-E365-43EC-B1EA-0E14085E4D98}">
      <dgm:prSet/>
      <dgm:spPr/>
      <dgm:t>
        <a:bodyPr/>
        <a:lstStyle/>
        <a:p>
          <a:endParaRPr lang="en-GB"/>
        </a:p>
      </dgm:t>
    </dgm:pt>
    <dgm:pt modelId="{C784C974-9327-4685-A18F-E44595EEC606}" type="sibTrans" cxnId="{C767E03C-E365-43EC-B1EA-0E14085E4D98}">
      <dgm:prSet/>
      <dgm:spPr/>
      <dgm:t>
        <a:bodyPr/>
        <a:lstStyle/>
        <a:p>
          <a:endParaRPr lang="en-GB"/>
        </a:p>
      </dgm:t>
    </dgm:pt>
    <dgm:pt modelId="{EFAF3FF5-178B-4820-9424-C6B4A140AA52}">
      <dgm:prSet phldrT="[Text]" custT="1"/>
      <dgm:spPr/>
      <dgm:t>
        <a:bodyPr/>
        <a:lstStyle/>
        <a:p>
          <a:r>
            <a:rPr lang="en-GB" sz="1200" dirty="0">
              <a:solidFill>
                <a:schemeClr val="tx1"/>
              </a:solidFill>
            </a:rPr>
            <a:t>New </a:t>
          </a:r>
          <a:r>
            <a:rPr lang="en-GB" sz="1200" b="1" dirty="0">
              <a:solidFill>
                <a:schemeClr val="tx2"/>
              </a:solidFill>
            </a:rPr>
            <a:t>Standardised Measurement Approach</a:t>
          </a:r>
          <a:r>
            <a:rPr lang="en-GB" sz="1200" b="1" dirty="0">
              <a:solidFill>
                <a:schemeClr val="tx1"/>
              </a:solidFill>
            </a:rPr>
            <a:t>: r</a:t>
          </a:r>
          <a:r>
            <a:rPr lang="en-GB" sz="1200" b="0" dirty="0">
              <a:solidFill>
                <a:schemeClr val="tx1"/>
              </a:solidFill>
            </a:rPr>
            <a:t>eplaces all existing approaches</a:t>
          </a:r>
          <a:endParaRPr lang="en-GB" sz="1200" b="1" dirty="0">
            <a:solidFill>
              <a:schemeClr val="tx1"/>
            </a:solidFill>
          </a:endParaRPr>
        </a:p>
      </dgm:t>
    </dgm:pt>
    <dgm:pt modelId="{72AE12DA-74A9-4AA1-904F-CA6692D537E6}" type="parTrans" cxnId="{75B5FAA0-F2CB-4DD4-BFF3-00B656866DAC}">
      <dgm:prSet/>
      <dgm:spPr/>
      <dgm:t>
        <a:bodyPr/>
        <a:lstStyle/>
        <a:p>
          <a:endParaRPr lang="en-GB"/>
        </a:p>
      </dgm:t>
    </dgm:pt>
    <dgm:pt modelId="{E4259B85-2E80-42EB-A697-829009D51E38}" type="sibTrans" cxnId="{75B5FAA0-F2CB-4DD4-BFF3-00B656866DAC}">
      <dgm:prSet/>
      <dgm:spPr/>
      <dgm:t>
        <a:bodyPr/>
        <a:lstStyle/>
        <a:p>
          <a:endParaRPr lang="en-GB"/>
        </a:p>
      </dgm:t>
    </dgm:pt>
    <dgm:pt modelId="{9DC071FF-E01D-4498-9873-5753F12E4DD2}">
      <dgm:prSet phldrT="[Text]" custT="1"/>
      <dgm:spPr/>
      <dgm:t>
        <a:bodyPr/>
        <a:lstStyle/>
        <a:p>
          <a:r>
            <a:rPr lang="en-GB" sz="1500" b="1" dirty="0"/>
            <a:t>Output floor</a:t>
          </a:r>
          <a:endParaRPr lang="en-GB" sz="1500" dirty="0"/>
        </a:p>
      </dgm:t>
    </dgm:pt>
    <dgm:pt modelId="{BA81F6B8-0751-49F4-A8C9-0A98B2C988CD}" type="parTrans" cxnId="{FAF0FBB6-D8F3-4793-8816-10F8423943A8}">
      <dgm:prSet/>
      <dgm:spPr/>
      <dgm:t>
        <a:bodyPr/>
        <a:lstStyle/>
        <a:p>
          <a:endParaRPr lang="en-GB"/>
        </a:p>
      </dgm:t>
    </dgm:pt>
    <dgm:pt modelId="{633064CE-7625-4D82-9789-C0756CFCBF0A}" type="sibTrans" cxnId="{FAF0FBB6-D8F3-4793-8816-10F8423943A8}">
      <dgm:prSet/>
      <dgm:spPr/>
      <dgm:t>
        <a:bodyPr/>
        <a:lstStyle/>
        <a:p>
          <a:endParaRPr lang="en-GB"/>
        </a:p>
      </dgm:t>
    </dgm:pt>
    <dgm:pt modelId="{408A7529-A61F-4201-8FB2-47DD9EA8FDAE}">
      <dgm:prSet phldrT="[Text]" custT="1"/>
      <dgm:spPr/>
      <dgm:t>
        <a:bodyPr/>
        <a:lstStyle/>
        <a:p>
          <a:r>
            <a:rPr lang="en-GB" sz="1200" dirty="0"/>
            <a:t>RWAs never lower than </a:t>
          </a:r>
          <a:r>
            <a:rPr lang="en-GB" sz="1200" b="1" dirty="0">
              <a:solidFill>
                <a:schemeClr val="tx2"/>
              </a:solidFill>
            </a:rPr>
            <a:t>72.5% of standardised equivalent </a:t>
          </a:r>
          <a:r>
            <a:rPr lang="en-GB" sz="1200" dirty="0"/>
            <a:t>RWAs</a:t>
          </a:r>
        </a:p>
      </dgm:t>
    </dgm:pt>
    <dgm:pt modelId="{F146FE6A-8B06-4C91-A3BD-8755BEF5E755}" type="parTrans" cxnId="{21073B81-3E6D-4606-9B12-094F57F6A8D1}">
      <dgm:prSet/>
      <dgm:spPr/>
      <dgm:t>
        <a:bodyPr/>
        <a:lstStyle/>
        <a:p>
          <a:endParaRPr lang="en-GB"/>
        </a:p>
      </dgm:t>
    </dgm:pt>
    <dgm:pt modelId="{34BA98FC-EFD5-4AD7-BC83-F2589DAC38C6}" type="sibTrans" cxnId="{21073B81-3E6D-4606-9B12-094F57F6A8D1}">
      <dgm:prSet/>
      <dgm:spPr/>
      <dgm:t>
        <a:bodyPr/>
        <a:lstStyle/>
        <a:p>
          <a:endParaRPr lang="en-GB"/>
        </a:p>
      </dgm:t>
    </dgm:pt>
    <dgm:pt modelId="{26C59164-4996-4EAA-B484-7EF6B8730582}">
      <dgm:prSet custT="1"/>
      <dgm:spPr/>
      <dgm:t>
        <a:bodyPr/>
        <a:lstStyle/>
        <a:p>
          <a:r>
            <a:rPr lang="en-GB" sz="1500" b="1" dirty="0"/>
            <a:t> Leverage ratio</a:t>
          </a:r>
          <a:endParaRPr lang="en-GB" sz="1500" dirty="0"/>
        </a:p>
      </dgm:t>
    </dgm:pt>
    <dgm:pt modelId="{388E58FC-7D9B-4D4E-8C9B-EC6F9832D8FC}" type="parTrans" cxnId="{0A0ACFFB-3240-4C9B-BD2B-BA50E4A3B74E}">
      <dgm:prSet/>
      <dgm:spPr/>
      <dgm:t>
        <a:bodyPr/>
        <a:lstStyle/>
        <a:p>
          <a:endParaRPr lang="en-GB"/>
        </a:p>
      </dgm:t>
    </dgm:pt>
    <dgm:pt modelId="{8B6076D2-84B7-4F2C-BD69-13A5E23C2342}" type="sibTrans" cxnId="{0A0ACFFB-3240-4C9B-BD2B-BA50E4A3B74E}">
      <dgm:prSet/>
      <dgm:spPr/>
      <dgm:t>
        <a:bodyPr/>
        <a:lstStyle/>
        <a:p>
          <a:endParaRPr lang="en-GB"/>
        </a:p>
      </dgm:t>
    </dgm:pt>
    <dgm:pt modelId="{BE71A5E6-E5DE-7544-A638-7774130ADA5E}">
      <dgm:prSet custT="1"/>
      <dgm:spPr/>
      <dgm:t>
        <a:bodyPr/>
        <a:lstStyle/>
        <a:p>
          <a:r>
            <a:rPr lang="en-GB" sz="1200" dirty="0"/>
            <a:t>All banks: Revised LR exposure measure</a:t>
          </a:r>
        </a:p>
      </dgm:t>
    </dgm:pt>
    <dgm:pt modelId="{A8892DDA-A523-CE4E-8B9F-356C79741818}" type="parTrans" cxnId="{68F35518-7035-6E46-AF49-ED8D607399EE}">
      <dgm:prSet/>
      <dgm:spPr/>
      <dgm:t>
        <a:bodyPr/>
        <a:lstStyle/>
        <a:p>
          <a:endParaRPr lang="en-US"/>
        </a:p>
      </dgm:t>
    </dgm:pt>
    <dgm:pt modelId="{918B85F4-62AE-9B48-AEEB-A5AA5A716051}" type="sibTrans" cxnId="{68F35518-7035-6E46-AF49-ED8D607399EE}">
      <dgm:prSet/>
      <dgm:spPr/>
      <dgm:t>
        <a:bodyPr/>
        <a:lstStyle/>
        <a:p>
          <a:endParaRPr lang="en-US"/>
        </a:p>
      </dgm:t>
    </dgm:pt>
    <dgm:pt modelId="{1F545A55-62E9-244B-B209-3A5E60D036D8}">
      <dgm:prSet custT="1"/>
      <dgm:spPr/>
      <dgm:t>
        <a:bodyPr/>
        <a:lstStyle/>
        <a:p>
          <a:r>
            <a:rPr lang="en-GB" sz="1200" b="0" i="0" dirty="0">
              <a:solidFill>
                <a:schemeClr val="tx1"/>
              </a:solidFill>
            </a:rPr>
            <a:t>Transitional implementation (2022-2027) and transitional +25% cap on impact</a:t>
          </a:r>
          <a:endParaRPr lang="en-GB" sz="1200" b="0" dirty="0">
            <a:solidFill>
              <a:schemeClr val="tx1"/>
            </a:solidFill>
          </a:endParaRPr>
        </a:p>
      </dgm:t>
    </dgm:pt>
    <dgm:pt modelId="{D5CEE0D3-C95B-AF4B-891C-C5AAAD0B8737}" type="parTrans" cxnId="{B2092B9C-64FA-894F-B5AD-188256162487}">
      <dgm:prSet/>
      <dgm:spPr/>
      <dgm:t>
        <a:bodyPr/>
        <a:lstStyle/>
        <a:p>
          <a:endParaRPr lang="en-US"/>
        </a:p>
      </dgm:t>
    </dgm:pt>
    <dgm:pt modelId="{C9911495-BBBF-074C-9B8E-361C244B9E06}" type="sibTrans" cxnId="{B2092B9C-64FA-894F-B5AD-188256162487}">
      <dgm:prSet/>
      <dgm:spPr/>
      <dgm:t>
        <a:bodyPr/>
        <a:lstStyle/>
        <a:p>
          <a:endParaRPr lang="en-US"/>
        </a:p>
      </dgm:t>
    </dgm:pt>
    <dgm:pt modelId="{4EDAAB7A-BC5B-4158-BC3E-8806FA22131F}">
      <dgm:prSet custT="1"/>
      <dgm:spPr/>
      <dgm:t>
        <a:bodyPr/>
        <a:lstStyle/>
        <a:p>
          <a:r>
            <a:rPr lang="en-GB" sz="1200" b="1" dirty="0">
              <a:solidFill>
                <a:schemeClr val="tx2"/>
              </a:solidFill>
            </a:rPr>
            <a:t>G-SIIs: LR surcharge</a:t>
          </a:r>
          <a:r>
            <a:rPr lang="en-GB" sz="1200" dirty="0">
              <a:solidFill>
                <a:schemeClr val="tx2"/>
              </a:solidFill>
            </a:rPr>
            <a:t> </a:t>
          </a:r>
          <a:r>
            <a:rPr lang="en-GB" sz="1200" dirty="0"/>
            <a:t>= ½ of G-SII capital buffer</a:t>
          </a:r>
        </a:p>
      </dgm:t>
    </dgm:pt>
    <dgm:pt modelId="{B084F3FD-F690-4563-818A-9FE0BF65D40E}" type="parTrans" cxnId="{1487599D-6119-4EEC-9D70-5DCBDEE255C7}">
      <dgm:prSet/>
      <dgm:spPr/>
      <dgm:t>
        <a:bodyPr/>
        <a:lstStyle/>
        <a:p>
          <a:endParaRPr lang="en-GB"/>
        </a:p>
      </dgm:t>
    </dgm:pt>
    <dgm:pt modelId="{1FD91E78-157C-4DCE-BA3C-AE4D837190D4}" type="sibTrans" cxnId="{1487599D-6119-4EEC-9D70-5DCBDEE255C7}">
      <dgm:prSet/>
      <dgm:spPr/>
      <dgm:t>
        <a:bodyPr/>
        <a:lstStyle/>
        <a:p>
          <a:endParaRPr lang="en-GB"/>
        </a:p>
      </dgm:t>
    </dgm:pt>
    <dgm:pt modelId="{E48ED9F9-B0DC-4D88-9BED-201D631EF43C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GB" sz="1500" b="1" dirty="0">
              <a:solidFill>
                <a:schemeClr val="bg1"/>
              </a:solidFill>
            </a:rPr>
            <a:t>Fundamental Review of the Trading Book &amp; CVA</a:t>
          </a:r>
        </a:p>
      </dgm:t>
    </dgm:pt>
    <dgm:pt modelId="{5E528C6F-E54C-4DBB-8667-B465CF3C50E8}" type="parTrans" cxnId="{A3E79516-7727-481C-B6A7-56B945839D39}">
      <dgm:prSet/>
      <dgm:spPr/>
      <dgm:t>
        <a:bodyPr/>
        <a:lstStyle/>
        <a:p>
          <a:endParaRPr lang="en-GB"/>
        </a:p>
      </dgm:t>
    </dgm:pt>
    <dgm:pt modelId="{D9F18D57-51E7-4733-8118-FFB8C522E652}" type="sibTrans" cxnId="{A3E79516-7727-481C-B6A7-56B945839D39}">
      <dgm:prSet/>
      <dgm:spPr/>
      <dgm:t>
        <a:bodyPr/>
        <a:lstStyle/>
        <a:p>
          <a:endParaRPr lang="en-GB"/>
        </a:p>
      </dgm:t>
    </dgm:pt>
    <dgm:pt modelId="{D45397CD-060C-477F-83C0-C1D10074F747}">
      <dgm:prSet custT="1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GB" sz="1200" dirty="0">
              <a:solidFill>
                <a:schemeClr val="tx2"/>
              </a:solidFill>
            </a:rPr>
            <a:t>June 2019 </a:t>
          </a:r>
          <a:r>
            <a:rPr lang="en-GB" sz="1200" dirty="0" err="1">
              <a:solidFill>
                <a:schemeClr val="tx2"/>
              </a:solidFill>
            </a:rPr>
            <a:t>CfA</a:t>
          </a:r>
          <a:r>
            <a:rPr lang="en-GB" sz="1200" dirty="0">
              <a:solidFill>
                <a:schemeClr val="tx2"/>
              </a:solidFill>
            </a:rPr>
            <a:t> : FRTB as per January 2016 BCBS framework</a:t>
          </a:r>
        </a:p>
      </dgm:t>
    </dgm:pt>
    <dgm:pt modelId="{6F606624-6F81-4B51-898D-EA163BFF53AB}" type="parTrans" cxnId="{9689C372-FDC8-4269-BE9B-48B3F07C00BC}">
      <dgm:prSet/>
      <dgm:spPr/>
      <dgm:t>
        <a:bodyPr/>
        <a:lstStyle/>
        <a:p>
          <a:endParaRPr lang="en-US"/>
        </a:p>
      </dgm:t>
    </dgm:pt>
    <dgm:pt modelId="{BEFEB696-1A84-4602-92E5-AF4C5E89AC6B}" type="sibTrans" cxnId="{9689C372-FDC8-4269-BE9B-48B3F07C00BC}">
      <dgm:prSet/>
      <dgm:spPr/>
      <dgm:t>
        <a:bodyPr/>
        <a:lstStyle/>
        <a:p>
          <a:endParaRPr lang="en-US"/>
        </a:p>
      </dgm:t>
    </dgm:pt>
    <dgm:pt modelId="{1A6A5598-7E87-456B-82C9-B44734A3D626}">
      <dgm:prSet phldrT="[Text]" custT="1"/>
      <dgm:spPr/>
      <dgm:t>
        <a:bodyPr/>
        <a:lstStyle/>
        <a:p>
          <a:r>
            <a:rPr lang="en-GB" sz="1200" b="1" i="0" dirty="0">
              <a:solidFill>
                <a:schemeClr val="tx2"/>
              </a:solidFill>
            </a:rPr>
            <a:t>New methods: </a:t>
          </a:r>
          <a:r>
            <a:rPr lang="en-GB" sz="1200" b="0" i="0" dirty="0">
              <a:solidFill>
                <a:schemeClr val="tx1"/>
              </a:solidFill>
            </a:rPr>
            <a:t>loan splitting for real estate, no sovereign support within bank risk weights […]</a:t>
          </a:r>
          <a:endParaRPr lang="en-GB" sz="1200" i="0" dirty="0">
            <a:solidFill>
              <a:schemeClr val="tx1"/>
            </a:solidFill>
          </a:endParaRPr>
        </a:p>
      </dgm:t>
    </dgm:pt>
    <dgm:pt modelId="{D5292354-C67A-4818-94E2-5D47A7D021FD}" type="parTrans" cxnId="{E648D5A4-64B5-43F1-AC2A-0BA7BD9B8C08}">
      <dgm:prSet/>
      <dgm:spPr/>
      <dgm:t>
        <a:bodyPr/>
        <a:lstStyle/>
        <a:p>
          <a:endParaRPr lang="en-US"/>
        </a:p>
      </dgm:t>
    </dgm:pt>
    <dgm:pt modelId="{9AB55B96-8106-4E4E-8CB4-D3E35224E75C}" type="sibTrans" cxnId="{E648D5A4-64B5-43F1-AC2A-0BA7BD9B8C08}">
      <dgm:prSet/>
      <dgm:spPr/>
      <dgm:t>
        <a:bodyPr/>
        <a:lstStyle/>
        <a:p>
          <a:endParaRPr lang="en-US"/>
        </a:p>
      </dgm:t>
    </dgm:pt>
    <dgm:pt modelId="{ED87D128-EFFE-4E10-A796-1A59000DA8D5}">
      <dgm:prSet phldrT="[Text]" custT="1"/>
      <dgm:spPr/>
      <dgm:t>
        <a:bodyPr/>
        <a:lstStyle/>
        <a:p>
          <a:r>
            <a:rPr lang="en-GB" sz="1200" b="1" i="0" dirty="0">
              <a:solidFill>
                <a:schemeClr val="tx2"/>
              </a:solidFill>
            </a:rPr>
            <a:t>New risk weights:</a:t>
          </a:r>
          <a:r>
            <a:rPr lang="en-GB" sz="1200" i="0" dirty="0">
              <a:solidFill>
                <a:schemeClr val="tx2"/>
              </a:solidFill>
            </a:rPr>
            <a:t> </a:t>
          </a:r>
          <a:r>
            <a:rPr lang="en-GB" sz="1200" i="0" dirty="0">
              <a:solidFill>
                <a:schemeClr val="tx1"/>
              </a:solidFill>
            </a:rPr>
            <a:t>exposures to banks, exposures to corporates […]</a:t>
          </a:r>
        </a:p>
      </dgm:t>
    </dgm:pt>
    <dgm:pt modelId="{1C4E6895-7DD0-492C-9D11-D429611F9CDF}" type="parTrans" cxnId="{369148B5-AA0D-43B5-948F-9C5E590EBB6B}">
      <dgm:prSet/>
      <dgm:spPr/>
      <dgm:t>
        <a:bodyPr/>
        <a:lstStyle/>
        <a:p>
          <a:endParaRPr lang="en-US"/>
        </a:p>
      </dgm:t>
    </dgm:pt>
    <dgm:pt modelId="{2B4C8245-B16B-4E51-A8E9-FD5BC52B80FB}" type="sibTrans" cxnId="{369148B5-AA0D-43B5-948F-9C5E590EBB6B}">
      <dgm:prSet/>
      <dgm:spPr/>
      <dgm:t>
        <a:bodyPr/>
        <a:lstStyle/>
        <a:p>
          <a:endParaRPr lang="en-US"/>
        </a:p>
      </dgm:t>
    </dgm:pt>
    <dgm:pt modelId="{3F4B440F-1204-4C57-8C1C-650B90087570}">
      <dgm:prSet phldrT="[Text]" custT="1"/>
      <dgm:spPr/>
      <dgm:t>
        <a:bodyPr/>
        <a:lstStyle/>
        <a:p>
          <a:r>
            <a:rPr lang="en-GB" sz="1200" b="1" dirty="0">
              <a:solidFill>
                <a:schemeClr val="tx2"/>
              </a:solidFill>
            </a:rPr>
            <a:t>AMA no longer available</a:t>
          </a:r>
        </a:p>
      </dgm:t>
    </dgm:pt>
    <dgm:pt modelId="{4B8FD8FE-E51C-4DE3-8A79-4E05AD49890F}" type="parTrans" cxnId="{C1364842-AACC-400C-A249-148481810A3E}">
      <dgm:prSet/>
      <dgm:spPr/>
      <dgm:t>
        <a:bodyPr/>
        <a:lstStyle/>
        <a:p>
          <a:endParaRPr lang="en-US"/>
        </a:p>
      </dgm:t>
    </dgm:pt>
    <dgm:pt modelId="{E14BD263-A26C-4989-9A2A-1442E0D90868}" type="sibTrans" cxnId="{C1364842-AACC-400C-A249-148481810A3E}">
      <dgm:prSet/>
      <dgm:spPr/>
      <dgm:t>
        <a:bodyPr/>
        <a:lstStyle/>
        <a:p>
          <a:endParaRPr lang="en-US"/>
        </a:p>
      </dgm:t>
    </dgm:pt>
    <dgm:pt modelId="{2D5DCFE2-5798-429B-B229-E99E1FE0EB69}">
      <dgm:prSet custT="1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GB" sz="1200" dirty="0">
              <a:solidFill>
                <a:schemeClr val="tx2"/>
              </a:solidFill>
            </a:rPr>
            <a:t>September 2019 </a:t>
          </a:r>
          <a:r>
            <a:rPr lang="en-GB" sz="1200" dirty="0" err="1">
              <a:solidFill>
                <a:schemeClr val="tx2"/>
              </a:solidFill>
            </a:rPr>
            <a:t>CfA</a:t>
          </a:r>
          <a:r>
            <a:rPr lang="en-GB" sz="1200" dirty="0">
              <a:solidFill>
                <a:schemeClr val="tx2"/>
              </a:solidFill>
            </a:rPr>
            <a:t>: update reflecting final BCBS FRTB framework (may not include final CVA revisions)</a:t>
          </a:r>
        </a:p>
      </dgm:t>
    </dgm:pt>
    <dgm:pt modelId="{9EB906DC-4122-43EE-9487-4D61FD260F50}" type="parTrans" cxnId="{6B9D0F06-C0BA-4415-9745-F9961E3533B5}">
      <dgm:prSet/>
      <dgm:spPr/>
      <dgm:t>
        <a:bodyPr/>
        <a:lstStyle/>
        <a:p>
          <a:endParaRPr lang="en-US"/>
        </a:p>
      </dgm:t>
    </dgm:pt>
    <dgm:pt modelId="{843EC085-4F06-4603-B8C2-0394E2DA6A74}" type="sibTrans" cxnId="{6B9D0F06-C0BA-4415-9745-F9961E3533B5}">
      <dgm:prSet/>
      <dgm:spPr/>
      <dgm:t>
        <a:bodyPr/>
        <a:lstStyle/>
        <a:p>
          <a:endParaRPr lang="en-US"/>
        </a:p>
      </dgm:t>
    </dgm:pt>
    <dgm:pt modelId="{7C4FCD72-E524-4B6E-A999-85F3EA37ED8D}">
      <dgm:prSet custT="1"/>
      <dgm:spPr/>
      <dgm:t>
        <a:bodyPr/>
        <a:lstStyle/>
        <a:p>
          <a:r>
            <a:rPr lang="en-US" sz="1500" b="1" dirty="0"/>
            <a:t>Constraints IRB to credit risk</a:t>
          </a:r>
        </a:p>
      </dgm:t>
    </dgm:pt>
    <dgm:pt modelId="{C8B35531-CDDE-417E-9AA0-377DE7C6502B}" type="parTrans" cxnId="{19BBE16C-AE4A-4897-8168-D3F048301422}">
      <dgm:prSet/>
      <dgm:spPr/>
      <dgm:t>
        <a:bodyPr/>
        <a:lstStyle/>
        <a:p>
          <a:endParaRPr lang="en-US"/>
        </a:p>
      </dgm:t>
    </dgm:pt>
    <dgm:pt modelId="{531A1824-786E-473B-B38C-CFA33D90D315}" type="sibTrans" cxnId="{19BBE16C-AE4A-4897-8168-D3F048301422}">
      <dgm:prSet/>
      <dgm:spPr/>
      <dgm:t>
        <a:bodyPr/>
        <a:lstStyle/>
        <a:p>
          <a:endParaRPr lang="en-US"/>
        </a:p>
      </dgm:t>
    </dgm:pt>
    <dgm:pt modelId="{1613CD0C-25B4-4B00-A5AC-6627638F3EC6}">
      <dgm:prSet custT="1"/>
      <dgm:spPr/>
      <dgm:t>
        <a:bodyPr/>
        <a:lstStyle/>
        <a:p>
          <a:r>
            <a:rPr lang="en-US" sz="1200" dirty="0"/>
            <a:t>A-IRB no longer available for: Large Corporates and Banks</a:t>
          </a:r>
        </a:p>
      </dgm:t>
    </dgm:pt>
    <dgm:pt modelId="{0ACD39EC-267A-4837-892B-AE79C11C3F83}" type="parTrans" cxnId="{2B27922E-9767-4DA5-9612-FBBCBFD238F1}">
      <dgm:prSet/>
      <dgm:spPr/>
      <dgm:t>
        <a:bodyPr/>
        <a:lstStyle/>
        <a:p>
          <a:endParaRPr lang="en-US"/>
        </a:p>
      </dgm:t>
    </dgm:pt>
    <dgm:pt modelId="{55C4BEEE-32EF-4887-9977-9907850EFE54}" type="sibTrans" cxnId="{2B27922E-9767-4DA5-9612-FBBCBFD238F1}">
      <dgm:prSet/>
      <dgm:spPr/>
      <dgm:t>
        <a:bodyPr/>
        <a:lstStyle/>
        <a:p>
          <a:endParaRPr lang="en-US"/>
        </a:p>
      </dgm:t>
    </dgm:pt>
    <dgm:pt modelId="{E56F15A8-FA6B-4827-A742-F6D554F9F012}">
      <dgm:prSet custT="1"/>
      <dgm:spPr/>
      <dgm:t>
        <a:bodyPr/>
        <a:lstStyle/>
        <a:p>
          <a:r>
            <a:rPr lang="en-US" sz="1200" dirty="0"/>
            <a:t>New risk parameter input floors</a:t>
          </a:r>
        </a:p>
      </dgm:t>
    </dgm:pt>
    <dgm:pt modelId="{AD810D56-AA39-4991-9122-533394CC18A7}" type="parTrans" cxnId="{6ADAA13A-C09C-47BE-A626-A060ECE6315A}">
      <dgm:prSet/>
      <dgm:spPr/>
      <dgm:t>
        <a:bodyPr/>
        <a:lstStyle/>
        <a:p>
          <a:endParaRPr lang="en-US"/>
        </a:p>
      </dgm:t>
    </dgm:pt>
    <dgm:pt modelId="{1512B81F-80EB-49C4-A354-44418CA447E1}" type="sibTrans" cxnId="{6ADAA13A-C09C-47BE-A626-A060ECE6315A}">
      <dgm:prSet/>
      <dgm:spPr/>
      <dgm:t>
        <a:bodyPr/>
        <a:lstStyle/>
        <a:p>
          <a:endParaRPr lang="en-US"/>
        </a:p>
      </dgm:t>
    </dgm:pt>
    <dgm:pt modelId="{DAABDB2A-9731-484F-AE03-14A33D173BD6}">
      <dgm:prSet custT="1"/>
      <dgm:spPr/>
      <dgm:t>
        <a:bodyPr/>
        <a:lstStyle/>
        <a:p>
          <a:r>
            <a:rPr lang="en-US" sz="1200" dirty="0"/>
            <a:t>New treatment of guaranteed exposures</a:t>
          </a:r>
        </a:p>
      </dgm:t>
    </dgm:pt>
    <dgm:pt modelId="{DE309E01-5C9B-4270-85A7-B7AA74659B03}" type="parTrans" cxnId="{53998E5E-CA5C-4566-A74F-25489D2F903A}">
      <dgm:prSet/>
      <dgm:spPr/>
      <dgm:t>
        <a:bodyPr/>
        <a:lstStyle/>
        <a:p>
          <a:endParaRPr lang="en-US"/>
        </a:p>
      </dgm:t>
    </dgm:pt>
    <dgm:pt modelId="{57348854-5124-4C43-87BA-80D96F7A3D90}" type="sibTrans" cxnId="{53998E5E-CA5C-4566-A74F-25489D2F903A}">
      <dgm:prSet/>
      <dgm:spPr/>
      <dgm:t>
        <a:bodyPr/>
        <a:lstStyle/>
        <a:p>
          <a:endParaRPr lang="en-US"/>
        </a:p>
      </dgm:t>
    </dgm:pt>
    <dgm:pt modelId="{F4BBAA9D-AFFF-4FA5-9B3F-60A9D64F5F41}">
      <dgm:prSet phldrT="[Text]" custT="1"/>
      <dgm:spPr/>
      <dgm:t>
        <a:bodyPr/>
        <a:lstStyle/>
        <a:p>
          <a:r>
            <a:rPr lang="en-GB" sz="1200" b="0" dirty="0">
              <a:solidFill>
                <a:schemeClr val="tx1"/>
              </a:solidFill>
            </a:rPr>
            <a:t>National discretion on role of </a:t>
          </a:r>
          <a:r>
            <a:rPr lang="en-GB" sz="1200" b="1" dirty="0">
              <a:solidFill>
                <a:schemeClr val="tx2"/>
              </a:solidFill>
            </a:rPr>
            <a:t>historical losses</a:t>
          </a:r>
          <a:endParaRPr lang="en-GB" sz="1200" b="0" dirty="0">
            <a:solidFill>
              <a:schemeClr val="tx2"/>
            </a:solidFill>
          </a:endParaRPr>
        </a:p>
      </dgm:t>
    </dgm:pt>
    <dgm:pt modelId="{265EC2A4-61C0-4F87-BE7A-2164430BECEE}" type="parTrans" cxnId="{6640C1D9-61A7-4B2A-9530-B3481C7978AA}">
      <dgm:prSet/>
      <dgm:spPr/>
      <dgm:t>
        <a:bodyPr/>
        <a:lstStyle/>
        <a:p>
          <a:endParaRPr lang="en-US"/>
        </a:p>
      </dgm:t>
    </dgm:pt>
    <dgm:pt modelId="{830793C4-ABD2-4A9C-9E4B-6C1D79758E2E}" type="sibTrans" cxnId="{6640C1D9-61A7-4B2A-9530-B3481C7978AA}">
      <dgm:prSet/>
      <dgm:spPr/>
      <dgm:t>
        <a:bodyPr/>
        <a:lstStyle/>
        <a:p>
          <a:endParaRPr lang="en-US"/>
        </a:p>
      </dgm:t>
    </dgm:pt>
    <dgm:pt modelId="{C5F9A8F4-EB10-463B-85F5-01584BD1A415}" type="pres">
      <dgm:prSet presAssocID="{42D3B079-1566-4F1C-9A89-FCA0D1588AD4}" presName="Name0" presStyleCnt="0">
        <dgm:presLayoutVars>
          <dgm:dir/>
          <dgm:animLvl val="lvl"/>
          <dgm:resizeHandles val="exact"/>
        </dgm:presLayoutVars>
      </dgm:prSet>
      <dgm:spPr/>
    </dgm:pt>
    <dgm:pt modelId="{16C780A8-4554-45E2-B620-A2FB24C7A0AB}" type="pres">
      <dgm:prSet presAssocID="{242FE108-651E-458C-AB30-A47D3B6F1C8F}" presName="linNode" presStyleCnt="0"/>
      <dgm:spPr/>
    </dgm:pt>
    <dgm:pt modelId="{0D9CBA0F-61EE-4804-8EFD-2352F6272E22}" type="pres">
      <dgm:prSet presAssocID="{242FE108-651E-458C-AB30-A47D3B6F1C8F}" presName="parentText" presStyleLbl="node1" presStyleIdx="0" presStyleCnt="6" custScaleY="152445">
        <dgm:presLayoutVars>
          <dgm:chMax val="1"/>
          <dgm:bulletEnabled val="1"/>
        </dgm:presLayoutVars>
      </dgm:prSet>
      <dgm:spPr/>
    </dgm:pt>
    <dgm:pt modelId="{19DE269C-30A6-4CB1-8A74-47DBFA89AD17}" type="pres">
      <dgm:prSet presAssocID="{242FE108-651E-458C-AB30-A47D3B6F1C8F}" presName="descendantText" presStyleLbl="alignAccFollowNode1" presStyleIdx="0" presStyleCnt="6" custScaleY="184635" custLinFactNeighborX="-383">
        <dgm:presLayoutVars>
          <dgm:bulletEnabled val="1"/>
        </dgm:presLayoutVars>
      </dgm:prSet>
      <dgm:spPr/>
    </dgm:pt>
    <dgm:pt modelId="{82D58C9F-0007-41B0-80FC-8B716C51047E}" type="pres">
      <dgm:prSet presAssocID="{A66C9AC5-DD5F-454A-8B01-DF3581DE6BD6}" presName="sp" presStyleCnt="0"/>
      <dgm:spPr/>
    </dgm:pt>
    <dgm:pt modelId="{218541B0-D8A7-41EE-A377-7CD29B322DD8}" type="pres">
      <dgm:prSet presAssocID="{7C4FCD72-E524-4B6E-A999-85F3EA37ED8D}" presName="linNode" presStyleCnt="0"/>
      <dgm:spPr/>
    </dgm:pt>
    <dgm:pt modelId="{A5260230-42A8-4D31-B544-B3C86992C718}" type="pres">
      <dgm:prSet presAssocID="{7C4FCD72-E524-4B6E-A999-85F3EA37ED8D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33B7CD62-1F69-449E-B8D5-13B694F65ACB}" type="pres">
      <dgm:prSet presAssocID="{7C4FCD72-E524-4B6E-A999-85F3EA37ED8D}" presName="descendantText" presStyleLbl="alignAccFollowNode1" presStyleIdx="1" presStyleCnt="6" custScaleY="110228">
        <dgm:presLayoutVars>
          <dgm:bulletEnabled val="1"/>
        </dgm:presLayoutVars>
      </dgm:prSet>
      <dgm:spPr/>
    </dgm:pt>
    <dgm:pt modelId="{3523280F-99B2-4E56-81A3-2C1B6946675C}" type="pres">
      <dgm:prSet presAssocID="{531A1824-786E-473B-B38C-CFA33D90D315}" presName="sp" presStyleCnt="0"/>
      <dgm:spPr/>
    </dgm:pt>
    <dgm:pt modelId="{CD1F5EBE-2BC4-46A5-BD39-3699A0FA15A0}" type="pres">
      <dgm:prSet presAssocID="{D33CFA98-EE82-423F-97D6-76F04333BFF2}" presName="linNode" presStyleCnt="0"/>
      <dgm:spPr/>
    </dgm:pt>
    <dgm:pt modelId="{A3699F31-9763-48EA-977E-5AAF0F2503C9}" type="pres">
      <dgm:prSet presAssocID="{D33CFA98-EE82-423F-97D6-76F04333BFF2}" presName="parentText" presStyleLbl="node1" presStyleIdx="2" presStyleCnt="6" custScaleY="108943">
        <dgm:presLayoutVars>
          <dgm:chMax val="1"/>
          <dgm:bulletEnabled val="1"/>
        </dgm:presLayoutVars>
      </dgm:prSet>
      <dgm:spPr/>
    </dgm:pt>
    <dgm:pt modelId="{840E993B-FE15-4AE4-9A69-4AEF30E3AEC3}" type="pres">
      <dgm:prSet presAssocID="{D33CFA98-EE82-423F-97D6-76F04333BFF2}" presName="descendantText" presStyleLbl="alignAccFollowNode1" presStyleIdx="2" presStyleCnt="6" custScaleY="128882">
        <dgm:presLayoutVars>
          <dgm:bulletEnabled val="1"/>
        </dgm:presLayoutVars>
      </dgm:prSet>
      <dgm:spPr/>
    </dgm:pt>
    <dgm:pt modelId="{C50414C2-C379-46D4-AD57-D3B1F6447446}" type="pres">
      <dgm:prSet presAssocID="{C784C974-9327-4685-A18F-E44595EEC606}" presName="sp" presStyleCnt="0"/>
      <dgm:spPr/>
    </dgm:pt>
    <dgm:pt modelId="{0EA853E9-E672-4BEF-ADB4-2C065581C565}" type="pres">
      <dgm:prSet presAssocID="{9DC071FF-E01D-4498-9873-5753F12E4DD2}" presName="linNode" presStyleCnt="0"/>
      <dgm:spPr/>
    </dgm:pt>
    <dgm:pt modelId="{A5CF9A6B-123E-45F2-AAF8-541DFC689348}" type="pres">
      <dgm:prSet presAssocID="{9DC071FF-E01D-4498-9873-5753F12E4DD2}" presName="parentText" presStyleLbl="node1" presStyleIdx="3" presStyleCnt="6" custScaleY="81186">
        <dgm:presLayoutVars>
          <dgm:chMax val="1"/>
          <dgm:bulletEnabled val="1"/>
        </dgm:presLayoutVars>
      </dgm:prSet>
      <dgm:spPr/>
    </dgm:pt>
    <dgm:pt modelId="{8B6FF62E-6546-4C76-A484-FC674938D000}" type="pres">
      <dgm:prSet presAssocID="{9DC071FF-E01D-4498-9873-5753F12E4DD2}" presName="descendantText" presStyleLbl="alignAccFollowNode1" presStyleIdx="3" presStyleCnt="6" custScaleY="101473">
        <dgm:presLayoutVars>
          <dgm:bulletEnabled val="1"/>
        </dgm:presLayoutVars>
      </dgm:prSet>
      <dgm:spPr/>
    </dgm:pt>
    <dgm:pt modelId="{EFF9A5C0-010C-4345-8CC7-B74DB19C8C1C}" type="pres">
      <dgm:prSet presAssocID="{633064CE-7625-4D82-9789-C0756CFCBF0A}" presName="sp" presStyleCnt="0"/>
      <dgm:spPr/>
    </dgm:pt>
    <dgm:pt modelId="{670E3008-A160-4421-A86B-872C53A13447}" type="pres">
      <dgm:prSet presAssocID="{26C59164-4996-4EAA-B484-7EF6B8730582}" presName="linNode" presStyleCnt="0"/>
      <dgm:spPr/>
    </dgm:pt>
    <dgm:pt modelId="{EE9E3D86-F505-4569-91BC-234C0561FFF4}" type="pres">
      <dgm:prSet presAssocID="{26C59164-4996-4EAA-B484-7EF6B8730582}" presName="parentText" presStyleLbl="node1" presStyleIdx="4" presStyleCnt="6" custScaleY="63840">
        <dgm:presLayoutVars>
          <dgm:chMax val="1"/>
          <dgm:bulletEnabled val="1"/>
        </dgm:presLayoutVars>
      </dgm:prSet>
      <dgm:spPr/>
    </dgm:pt>
    <dgm:pt modelId="{569F735C-8B50-489D-BAE6-4ACFD83B2DC0}" type="pres">
      <dgm:prSet presAssocID="{26C59164-4996-4EAA-B484-7EF6B8730582}" presName="descendantText" presStyleLbl="alignAccFollowNode1" presStyleIdx="4" presStyleCnt="6" custScaleY="71695">
        <dgm:presLayoutVars>
          <dgm:bulletEnabled val="1"/>
        </dgm:presLayoutVars>
      </dgm:prSet>
      <dgm:spPr/>
    </dgm:pt>
    <dgm:pt modelId="{84C1DE48-7412-476A-B5FD-D1BDE6E2AD5F}" type="pres">
      <dgm:prSet presAssocID="{8B6076D2-84B7-4F2C-BD69-13A5E23C2342}" presName="sp" presStyleCnt="0"/>
      <dgm:spPr/>
    </dgm:pt>
    <dgm:pt modelId="{3C01D8E8-5FB1-4AD5-86A2-636ADB1BA3E7}" type="pres">
      <dgm:prSet presAssocID="{E48ED9F9-B0DC-4D88-9BED-201D631EF43C}" presName="linNode" presStyleCnt="0"/>
      <dgm:spPr/>
    </dgm:pt>
    <dgm:pt modelId="{2FC27A27-308B-4A39-9C53-DE2E6E578247}" type="pres">
      <dgm:prSet presAssocID="{E48ED9F9-B0DC-4D88-9BED-201D631EF43C}" presName="parentText" presStyleLbl="node1" presStyleIdx="5" presStyleCnt="6" custScaleY="85583">
        <dgm:presLayoutVars>
          <dgm:chMax val="1"/>
          <dgm:bulletEnabled val="1"/>
        </dgm:presLayoutVars>
      </dgm:prSet>
      <dgm:spPr/>
    </dgm:pt>
    <dgm:pt modelId="{C5E453AA-7007-46DF-94A3-A5958EAA7F7C}" type="pres">
      <dgm:prSet presAssocID="{E48ED9F9-B0DC-4D88-9BED-201D631EF43C}" presName="descendantText" presStyleLbl="alignAccFollowNode1" presStyleIdx="5" presStyleCnt="6" custScaleY="106639" custLinFactNeighborY="-1201">
        <dgm:presLayoutVars>
          <dgm:bulletEnabled val="1"/>
        </dgm:presLayoutVars>
      </dgm:prSet>
      <dgm:spPr/>
    </dgm:pt>
  </dgm:ptLst>
  <dgm:cxnLst>
    <dgm:cxn modelId="{6B9D0F06-C0BA-4415-9745-F9961E3533B5}" srcId="{E48ED9F9-B0DC-4D88-9BED-201D631EF43C}" destId="{2D5DCFE2-5798-429B-B229-E99E1FE0EB69}" srcOrd="1" destOrd="0" parTransId="{9EB906DC-4122-43EE-9487-4D61FD260F50}" sibTransId="{843EC085-4F06-4603-B8C2-0394E2DA6A74}"/>
    <dgm:cxn modelId="{A3E79516-7727-481C-B6A7-56B945839D39}" srcId="{42D3B079-1566-4F1C-9A89-FCA0D1588AD4}" destId="{E48ED9F9-B0DC-4D88-9BED-201D631EF43C}" srcOrd="5" destOrd="0" parTransId="{5E528C6F-E54C-4DBB-8667-B465CF3C50E8}" sibTransId="{D9F18D57-51E7-4733-8118-FFB8C522E652}"/>
    <dgm:cxn modelId="{68F35518-7035-6E46-AF49-ED8D607399EE}" srcId="{26C59164-4996-4EAA-B484-7EF6B8730582}" destId="{BE71A5E6-E5DE-7544-A638-7774130ADA5E}" srcOrd="0" destOrd="0" parTransId="{A8892DDA-A523-CE4E-8B9F-356C79741818}" sibTransId="{918B85F4-62AE-9B48-AEEB-A5AA5A716051}"/>
    <dgm:cxn modelId="{BA5E432D-5608-4CEC-BCF4-46A906A288B7}" type="presOf" srcId="{9DC071FF-E01D-4498-9873-5753F12E4DD2}" destId="{A5CF9A6B-123E-45F2-AAF8-541DFC689348}" srcOrd="0" destOrd="0" presId="urn:microsoft.com/office/officeart/2005/8/layout/vList5"/>
    <dgm:cxn modelId="{2B27922E-9767-4DA5-9612-FBBCBFD238F1}" srcId="{7C4FCD72-E524-4B6E-A999-85F3EA37ED8D}" destId="{1613CD0C-25B4-4B00-A5AC-6627638F3EC6}" srcOrd="0" destOrd="0" parTransId="{0ACD39EC-267A-4837-892B-AE79C11C3F83}" sibTransId="{55C4BEEE-32EF-4887-9977-9907850EFE54}"/>
    <dgm:cxn modelId="{011A333A-0146-4543-8C0A-8B0C604261C8}" type="presOf" srcId="{408A7529-A61F-4201-8FB2-47DD9EA8FDAE}" destId="{8B6FF62E-6546-4C76-A484-FC674938D000}" srcOrd="0" destOrd="0" presId="urn:microsoft.com/office/officeart/2005/8/layout/vList5"/>
    <dgm:cxn modelId="{6ADAA13A-C09C-47BE-A626-A060ECE6315A}" srcId="{7C4FCD72-E524-4B6E-A999-85F3EA37ED8D}" destId="{E56F15A8-FA6B-4827-A742-F6D554F9F012}" srcOrd="1" destOrd="0" parTransId="{AD810D56-AA39-4991-9122-533394CC18A7}" sibTransId="{1512B81F-80EB-49C4-A354-44418CA447E1}"/>
    <dgm:cxn modelId="{D309763C-6455-4745-8F79-8D264768C6FB}" type="presOf" srcId="{1613CD0C-25B4-4B00-A5AC-6627638F3EC6}" destId="{33B7CD62-1F69-449E-B8D5-13B694F65ACB}" srcOrd="0" destOrd="0" presId="urn:microsoft.com/office/officeart/2005/8/layout/vList5"/>
    <dgm:cxn modelId="{C767E03C-E365-43EC-B1EA-0E14085E4D98}" srcId="{42D3B079-1566-4F1C-9A89-FCA0D1588AD4}" destId="{D33CFA98-EE82-423F-97D6-76F04333BFF2}" srcOrd="2" destOrd="0" parTransId="{245D3FE3-EB02-4749-8240-33A05DD67A73}" sibTransId="{C784C974-9327-4685-A18F-E44595EEC606}"/>
    <dgm:cxn modelId="{53998E5E-CA5C-4566-A74F-25489D2F903A}" srcId="{7C4FCD72-E524-4B6E-A999-85F3EA37ED8D}" destId="{DAABDB2A-9731-484F-AE03-14A33D173BD6}" srcOrd="2" destOrd="0" parTransId="{DE309E01-5C9B-4270-85A7-B7AA74659B03}" sibTransId="{57348854-5124-4C43-87BA-80D96F7A3D90}"/>
    <dgm:cxn modelId="{3E3F9D60-37F9-4D5C-92F0-8B929A64AA77}" type="presOf" srcId="{E56F15A8-FA6B-4827-A742-F6D554F9F012}" destId="{33B7CD62-1F69-449E-B8D5-13B694F65ACB}" srcOrd="0" destOrd="1" presId="urn:microsoft.com/office/officeart/2005/8/layout/vList5"/>
    <dgm:cxn modelId="{FE8F1D41-8C4A-4559-8738-AB0CA008A85B}" srcId="{242FE108-651E-458C-AB30-A47D3B6F1C8F}" destId="{C6E9A9F0-C7C8-46C1-AE2E-C235E185DE16}" srcOrd="1" destOrd="0" parTransId="{5B65EA66-5249-4A27-A056-8C1D1FEBAB49}" sibTransId="{C9EF2773-C03C-451E-B96E-47DE4DB422AD}"/>
    <dgm:cxn modelId="{E503F161-CEE6-42C3-BF9D-2F1C35A960DE}" type="presOf" srcId="{E48ED9F9-B0DC-4D88-9BED-201D631EF43C}" destId="{2FC27A27-308B-4A39-9C53-DE2E6E578247}" srcOrd="0" destOrd="0" presId="urn:microsoft.com/office/officeart/2005/8/layout/vList5"/>
    <dgm:cxn modelId="{C1364842-AACC-400C-A249-148481810A3E}" srcId="{D33CFA98-EE82-423F-97D6-76F04333BFF2}" destId="{3F4B440F-1204-4C57-8C1C-650B90087570}" srcOrd="1" destOrd="0" parTransId="{4B8FD8FE-E51C-4DE3-8A79-4E05AD49890F}" sibTransId="{E14BD263-A26C-4989-9A2A-1442E0D90868}"/>
    <dgm:cxn modelId="{2F7C7A64-D207-4B77-BC31-F1B0CFE6C581}" type="presOf" srcId="{242FE108-651E-458C-AB30-A47D3B6F1C8F}" destId="{0D9CBA0F-61EE-4804-8EFD-2352F6272E22}" srcOrd="0" destOrd="0" presId="urn:microsoft.com/office/officeart/2005/8/layout/vList5"/>
    <dgm:cxn modelId="{54532A6A-6239-4ABA-A380-48BDA79CCFD1}" type="presOf" srcId="{F4BBAA9D-AFFF-4FA5-9B3F-60A9D64F5F41}" destId="{840E993B-FE15-4AE4-9A69-4AEF30E3AEC3}" srcOrd="0" destOrd="2" presId="urn:microsoft.com/office/officeart/2005/8/layout/vList5"/>
    <dgm:cxn modelId="{D7947C4C-9BF5-4C5A-AC29-4E36E200D34F}" srcId="{42D3B079-1566-4F1C-9A89-FCA0D1588AD4}" destId="{242FE108-651E-458C-AB30-A47D3B6F1C8F}" srcOrd="0" destOrd="0" parTransId="{56BA7CBD-18C3-4EAD-8AF8-7FEEA5B065AA}" sibTransId="{A66C9AC5-DD5F-454A-8B01-DF3581DE6BD6}"/>
    <dgm:cxn modelId="{19BBE16C-AE4A-4897-8168-D3F048301422}" srcId="{42D3B079-1566-4F1C-9A89-FCA0D1588AD4}" destId="{7C4FCD72-E524-4B6E-A999-85F3EA37ED8D}" srcOrd="1" destOrd="0" parTransId="{C8B35531-CDDE-417E-9AA0-377DE7C6502B}" sibTransId="{531A1824-786E-473B-B38C-CFA33D90D315}"/>
    <dgm:cxn modelId="{9689C372-FDC8-4269-BE9B-48B3F07C00BC}" srcId="{E48ED9F9-B0DC-4D88-9BED-201D631EF43C}" destId="{D45397CD-060C-477F-83C0-C1D10074F747}" srcOrd="0" destOrd="0" parTransId="{6F606624-6F81-4B51-898D-EA163BFF53AB}" sibTransId="{BEFEB696-1A84-4602-92E5-AF4C5E89AC6B}"/>
    <dgm:cxn modelId="{3E2ED054-38AA-48C6-BC30-BBC2947BC48F}" type="presOf" srcId="{7C4FCD72-E524-4B6E-A999-85F3EA37ED8D}" destId="{A5260230-42A8-4D31-B544-B3C86992C718}" srcOrd="0" destOrd="0" presId="urn:microsoft.com/office/officeart/2005/8/layout/vList5"/>
    <dgm:cxn modelId="{CD56E275-51D7-4890-8BF0-839D8919997E}" type="presOf" srcId="{D33CFA98-EE82-423F-97D6-76F04333BFF2}" destId="{A3699F31-9763-48EA-977E-5AAF0F2503C9}" srcOrd="0" destOrd="0" presId="urn:microsoft.com/office/officeart/2005/8/layout/vList5"/>
    <dgm:cxn modelId="{B695C759-DA2C-4960-8D00-0BF7A68EB7A9}" type="presOf" srcId="{26C59164-4996-4EAA-B484-7EF6B8730582}" destId="{EE9E3D86-F505-4569-91BC-234C0561FFF4}" srcOrd="0" destOrd="0" presId="urn:microsoft.com/office/officeart/2005/8/layout/vList5"/>
    <dgm:cxn modelId="{FAE2F87D-6C91-4383-A64A-13CAAEA2917A}" type="presOf" srcId="{EFAF3FF5-178B-4820-9424-C6B4A140AA52}" destId="{840E993B-FE15-4AE4-9A69-4AEF30E3AEC3}" srcOrd="0" destOrd="0" presId="urn:microsoft.com/office/officeart/2005/8/layout/vList5"/>
    <dgm:cxn modelId="{8D69C57E-78C3-4D92-9AF8-3B124625E906}" type="presOf" srcId="{C6E9A9F0-C7C8-46C1-AE2E-C235E185DE16}" destId="{19DE269C-30A6-4CB1-8A74-47DBFA89AD17}" srcOrd="0" destOrd="1" presId="urn:microsoft.com/office/officeart/2005/8/layout/vList5"/>
    <dgm:cxn modelId="{21073B81-3E6D-4606-9B12-094F57F6A8D1}" srcId="{9DC071FF-E01D-4498-9873-5753F12E4DD2}" destId="{408A7529-A61F-4201-8FB2-47DD9EA8FDAE}" srcOrd="0" destOrd="0" parTransId="{F146FE6A-8B06-4C91-A3BD-8755BEF5E755}" sibTransId="{34BA98FC-EFD5-4AD7-BC83-F2589DAC38C6}"/>
    <dgm:cxn modelId="{94078282-DE15-BC4A-BD0D-18763A8C578D}" type="presOf" srcId="{1F545A55-62E9-244B-B209-3A5E60D036D8}" destId="{8B6FF62E-6546-4C76-A484-FC674938D000}" srcOrd="0" destOrd="1" presId="urn:microsoft.com/office/officeart/2005/8/layout/vList5"/>
    <dgm:cxn modelId="{0438E187-1836-4FE0-A2D5-51D8F4F58974}" type="presOf" srcId="{1A6A5598-7E87-456B-82C9-B44734A3D626}" destId="{19DE269C-30A6-4CB1-8A74-47DBFA89AD17}" srcOrd="0" destOrd="2" presId="urn:microsoft.com/office/officeart/2005/8/layout/vList5"/>
    <dgm:cxn modelId="{960A1595-54F3-4EA2-80E5-CA4A36E2E8FF}" type="presOf" srcId="{D45397CD-060C-477F-83C0-C1D10074F747}" destId="{C5E453AA-7007-46DF-94A3-A5958EAA7F7C}" srcOrd="0" destOrd="0" presId="urn:microsoft.com/office/officeart/2005/8/layout/vList5"/>
    <dgm:cxn modelId="{4578EE95-F559-4148-8133-9206D4015F64}" type="presOf" srcId="{ED87D128-EFFE-4E10-A796-1A59000DA8D5}" destId="{19DE269C-30A6-4CB1-8A74-47DBFA89AD17}" srcOrd="0" destOrd="0" presId="urn:microsoft.com/office/officeart/2005/8/layout/vList5"/>
    <dgm:cxn modelId="{AFB27D96-2C3E-0442-A4E1-484D89A20E64}" type="presOf" srcId="{BE71A5E6-E5DE-7544-A638-7774130ADA5E}" destId="{569F735C-8B50-489D-BAE6-4ACFD83B2DC0}" srcOrd="0" destOrd="0" presId="urn:microsoft.com/office/officeart/2005/8/layout/vList5"/>
    <dgm:cxn modelId="{B2092B9C-64FA-894F-B5AD-188256162487}" srcId="{9DC071FF-E01D-4498-9873-5753F12E4DD2}" destId="{1F545A55-62E9-244B-B209-3A5E60D036D8}" srcOrd="1" destOrd="0" parTransId="{D5CEE0D3-C95B-AF4B-891C-C5AAAD0B8737}" sibTransId="{C9911495-BBBF-074C-9B8E-361C244B9E06}"/>
    <dgm:cxn modelId="{1487599D-6119-4EEC-9D70-5DCBDEE255C7}" srcId="{26C59164-4996-4EAA-B484-7EF6B8730582}" destId="{4EDAAB7A-BC5B-4158-BC3E-8806FA22131F}" srcOrd="1" destOrd="0" parTransId="{B084F3FD-F690-4563-818A-9FE0BF65D40E}" sibTransId="{1FD91E78-157C-4DCE-BA3C-AE4D837190D4}"/>
    <dgm:cxn modelId="{75B5FAA0-F2CB-4DD4-BFF3-00B656866DAC}" srcId="{D33CFA98-EE82-423F-97D6-76F04333BFF2}" destId="{EFAF3FF5-178B-4820-9424-C6B4A140AA52}" srcOrd="0" destOrd="0" parTransId="{72AE12DA-74A9-4AA1-904F-CA6692D537E6}" sibTransId="{E4259B85-2E80-42EB-A697-829009D51E38}"/>
    <dgm:cxn modelId="{E648D5A4-64B5-43F1-AC2A-0BA7BD9B8C08}" srcId="{242FE108-651E-458C-AB30-A47D3B6F1C8F}" destId="{1A6A5598-7E87-456B-82C9-B44734A3D626}" srcOrd="2" destOrd="0" parTransId="{D5292354-C67A-4818-94E2-5D47A7D021FD}" sibTransId="{9AB55B96-8106-4E4E-8CB4-D3E35224E75C}"/>
    <dgm:cxn modelId="{C9DB78AD-3F04-4F12-ADCA-FB2421775A57}" type="presOf" srcId="{42D3B079-1566-4F1C-9A89-FCA0D1588AD4}" destId="{C5F9A8F4-EB10-463B-85F5-01584BD1A415}" srcOrd="0" destOrd="0" presId="urn:microsoft.com/office/officeart/2005/8/layout/vList5"/>
    <dgm:cxn modelId="{369148B5-AA0D-43B5-948F-9C5E590EBB6B}" srcId="{242FE108-651E-458C-AB30-A47D3B6F1C8F}" destId="{ED87D128-EFFE-4E10-A796-1A59000DA8D5}" srcOrd="0" destOrd="0" parTransId="{1C4E6895-7DD0-492C-9D11-D429611F9CDF}" sibTransId="{2B4C8245-B16B-4E51-A8E9-FD5BC52B80FB}"/>
    <dgm:cxn modelId="{037D8DB5-50EA-461D-8393-D218D37D4DDD}" type="presOf" srcId="{DAABDB2A-9731-484F-AE03-14A33D173BD6}" destId="{33B7CD62-1F69-449E-B8D5-13B694F65ACB}" srcOrd="0" destOrd="2" presId="urn:microsoft.com/office/officeart/2005/8/layout/vList5"/>
    <dgm:cxn modelId="{FAF0FBB6-D8F3-4793-8816-10F8423943A8}" srcId="{42D3B079-1566-4F1C-9A89-FCA0D1588AD4}" destId="{9DC071FF-E01D-4498-9873-5753F12E4DD2}" srcOrd="3" destOrd="0" parTransId="{BA81F6B8-0751-49F4-A8C9-0A98B2C988CD}" sibTransId="{633064CE-7625-4D82-9789-C0756CFCBF0A}"/>
    <dgm:cxn modelId="{A98BE2C1-04B7-4789-B176-F1FEDB811649}" type="presOf" srcId="{2D5DCFE2-5798-429B-B229-E99E1FE0EB69}" destId="{C5E453AA-7007-46DF-94A3-A5958EAA7F7C}" srcOrd="0" destOrd="1" presId="urn:microsoft.com/office/officeart/2005/8/layout/vList5"/>
    <dgm:cxn modelId="{6640C1D9-61A7-4B2A-9530-B3481C7978AA}" srcId="{D33CFA98-EE82-423F-97D6-76F04333BFF2}" destId="{F4BBAA9D-AFFF-4FA5-9B3F-60A9D64F5F41}" srcOrd="2" destOrd="0" parTransId="{265EC2A4-61C0-4F87-BE7A-2164430BECEE}" sibTransId="{830793C4-ABD2-4A9C-9E4B-6C1D79758E2E}"/>
    <dgm:cxn modelId="{0A0ACFFB-3240-4C9B-BD2B-BA50E4A3B74E}" srcId="{42D3B079-1566-4F1C-9A89-FCA0D1588AD4}" destId="{26C59164-4996-4EAA-B484-7EF6B8730582}" srcOrd="4" destOrd="0" parTransId="{388E58FC-7D9B-4D4E-8C9B-EC6F9832D8FC}" sibTransId="{8B6076D2-84B7-4F2C-BD69-13A5E23C2342}"/>
    <dgm:cxn modelId="{3A764EFD-4313-4B47-A2F6-BA24A3033F1F}" type="presOf" srcId="{4EDAAB7A-BC5B-4158-BC3E-8806FA22131F}" destId="{569F735C-8B50-489D-BAE6-4ACFD83B2DC0}" srcOrd="0" destOrd="1" presId="urn:microsoft.com/office/officeart/2005/8/layout/vList5"/>
    <dgm:cxn modelId="{D1EB94FD-8E1C-4AF2-B626-2ABCAC1FA37D}" type="presOf" srcId="{3F4B440F-1204-4C57-8C1C-650B90087570}" destId="{840E993B-FE15-4AE4-9A69-4AEF30E3AEC3}" srcOrd="0" destOrd="1" presId="urn:microsoft.com/office/officeart/2005/8/layout/vList5"/>
    <dgm:cxn modelId="{8BCD0F42-AA19-4771-A519-424EB59B4E8E}" type="presParOf" srcId="{C5F9A8F4-EB10-463B-85F5-01584BD1A415}" destId="{16C780A8-4554-45E2-B620-A2FB24C7A0AB}" srcOrd="0" destOrd="0" presId="urn:microsoft.com/office/officeart/2005/8/layout/vList5"/>
    <dgm:cxn modelId="{97973E31-DE6B-49CC-899A-5045B9FEDB1B}" type="presParOf" srcId="{16C780A8-4554-45E2-B620-A2FB24C7A0AB}" destId="{0D9CBA0F-61EE-4804-8EFD-2352F6272E22}" srcOrd="0" destOrd="0" presId="urn:microsoft.com/office/officeart/2005/8/layout/vList5"/>
    <dgm:cxn modelId="{EB474C00-3081-45A0-97DC-C74D1865519A}" type="presParOf" srcId="{16C780A8-4554-45E2-B620-A2FB24C7A0AB}" destId="{19DE269C-30A6-4CB1-8A74-47DBFA89AD17}" srcOrd="1" destOrd="0" presId="urn:microsoft.com/office/officeart/2005/8/layout/vList5"/>
    <dgm:cxn modelId="{FB8EB4A0-B811-4F3D-9084-B24CA06E2CE0}" type="presParOf" srcId="{C5F9A8F4-EB10-463B-85F5-01584BD1A415}" destId="{82D58C9F-0007-41B0-80FC-8B716C51047E}" srcOrd="1" destOrd="0" presId="urn:microsoft.com/office/officeart/2005/8/layout/vList5"/>
    <dgm:cxn modelId="{597288C3-0EE8-4028-ACA8-57313722A0C5}" type="presParOf" srcId="{C5F9A8F4-EB10-463B-85F5-01584BD1A415}" destId="{218541B0-D8A7-41EE-A377-7CD29B322DD8}" srcOrd="2" destOrd="0" presId="urn:microsoft.com/office/officeart/2005/8/layout/vList5"/>
    <dgm:cxn modelId="{A14208E8-4D3B-4AAD-9BC1-6709994AEF12}" type="presParOf" srcId="{218541B0-D8A7-41EE-A377-7CD29B322DD8}" destId="{A5260230-42A8-4D31-B544-B3C86992C718}" srcOrd="0" destOrd="0" presId="urn:microsoft.com/office/officeart/2005/8/layout/vList5"/>
    <dgm:cxn modelId="{0CC97947-824F-468A-B0A4-F3DF1C78D876}" type="presParOf" srcId="{218541B0-D8A7-41EE-A377-7CD29B322DD8}" destId="{33B7CD62-1F69-449E-B8D5-13B694F65ACB}" srcOrd="1" destOrd="0" presId="urn:microsoft.com/office/officeart/2005/8/layout/vList5"/>
    <dgm:cxn modelId="{D254E9D5-7F2E-4FD8-94BA-F6270B80D8D7}" type="presParOf" srcId="{C5F9A8F4-EB10-463B-85F5-01584BD1A415}" destId="{3523280F-99B2-4E56-81A3-2C1B6946675C}" srcOrd="3" destOrd="0" presId="urn:microsoft.com/office/officeart/2005/8/layout/vList5"/>
    <dgm:cxn modelId="{E1674BE5-A78F-4571-B58F-02B7CB966E5B}" type="presParOf" srcId="{C5F9A8F4-EB10-463B-85F5-01584BD1A415}" destId="{CD1F5EBE-2BC4-46A5-BD39-3699A0FA15A0}" srcOrd="4" destOrd="0" presId="urn:microsoft.com/office/officeart/2005/8/layout/vList5"/>
    <dgm:cxn modelId="{BBE355EF-A4F4-4A03-A879-D9A20E71FD59}" type="presParOf" srcId="{CD1F5EBE-2BC4-46A5-BD39-3699A0FA15A0}" destId="{A3699F31-9763-48EA-977E-5AAF0F2503C9}" srcOrd="0" destOrd="0" presId="urn:microsoft.com/office/officeart/2005/8/layout/vList5"/>
    <dgm:cxn modelId="{29E365E7-76E7-4FA6-9130-DDBE655F671A}" type="presParOf" srcId="{CD1F5EBE-2BC4-46A5-BD39-3699A0FA15A0}" destId="{840E993B-FE15-4AE4-9A69-4AEF30E3AEC3}" srcOrd="1" destOrd="0" presId="urn:microsoft.com/office/officeart/2005/8/layout/vList5"/>
    <dgm:cxn modelId="{462DBA1D-E948-47D4-B24F-A3B24E955256}" type="presParOf" srcId="{C5F9A8F4-EB10-463B-85F5-01584BD1A415}" destId="{C50414C2-C379-46D4-AD57-D3B1F6447446}" srcOrd="5" destOrd="0" presId="urn:microsoft.com/office/officeart/2005/8/layout/vList5"/>
    <dgm:cxn modelId="{2A1A5466-9981-430E-A211-FF61AB0ECB6B}" type="presParOf" srcId="{C5F9A8F4-EB10-463B-85F5-01584BD1A415}" destId="{0EA853E9-E672-4BEF-ADB4-2C065581C565}" srcOrd="6" destOrd="0" presId="urn:microsoft.com/office/officeart/2005/8/layout/vList5"/>
    <dgm:cxn modelId="{4DA3CD6F-9353-4EDE-962B-3D4D21D306D7}" type="presParOf" srcId="{0EA853E9-E672-4BEF-ADB4-2C065581C565}" destId="{A5CF9A6B-123E-45F2-AAF8-541DFC689348}" srcOrd="0" destOrd="0" presId="urn:microsoft.com/office/officeart/2005/8/layout/vList5"/>
    <dgm:cxn modelId="{A11CBDF1-7A72-47BC-8D3C-F96841E7BF61}" type="presParOf" srcId="{0EA853E9-E672-4BEF-ADB4-2C065581C565}" destId="{8B6FF62E-6546-4C76-A484-FC674938D000}" srcOrd="1" destOrd="0" presId="urn:microsoft.com/office/officeart/2005/8/layout/vList5"/>
    <dgm:cxn modelId="{25CF41E3-998A-4D60-9BF8-4787CB09516E}" type="presParOf" srcId="{C5F9A8F4-EB10-463B-85F5-01584BD1A415}" destId="{EFF9A5C0-010C-4345-8CC7-B74DB19C8C1C}" srcOrd="7" destOrd="0" presId="urn:microsoft.com/office/officeart/2005/8/layout/vList5"/>
    <dgm:cxn modelId="{7A294681-15CB-47B9-BA36-B2289FBB1712}" type="presParOf" srcId="{C5F9A8F4-EB10-463B-85F5-01584BD1A415}" destId="{670E3008-A160-4421-A86B-872C53A13447}" srcOrd="8" destOrd="0" presId="urn:microsoft.com/office/officeart/2005/8/layout/vList5"/>
    <dgm:cxn modelId="{FDEDC648-3813-4760-9854-948D92C4530C}" type="presParOf" srcId="{670E3008-A160-4421-A86B-872C53A13447}" destId="{EE9E3D86-F505-4569-91BC-234C0561FFF4}" srcOrd="0" destOrd="0" presId="urn:microsoft.com/office/officeart/2005/8/layout/vList5"/>
    <dgm:cxn modelId="{E2D1E4A9-C075-410A-844C-425CC0F18BBB}" type="presParOf" srcId="{670E3008-A160-4421-A86B-872C53A13447}" destId="{569F735C-8B50-489D-BAE6-4ACFD83B2DC0}" srcOrd="1" destOrd="0" presId="urn:microsoft.com/office/officeart/2005/8/layout/vList5"/>
    <dgm:cxn modelId="{60712FC2-7136-477E-A35A-DFC08745E6A3}" type="presParOf" srcId="{C5F9A8F4-EB10-463B-85F5-01584BD1A415}" destId="{84C1DE48-7412-476A-B5FD-D1BDE6E2AD5F}" srcOrd="9" destOrd="0" presId="urn:microsoft.com/office/officeart/2005/8/layout/vList5"/>
    <dgm:cxn modelId="{26437EA3-B03F-4176-A846-3570D444C7A9}" type="presParOf" srcId="{C5F9A8F4-EB10-463B-85F5-01584BD1A415}" destId="{3C01D8E8-5FB1-4AD5-86A2-636ADB1BA3E7}" srcOrd="10" destOrd="0" presId="urn:microsoft.com/office/officeart/2005/8/layout/vList5"/>
    <dgm:cxn modelId="{3DE98C04-0570-4917-BE2A-623ACD177C7C}" type="presParOf" srcId="{3C01D8E8-5FB1-4AD5-86A2-636ADB1BA3E7}" destId="{2FC27A27-308B-4A39-9C53-DE2E6E578247}" srcOrd="0" destOrd="0" presId="urn:microsoft.com/office/officeart/2005/8/layout/vList5"/>
    <dgm:cxn modelId="{04B21923-0C42-4210-927D-F33AF2B4C56A}" type="presParOf" srcId="{3C01D8E8-5FB1-4AD5-86A2-636ADB1BA3E7}" destId="{C5E453AA-7007-46DF-94A3-A5958EAA7F7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7C9467-550A-417E-896D-DC4A7E811E78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4FD344FC-80EA-47AF-B12E-6BB788B17BF6}">
      <dgm:prSet phldrT="[Text]" custT="1"/>
      <dgm:spPr/>
      <dgm:t>
        <a:bodyPr/>
        <a:lstStyle/>
        <a:p>
          <a:r>
            <a:rPr lang="en-US" sz="1400" b="1" u="sng" dirty="0">
              <a:solidFill>
                <a:schemeClr val="bg2"/>
              </a:solidFill>
            </a:rPr>
            <a:t>12 Oct 18</a:t>
          </a:r>
        </a:p>
        <a:p>
          <a:r>
            <a:rPr lang="en-US" sz="1400" dirty="0"/>
            <a:t>QIS submission deadline for large/medium banks</a:t>
          </a:r>
        </a:p>
      </dgm:t>
    </dgm:pt>
    <dgm:pt modelId="{F4E778F7-233B-4DB6-A52F-00A8B0DD23BA}" type="parTrans" cxnId="{5C6931A8-91FD-403B-AB77-EFD617CF301A}">
      <dgm:prSet/>
      <dgm:spPr/>
      <dgm:t>
        <a:bodyPr/>
        <a:lstStyle/>
        <a:p>
          <a:endParaRPr lang="en-US"/>
        </a:p>
      </dgm:t>
    </dgm:pt>
    <dgm:pt modelId="{41DA3D1B-EC09-453D-AE51-D8A162EA0B90}" type="sibTrans" cxnId="{5C6931A8-91FD-403B-AB77-EFD617CF301A}">
      <dgm:prSet/>
      <dgm:spPr/>
      <dgm:t>
        <a:bodyPr/>
        <a:lstStyle/>
        <a:p>
          <a:endParaRPr lang="en-US"/>
        </a:p>
      </dgm:t>
    </dgm:pt>
    <dgm:pt modelId="{283B1D54-0A52-441E-8312-6947479C4096}">
      <dgm:prSet phldrT="[Text]" custT="1"/>
      <dgm:spPr/>
      <dgm:t>
        <a:bodyPr/>
        <a:lstStyle/>
        <a:p>
          <a:r>
            <a:rPr lang="en-US" sz="1400" b="1" u="sng" dirty="0">
              <a:solidFill>
                <a:schemeClr val="bg2"/>
              </a:solidFill>
            </a:rPr>
            <a:t>9 Nov 18</a:t>
          </a:r>
        </a:p>
        <a:p>
          <a:r>
            <a:rPr lang="en-US" sz="1400" dirty="0"/>
            <a:t>QIS submission deadline for small banks</a:t>
          </a:r>
        </a:p>
      </dgm:t>
    </dgm:pt>
    <dgm:pt modelId="{2D0762A5-1ACD-4987-B625-055FD010EAB1}" type="parTrans" cxnId="{D8FDB7B4-2368-43F8-A3A9-D35F2014A692}">
      <dgm:prSet/>
      <dgm:spPr/>
      <dgm:t>
        <a:bodyPr/>
        <a:lstStyle/>
        <a:p>
          <a:endParaRPr lang="en-US"/>
        </a:p>
      </dgm:t>
    </dgm:pt>
    <dgm:pt modelId="{910626F7-E794-4C2B-A434-644344A31BB6}" type="sibTrans" cxnId="{D8FDB7B4-2368-43F8-A3A9-D35F2014A692}">
      <dgm:prSet/>
      <dgm:spPr/>
      <dgm:t>
        <a:bodyPr/>
        <a:lstStyle/>
        <a:p>
          <a:endParaRPr lang="en-US"/>
        </a:p>
      </dgm:t>
    </dgm:pt>
    <dgm:pt modelId="{F48DA861-6E07-4DAD-9091-228BC75D5FC0}">
      <dgm:prSet phldrT="[Text]" custT="1"/>
      <dgm:spPr/>
      <dgm:t>
        <a:bodyPr/>
        <a:lstStyle/>
        <a:p>
          <a:r>
            <a:rPr lang="en-US" sz="1400" b="1" u="sng" dirty="0">
              <a:solidFill>
                <a:schemeClr val="bg2"/>
              </a:solidFill>
            </a:rPr>
            <a:t>13 Aug 18</a:t>
          </a:r>
        </a:p>
        <a:p>
          <a:r>
            <a:rPr lang="en-US" sz="1400" dirty="0"/>
            <a:t> Launch QIS</a:t>
          </a:r>
        </a:p>
      </dgm:t>
    </dgm:pt>
    <dgm:pt modelId="{4E76AC44-919B-4821-83EC-C80A713D8D80}" type="parTrans" cxnId="{2DD9B425-F4C6-4249-9670-E2E45618E623}">
      <dgm:prSet/>
      <dgm:spPr/>
      <dgm:t>
        <a:bodyPr/>
        <a:lstStyle/>
        <a:p>
          <a:endParaRPr lang="en-US"/>
        </a:p>
      </dgm:t>
    </dgm:pt>
    <dgm:pt modelId="{13D2E9A2-63B4-47F1-8C1C-BEE9330B31F9}" type="sibTrans" cxnId="{2DD9B425-F4C6-4249-9670-E2E45618E623}">
      <dgm:prSet/>
      <dgm:spPr/>
      <dgm:t>
        <a:bodyPr/>
        <a:lstStyle/>
        <a:p>
          <a:endParaRPr lang="en-US"/>
        </a:p>
      </dgm:t>
    </dgm:pt>
    <dgm:pt modelId="{1076AFBC-7369-47A2-9C81-8F2F9121CB33}">
      <dgm:prSet phldrT="[Text]" custT="1"/>
      <dgm:spPr/>
      <dgm:t>
        <a:bodyPr/>
        <a:lstStyle/>
        <a:p>
          <a:r>
            <a:rPr lang="en-US" sz="1400" b="1" u="sng" dirty="0">
              <a:solidFill>
                <a:schemeClr val="bg2"/>
              </a:solidFill>
            </a:rPr>
            <a:t>9 Nov</a:t>
          </a:r>
          <a:r>
            <a:rPr lang="en-US" sz="1400" u="sng" dirty="0"/>
            <a:t> </a:t>
          </a:r>
          <a:r>
            <a:rPr lang="en-US" sz="1400" b="1" u="sng" dirty="0">
              <a:solidFill>
                <a:schemeClr val="bg2"/>
              </a:solidFill>
            </a:rPr>
            <a:t>18</a:t>
          </a:r>
        </a:p>
        <a:p>
          <a:r>
            <a:rPr lang="en-US" sz="1400" dirty="0"/>
            <a:t>Launch Qualitative survey</a:t>
          </a:r>
        </a:p>
      </dgm:t>
    </dgm:pt>
    <dgm:pt modelId="{64BDF140-EE5D-47FE-9AF8-3A18F597455C}" type="parTrans" cxnId="{08B9C7BD-58D7-41DF-B6FB-B97B454CE180}">
      <dgm:prSet/>
      <dgm:spPr/>
      <dgm:t>
        <a:bodyPr/>
        <a:lstStyle/>
        <a:p>
          <a:endParaRPr lang="en-US"/>
        </a:p>
      </dgm:t>
    </dgm:pt>
    <dgm:pt modelId="{F360ACC4-A43B-4765-A166-58DF138D234C}" type="sibTrans" cxnId="{08B9C7BD-58D7-41DF-B6FB-B97B454CE180}">
      <dgm:prSet/>
      <dgm:spPr/>
      <dgm:t>
        <a:bodyPr/>
        <a:lstStyle/>
        <a:p>
          <a:endParaRPr lang="en-US"/>
        </a:p>
      </dgm:t>
    </dgm:pt>
    <dgm:pt modelId="{2347C363-02F1-4A18-A4AC-E8E03822B451}">
      <dgm:prSet phldrT="[Text]" custT="1"/>
      <dgm:spPr/>
      <dgm:t>
        <a:bodyPr/>
        <a:lstStyle/>
        <a:p>
          <a:r>
            <a:rPr lang="en-US" sz="1400" b="1" u="sng" dirty="0">
              <a:solidFill>
                <a:schemeClr val="bg2"/>
              </a:solidFill>
            </a:rPr>
            <a:t>11 Jan 2019</a:t>
          </a:r>
        </a:p>
        <a:p>
          <a:r>
            <a:rPr lang="en-US" sz="1400" dirty="0"/>
            <a:t>Deadline for qualitative survey</a:t>
          </a:r>
        </a:p>
      </dgm:t>
    </dgm:pt>
    <dgm:pt modelId="{9D3CB2EC-5CD6-4D85-BA83-47CF403048B5}" type="parTrans" cxnId="{EE703401-80ED-4391-B372-E95E16CE296D}">
      <dgm:prSet/>
      <dgm:spPr/>
      <dgm:t>
        <a:bodyPr/>
        <a:lstStyle/>
        <a:p>
          <a:endParaRPr lang="en-US"/>
        </a:p>
      </dgm:t>
    </dgm:pt>
    <dgm:pt modelId="{BC3498DF-9B45-4169-9320-C7517DE04D78}" type="sibTrans" cxnId="{EE703401-80ED-4391-B372-E95E16CE296D}">
      <dgm:prSet/>
      <dgm:spPr/>
      <dgm:t>
        <a:bodyPr/>
        <a:lstStyle/>
        <a:p>
          <a:endParaRPr lang="en-US"/>
        </a:p>
      </dgm:t>
    </dgm:pt>
    <dgm:pt modelId="{154D963E-D3CA-4339-B6D9-439E29A5E833}">
      <dgm:prSet phldrT="[Text]" custT="1"/>
      <dgm:spPr/>
      <dgm:t>
        <a:bodyPr/>
        <a:lstStyle/>
        <a:p>
          <a:r>
            <a:rPr lang="en-US" sz="1400" b="1" u="sng" dirty="0">
              <a:solidFill>
                <a:schemeClr val="bg2"/>
              </a:solidFill>
            </a:rPr>
            <a:t>End-Jun</a:t>
          </a:r>
          <a:r>
            <a:rPr lang="en-US" sz="1400" u="sng" dirty="0"/>
            <a:t> </a:t>
          </a:r>
          <a:r>
            <a:rPr lang="en-US" sz="1400" b="1" u="sng" dirty="0">
              <a:solidFill>
                <a:schemeClr val="bg2"/>
              </a:solidFill>
            </a:rPr>
            <a:t>19</a:t>
          </a:r>
        </a:p>
        <a:p>
          <a:r>
            <a:rPr lang="en-US" sz="1400" dirty="0" err="1"/>
            <a:t>CfA</a:t>
          </a:r>
          <a:r>
            <a:rPr lang="en-US" sz="1400" dirty="0"/>
            <a:t> Report Publication</a:t>
          </a:r>
        </a:p>
      </dgm:t>
    </dgm:pt>
    <dgm:pt modelId="{820FB802-EC06-480E-A899-B91A8AA1EC25}" type="parTrans" cxnId="{672BDE8C-ACA9-46CD-8C74-955A818B1821}">
      <dgm:prSet/>
      <dgm:spPr/>
      <dgm:t>
        <a:bodyPr/>
        <a:lstStyle/>
        <a:p>
          <a:endParaRPr lang="en-US"/>
        </a:p>
      </dgm:t>
    </dgm:pt>
    <dgm:pt modelId="{C1C673A7-BAAF-4A02-8515-6393A681FD7D}" type="sibTrans" cxnId="{672BDE8C-ACA9-46CD-8C74-955A818B1821}">
      <dgm:prSet/>
      <dgm:spPr/>
      <dgm:t>
        <a:bodyPr/>
        <a:lstStyle/>
        <a:p>
          <a:endParaRPr lang="en-US"/>
        </a:p>
      </dgm:t>
    </dgm:pt>
    <dgm:pt modelId="{843FFACD-E434-4479-9F89-B27EAD78B526}" type="pres">
      <dgm:prSet presAssocID="{907C9467-550A-417E-896D-DC4A7E811E78}" presName="Name0" presStyleCnt="0">
        <dgm:presLayoutVars>
          <dgm:dir/>
          <dgm:resizeHandles val="exact"/>
        </dgm:presLayoutVars>
      </dgm:prSet>
      <dgm:spPr/>
    </dgm:pt>
    <dgm:pt modelId="{64DE74C3-BEDD-4B18-8877-348A9CE054F5}" type="pres">
      <dgm:prSet presAssocID="{907C9467-550A-417E-896D-DC4A7E811E78}" presName="arrow" presStyleLbl="bgShp" presStyleIdx="0" presStyleCnt="1"/>
      <dgm:spPr/>
    </dgm:pt>
    <dgm:pt modelId="{23361B59-F602-44F8-A8C2-76CC7CADD0F7}" type="pres">
      <dgm:prSet presAssocID="{907C9467-550A-417E-896D-DC4A7E811E78}" presName="points" presStyleCnt="0"/>
      <dgm:spPr/>
    </dgm:pt>
    <dgm:pt modelId="{93772B57-DB10-4FA0-9886-374B4DD876D2}" type="pres">
      <dgm:prSet presAssocID="{F48DA861-6E07-4DAD-9091-228BC75D5FC0}" presName="compositeA" presStyleCnt="0"/>
      <dgm:spPr/>
    </dgm:pt>
    <dgm:pt modelId="{6746471A-19A1-43B9-9415-2BD205F29CD5}" type="pres">
      <dgm:prSet presAssocID="{F48DA861-6E07-4DAD-9091-228BC75D5FC0}" presName="textA" presStyleLbl="revTx" presStyleIdx="0" presStyleCnt="6">
        <dgm:presLayoutVars>
          <dgm:bulletEnabled val="1"/>
        </dgm:presLayoutVars>
      </dgm:prSet>
      <dgm:spPr/>
    </dgm:pt>
    <dgm:pt modelId="{5AEE8755-4B8C-416C-9DE6-6703088E0415}" type="pres">
      <dgm:prSet presAssocID="{F48DA861-6E07-4DAD-9091-228BC75D5FC0}" presName="circleA" presStyleLbl="node1" presStyleIdx="0" presStyleCnt="6"/>
      <dgm:spPr>
        <a:solidFill>
          <a:schemeClr val="accent4"/>
        </a:solidFill>
      </dgm:spPr>
    </dgm:pt>
    <dgm:pt modelId="{2EA85097-C7ED-4295-B30E-0011566ECDC7}" type="pres">
      <dgm:prSet presAssocID="{F48DA861-6E07-4DAD-9091-228BC75D5FC0}" presName="spaceA" presStyleCnt="0"/>
      <dgm:spPr/>
    </dgm:pt>
    <dgm:pt modelId="{4D7CFCEB-6FDF-4382-919B-466FD8FCE86C}" type="pres">
      <dgm:prSet presAssocID="{13D2E9A2-63B4-47F1-8C1C-BEE9330B31F9}" presName="space" presStyleCnt="0"/>
      <dgm:spPr/>
    </dgm:pt>
    <dgm:pt modelId="{585EC7F0-9BC7-4615-8D5A-66A55D0EEB35}" type="pres">
      <dgm:prSet presAssocID="{4FD344FC-80EA-47AF-B12E-6BB788B17BF6}" presName="compositeB" presStyleCnt="0"/>
      <dgm:spPr/>
    </dgm:pt>
    <dgm:pt modelId="{A5489453-E75A-4132-8246-0492B94C3A76}" type="pres">
      <dgm:prSet presAssocID="{4FD344FC-80EA-47AF-B12E-6BB788B17BF6}" presName="textB" presStyleLbl="revTx" presStyleIdx="1" presStyleCnt="6" custScaleX="119245" custLinFactNeighborX="3477" custLinFactNeighborY="0">
        <dgm:presLayoutVars>
          <dgm:bulletEnabled val="1"/>
        </dgm:presLayoutVars>
      </dgm:prSet>
      <dgm:spPr/>
    </dgm:pt>
    <dgm:pt modelId="{4B4BE3B0-A59B-4E96-A30A-47470C8BF2CC}" type="pres">
      <dgm:prSet presAssocID="{4FD344FC-80EA-47AF-B12E-6BB788B17BF6}" presName="circleB" presStyleLbl="node1" presStyleIdx="1" presStyleCnt="6" custLinFactNeighborX="21835"/>
      <dgm:spPr>
        <a:solidFill>
          <a:schemeClr val="accent4"/>
        </a:solidFill>
      </dgm:spPr>
    </dgm:pt>
    <dgm:pt modelId="{C05436F2-2486-4AFF-B611-0B97A93288C8}" type="pres">
      <dgm:prSet presAssocID="{4FD344FC-80EA-47AF-B12E-6BB788B17BF6}" presName="spaceB" presStyleCnt="0"/>
      <dgm:spPr/>
    </dgm:pt>
    <dgm:pt modelId="{702277DB-0155-4DE1-BD76-6D541190C689}" type="pres">
      <dgm:prSet presAssocID="{41DA3D1B-EC09-453D-AE51-D8A162EA0B90}" presName="space" presStyleCnt="0"/>
      <dgm:spPr/>
    </dgm:pt>
    <dgm:pt modelId="{C1D9AA51-0D2D-4E9E-A6BA-318218A8CCDC}" type="pres">
      <dgm:prSet presAssocID="{283B1D54-0A52-441E-8312-6947479C4096}" presName="compositeA" presStyleCnt="0"/>
      <dgm:spPr/>
    </dgm:pt>
    <dgm:pt modelId="{11B0A25B-0216-4396-BA71-BBE5A3E3C9C9}" type="pres">
      <dgm:prSet presAssocID="{283B1D54-0A52-441E-8312-6947479C4096}" presName="textA" presStyleLbl="revTx" presStyleIdx="2" presStyleCnt="6" custScaleX="123001">
        <dgm:presLayoutVars>
          <dgm:bulletEnabled val="1"/>
        </dgm:presLayoutVars>
      </dgm:prSet>
      <dgm:spPr/>
    </dgm:pt>
    <dgm:pt modelId="{7C382E04-2100-4A67-8F98-CF58B434A6B8}" type="pres">
      <dgm:prSet presAssocID="{283B1D54-0A52-441E-8312-6947479C4096}" presName="circleA" presStyleLbl="node1" presStyleIdx="2" presStyleCnt="6"/>
      <dgm:spPr>
        <a:solidFill>
          <a:schemeClr val="accent4"/>
        </a:solidFill>
      </dgm:spPr>
    </dgm:pt>
    <dgm:pt modelId="{B0F19667-D0A4-4289-9104-8E129DD5E785}" type="pres">
      <dgm:prSet presAssocID="{283B1D54-0A52-441E-8312-6947479C4096}" presName="spaceA" presStyleCnt="0"/>
      <dgm:spPr/>
    </dgm:pt>
    <dgm:pt modelId="{E3A84E0B-752B-4937-8BEA-75FDBE010E1E}" type="pres">
      <dgm:prSet presAssocID="{910626F7-E794-4C2B-A434-644344A31BB6}" presName="space" presStyleCnt="0"/>
      <dgm:spPr/>
    </dgm:pt>
    <dgm:pt modelId="{43D24EB0-A0CD-40C7-9592-0544C2476929}" type="pres">
      <dgm:prSet presAssocID="{1076AFBC-7369-47A2-9C81-8F2F9121CB33}" presName="compositeB" presStyleCnt="0"/>
      <dgm:spPr/>
    </dgm:pt>
    <dgm:pt modelId="{203FA95F-A05D-48FF-8204-54E453D0638E}" type="pres">
      <dgm:prSet presAssocID="{1076AFBC-7369-47A2-9C81-8F2F9121CB33}" presName="textB" presStyleLbl="revTx" presStyleIdx="3" presStyleCnt="6" custLinFactX="-18208" custLinFactNeighborX="-100000" custLinFactNeighborY="0">
        <dgm:presLayoutVars>
          <dgm:bulletEnabled val="1"/>
        </dgm:presLayoutVars>
      </dgm:prSet>
      <dgm:spPr/>
    </dgm:pt>
    <dgm:pt modelId="{272623A0-2FBC-4033-B2FB-35EB45DB7BC4}" type="pres">
      <dgm:prSet presAssocID="{1076AFBC-7369-47A2-9C81-8F2F9121CB33}" presName="circleB" presStyleLbl="node1" presStyleIdx="3" presStyleCnt="6"/>
      <dgm:spPr>
        <a:solidFill>
          <a:schemeClr val="accent4"/>
        </a:solidFill>
      </dgm:spPr>
    </dgm:pt>
    <dgm:pt modelId="{F3A0BD03-8DC8-4FEC-AB89-B31486B061FC}" type="pres">
      <dgm:prSet presAssocID="{1076AFBC-7369-47A2-9C81-8F2F9121CB33}" presName="spaceB" presStyleCnt="0"/>
      <dgm:spPr/>
    </dgm:pt>
    <dgm:pt modelId="{EDC94C33-8CF9-4720-834D-AB58AD6C44EB}" type="pres">
      <dgm:prSet presAssocID="{F360ACC4-A43B-4765-A166-58DF138D234C}" presName="space" presStyleCnt="0"/>
      <dgm:spPr/>
    </dgm:pt>
    <dgm:pt modelId="{DDA22F21-13A6-4977-96AD-8EEE5DAED7B3}" type="pres">
      <dgm:prSet presAssocID="{2347C363-02F1-4A18-A4AC-E8E03822B451}" presName="compositeA" presStyleCnt="0"/>
      <dgm:spPr/>
    </dgm:pt>
    <dgm:pt modelId="{6F55E684-1226-4638-8854-AC7E048472BB}" type="pres">
      <dgm:prSet presAssocID="{2347C363-02F1-4A18-A4AC-E8E03822B451}" presName="textA" presStyleLbl="revTx" presStyleIdx="4" presStyleCnt="6" custScaleX="109034">
        <dgm:presLayoutVars>
          <dgm:bulletEnabled val="1"/>
        </dgm:presLayoutVars>
      </dgm:prSet>
      <dgm:spPr/>
    </dgm:pt>
    <dgm:pt modelId="{FCFB5F6A-68F8-429A-922F-19505D471ABA}" type="pres">
      <dgm:prSet presAssocID="{2347C363-02F1-4A18-A4AC-E8E03822B451}" presName="circleA" presStyleLbl="node1" presStyleIdx="4" presStyleCnt="6"/>
      <dgm:spPr>
        <a:solidFill>
          <a:schemeClr val="accent4"/>
        </a:solidFill>
      </dgm:spPr>
    </dgm:pt>
    <dgm:pt modelId="{69EA9051-CBD7-4CF3-8D34-C571B9573A97}" type="pres">
      <dgm:prSet presAssocID="{2347C363-02F1-4A18-A4AC-E8E03822B451}" presName="spaceA" presStyleCnt="0"/>
      <dgm:spPr/>
    </dgm:pt>
    <dgm:pt modelId="{263A3A3A-AE22-47F0-9487-886538319E2D}" type="pres">
      <dgm:prSet presAssocID="{BC3498DF-9B45-4169-9320-C7517DE04D78}" presName="space" presStyleCnt="0"/>
      <dgm:spPr/>
    </dgm:pt>
    <dgm:pt modelId="{04BB6511-34CC-471A-BCD0-A9ADBC37F596}" type="pres">
      <dgm:prSet presAssocID="{154D963E-D3CA-4339-B6D9-439E29A5E833}" presName="compositeB" presStyleCnt="0"/>
      <dgm:spPr/>
    </dgm:pt>
    <dgm:pt modelId="{CA81CE1C-6B10-4C87-861F-DFA5820D2BCE}" type="pres">
      <dgm:prSet presAssocID="{154D963E-D3CA-4339-B6D9-439E29A5E833}" presName="textB" presStyleLbl="revTx" presStyleIdx="5" presStyleCnt="6">
        <dgm:presLayoutVars>
          <dgm:bulletEnabled val="1"/>
        </dgm:presLayoutVars>
      </dgm:prSet>
      <dgm:spPr/>
    </dgm:pt>
    <dgm:pt modelId="{DC77CE4B-7FD3-4362-8C1A-3707D97E1473}" type="pres">
      <dgm:prSet presAssocID="{154D963E-D3CA-4339-B6D9-439E29A5E833}" presName="circleB" presStyleLbl="node1" presStyleIdx="5" presStyleCnt="6" custLinFactNeighborX="23820"/>
      <dgm:spPr/>
    </dgm:pt>
    <dgm:pt modelId="{FA200554-235C-4664-AF5E-DE998D1EFBE3}" type="pres">
      <dgm:prSet presAssocID="{154D963E-D3CA-4339-B6D9-439E29A5E833}" presName="spaceB" presStyleCnt="0"/>
      <dgm:spPr/>
    </dgm:pt>
  </dgm:ptLst>
  <dgm:cxnLst>
    <dgm:cxn modelId="{EE703401-80ED-4391-B372-E95E16CE296D}" srcId="{907C9467-550A-417E-896D-DC4A7E811E78}" destId="{2347C363-02F1-4A18-A4AC-E8E03822B451}" srcOrd="4" destOrd="0" parTransId="{9D3CB2EC-5CD6-4D85-BA83-47CF403048B5}" sibTransId="{BC3498DF-9B45-4169-9320-C7517DE04D78}"/>
    <dgm:cxn modelId="{15FD3C17-E68F-4026-8792-C8437C4BEF22}" type="presOf" srcId="{2347C363-02F1-4A18-A4AC-E8E03822B451}" destId="{6F55E684-1226-4638-8854-AC7E048472BB}" srcOrd="0" destOrd="0" presId="urn:microsoft.com/office/officeart/2005/8/layout/hProcess11"/>
    <dgm:cxn modelId="{2DD9B425-F4C6-4249-9670-E2E45618E623}" srcId="{907C9467-550A-417E-896D-DC4A7E811E78}" destId="{F48DA861-6E07-4DAD-9091-228BC75D5FC0}" srcOrd="0" destOrd="0" parTransId="{4E76AC44-919B-4821-83EC-C80A713D8D80}" sibTransId="{13D2E9A2-63B4-47F1-8C1C-BEE9330B31F9}"/>
    <dgm:cxn modelId="{4DC26D35-7075-4E9E-BCA4-5368F03A1B06}" type="presOf" srcId="{154D963E-D3CA-4339-B6D9-439E29A5E833}" destId="{CA81CE1C-6B10-4C87-861F-DFA5820D2BCE}" srcOrd="0" destOrd="0" presId="urn:microsoft.com/office/officeart/2005/8/layout/hProcess11"/>
    <dgm:cxn modelId="{0104953C-1A18-4727-8C9B-4AB4D6ABBC50}" type="presOf" srcId="{907C9467-550A-417E-896D-DC4A7E811E78}" destId="{843FFACD-E434-4479-9F89-B27EAD78B526}" srcOrd="0" destOrd="0" presId="urn:microsoft.com/office/officeart/2005/8/layout/hProcess11"/>
    <dgm:cxn modelId="{E4EAF33F-1B36-478F-8E1B-379B86DDBB57}" type="presOf" srcId="{283B1D54-0A52-441E-8312-6947479C4096}" destId="{11B0A25B-0216-4396-BA71-BBE5A3E3C9C9}" srcOrd="0" destOrd="0" presId="urn:microsoft.com/office/officeart/2005/8/layout/hProcess11"/>
    <dgm:cxn modelId="{C811236A-917F-45E5-8C2E-564BD74E5D31}" type="presOf" srcId="{1076AFBC-7369-47A2-9C81-8F2F9121CB33}" destId="{203FA95F-A05D-48FF-8204-54E453D0638E}" srcOrd="0" destOrd="0" presId="urn:microsoft.com/office/officeart/2005/8/layout/hProcess11"/>
    <dgm:cxn modelId="{EDEA3F76-4927-4931-963F-2FBD22DB678C}" type="presOf" srcId="{F48DA861-6E07-4DAD-9091-228BC75D5FC0}" destId="{6746471A-19A1-43B9-9415-2BD205F29CD5}" srcOrd="0" destOrd="0" presId="urn:microsoft.com/office/officeart/2005/8/layout/hProcess11"/>
    <dgm:cxn modelId="{514EEC88-3D0D-4FA3-9A1D-6A9F9458DC0D}" type="presOf" srcId="{4FD344FC-80EA-47AF-B12E-6BB788B17BF6}" destId="{A5489453-E75A-4132-8246-0492B94C3A76}" srcOrd="0" destOrd="0" presId="urn:microsoft.com/office/officeart/2005/8/layout/hProcess11"/>
    <dgm:cxn modelId="{672BDE8C-ACA9-46CD-8C74-955A818B1821}" srcId="{907C9467-550A-417E-896D-DC4A7E811E78}" destId="{154D963E-D3CA-4339-B6D9-439E29A5E833}" srcOrd="5" destOrd="0" parTransId="{820FB802-EC06-480E-A899-B91A8AA1EC25}" sibTransId="{C1C673A7-BAAF-4A02-8515-6393A681FD7D}"/>
    <dgm:cxn modelId="{5C6931A8-91FD-403B-AB77-EFD617CF301A}" srcId="{907C9467-550A-417E-896D-DC4A7E811E78}" destId="{4FD344FC-80EA-47AF-B12E-6BB788B17BF6}" srcOrd="1" destOrd="0" parTransId="{F4E778F7-233B-4DB6-A52F-00A8B0DD23BA}" sibTransId="{41DA3D1B-EC09-453D-AE51-D8A162EA0B90}"/>
    <dgm:cxn modelId="{D8FDB7B4-2368-43F8-A3A9-D35F2014A692}" srcId="{907C9467-550A-417E-896D-DC4A7E811E78}" destId="{283B1D54-0A52-441E-8312-6947479C4096}" srcOrd="2" destOrd="0" parTransId="{2D0762A5-1ACD-4987-B625-055FD010EAB1}" sibTransId="{910626F7-E794-4C2B-A434-644344A31BB6}"/>
    <dgm:cxn modelId="{08B9C7BD-58D7-41DF-B6FB-B97B454CE180}" srcId="{907C9467-550A-417E-896D-DC4A7E811E78}" destId="{1076AFBC-7369-47A2-9C81-8F2F9121CB33}" srcOrd="3" destOrd="0" parTransId="{64BDF140-EE5D-47FE-9AF8-3A18F597455C}" sibTransId="{F360ACC4-A43B-4765-A166-58DF138D234C}"/>
    <dgm:cxn modelId="{C399CF95-FC2E-4745-8258-F1CE3B0893C0}" type="presParOf" srcId="{843FFACD-E434-4479-9F89-B27EAD78B526}" destId="{64DE74C3-BEDD-4B18-8877-348A9CE054F5}" srcOrd="0" destOrd="0" presId="urn:microsoft.com/office/officeart/2005/8/layout/hProcess11"/>
    <dgm:cxn modelId="{D12B7CF9-CFD2-47EB-A420-8CF84BFEC6C4}" type="presParOf" srcId="{843FFACD-E434-4479-9F89-B27EAD78B526}" destId="{23361B59-F602-44F8-A8C2-76CC7CADD0F7}" srcOrd="1" destOrd="0" presId="urn:microsoft.com/office/officeart/2005/8/layout/hProcess11"/>
    <dgm:cxn modelId="{9E9B85B8-8FD7-40EF-83BF-4FEE90EAAB7A}" type="presParOf" srcId="{23361B59-F602-44F8-A8C2-76CC7CADD0F7}" destId="{93772B57-DB10-4FA0-9886-374B4DD876D2}" srcOrd="0" destOrd="0" presId="urn:microsoft.com/office/officeart/2005/8/layout/hProcess11"/>
    <dgm:cxn modelId="{137B65EE-06F3-4540-96C3-1F538A41D077}" type="presParOf" srcId="{93772B57-DB10-4FA0-9886-374B4DD876D2}" destId="{6746471A-19A1-43B9-9415-2BD205F29CD5}" srcOrd="0" destOrd="0" presId="urn:microsoft.com/office/officeart/2005/8/layout/hProcess11"/>
    <dgm:cxn modelId="{A6280A2D-C1BA-46B4-A548-AC97332F9F33}" type="presParOf" srcId="{93772B57-DB10-4FA0-9886-374B4DD876D2}" destId="{5AEE8755-4B8C-416C-9DE6-6703088E0415}" srcOrd="1" destOrd="0" presId="urn:microsoft.com/office/officeart/2005/8/layout/hProcess11"/>
    <dgm:cxn modelId="{CFABD6DA-0283-4886-B5D1-6501905D031D}" type="presParOf" srcId="{93772B57-DB10-4FA0-9886-374B4DD876D2}" destId="{2EA85097-C7ED-4295-B30E-0011566ECDC7}" srcOrd="2" destOrd="0" presId="urn:microsoft.com/office/officeart/2005/8/layout/hProcess11"/>
    <dgm:cxn modelId="{2DCFF907-E9D6-4840-B27C-1F311CBB4843}" type="presParOf" srcId="{23361B59-F602-44F8-A8C2-76CC7CADD0F7}" destId="{4D7CFCEB-6FDF-4382-919B-466FD8FCE86C}" srcOrd="1" destOrd="0" presId="urn:microsoft.com/office/officeart/2005/8/layout/hProcess11"/>
    <dgm:cxn modelId="{E10CDD06-0407-4714-8F71-AF97BD0E3EB5}" type="presParOf" srcId="{23361B59-F602-44F8-A8C2-76CC7CADD0F7}" destId="{585EC7F0-9BC7-4615-8D5A-66A55D0EEB35}" srcOrd="2" destOrd="0" presId="urn:microsoft.com/office/officeart/2005/8/layout/hProcess11"/>
    <dgm:cxn modelId="{8CF435F4-26CA-4341-B35B-BED8C3F302CA}" type="presParOf" srcId="{585EC7F0-9BC7-4615-8D5A-66A55D0EEB35}" destId="{A5489453-E75A-4132-8246-0492B94C3A76}" srcOrd="0" destOrd="0" presId="urn:microsoft.com/office/officeart/2005/8/layout/hProcess11"/>
    <dgm:cxn modelId="{95BD7B07-0B6A-411B-B2A3-39EB8EF87D4A}" type="presParOf" srcId="{585EC7F0-9BC7-4615-8D5A-66A55D0EEB35}" destId="{4B4BE3B0-A59B-4E96-A30A-47470C8BF2CC}" srcOrd="1" destOrd="0" presId="urn:microsoft.com/office/officeart/2005/8/layout/hProcess11"/>
    <dgm:cxn modelId="{EE304B98-32F3-4590-AD47-6AE8AA2747F4}" type="presParOf" srcId="{585EC7F0-9BC7-4615-8D5A-66A55D0EEB35}" destId="{C05436F2-2486-4AFF-B611-0B97A93288C8}" srcOrd="2" destOrd="0" presId="urn:microsoft.com/office/officeart/2005/8/layout/hProcess11"/>
    <dgm:cxn modelId="{DD39999B-324D-46F1-B446-3DD29733212D}" type="presParOf" srcId="{23361B59-F602-44F8-A8C2-76CC7CADD0F7}" destId="{702277DB-0155-4DE1-BD76-6D541190C689}" srcOrd="3" destOrd="0" presId="urn:microsoft.com/office/officeart/2005/8/layout/hProcess11"/>
    <dgm:cxn modelId="{A6220F6C-2564-4AC2-8FDF-7FA1AC2816BA}" type="presParOf" srcId="{23361B59-F602-44F8-A8C2-76CC7CADD0F7}" destId="{C1D9AA51-0D2D-4E9E-A6BA-318218A8CCDC}" srcOrd="4" destOrd="0" presId="urn:microsoft.com/office/officeart/2005/8/layout/hProcess11"/>
    <dgm:cxn modelId="{3D7B3382-F6C6-4ADF-87C8-C044667FDF6C}" type="presParOf" srcId="{C1D9AA51-0D2D-4E9E-A6BA-318218A8CCDC}" destId="{11B0A25B-0216-4396-BA71-BBE5A3E3C9C9}" srcOrd="0" destOrd="0" presId="urn:microsoft.com/office/officeart/2005/8/layout/hProcess11"/>
    <dgm:cxn modelId="{CDB28CDA-5183-4803-B4D0-A546EE0535D0}" type="presParOf" srcId="{C1D9AA51-0D2D-4E9E-A6BA-318218A8CCDC}" destId="{7C382E04-2100-4A67-8F98-CF58B434A6B8}" srcOrd="1" destOrd="0" presId="urn:microsoft.com/office/officeart/2005/8/layout/hProcess11"/>
    <dgm:cxn modelId="{97F86F50-F9BB-4967-AFAC-5A0130431FB1}" type="presParOf" srcId="{C1D9AA51-0D2D-4E9E-A6BA-318218A8CCDC}" destId="{B0F19667-D0A4-4289-9104-8E129DD5E785}" srcOrd="2" destOrd="0" presId="urn:microsoft.com/office/officeart/2005/8/layout/hProcess11"/>
    <dgm:cxn modelId="{92461744-0420-4A0F-8413-2E695D5FBB57}" type="presParOf" srcId="{23361B59-F602-44F8-A8C2-76CC7CADD0F7}" destId="{E3A84E0B-752B-4937-8BEA-75FDBE010E1E}" srcOrd="5" destOrd="0" presId="urn:microsoft.com/office/officeart/2005/8/layout/hProcess11"/>
    <dgm:cxn modelId="{D3F20DED-B7E8-4D51-9653-98C6579833E7}" type="presParOf" srcId="{23361B59-F602-44F8-A8C2-76CC7CADD0F7}" destId="{43D24EB0-A0CD-40C7-9592-0544C2476929}" srcOrd="6" destOrd="0" presId="urn:microsoft.com/office/officeart/2005/8/layout/hProcess11"/>
    <dgm:cxn modelId="{9AB023AA-F699-41ED-B82D-69370B09641D}" type="presParOf" srcId="{43D24EB0-A0CD-40C7-9592-0544C2476929}" destId="{203FA95F-A05D-48FF-8204-54E453D0638E}" srcOrd="0" destOrd="0" presId="urn:microsoft.com/office/officeart/2005/8/layout/hProcess11"/>
    <dgm:cxn modelId="{34021778-F6C5-4121-8706-0742D708418A}" type="presParOf" srcId="{43D24EB0-A0CD-40C7-9592-0544C2476929}" destId="{272623A0-2FBC-4033-B2FB-35EB45DB7BC4}" srcOrd="1" destOrd="0" presId="urn:microsoft.com/office/officeart/2005/8/layout/hProcess11"/>
    <dgm:cxn modelId="{FD4FC3F9-A569-44EE-9B21-ED0F2E854608}" type="presParOf" srcId="{43D24EB0-A0CD-40C7-9592-0544C2476929}" destId="{F3A0BD03-8DC8-4FEC-AB89-B31486B061FC}" srcOrd="2" destOrd="0" presId="urn:microsoft.com/office/officeart/2005/8/layout/hProcess11"/>
    <dgm:cxn modelId="{F4A6572E-04EC-4D27-8357-0C2C95FE6E8D}" type="presParOf" srcId="{23361B59-F602-44F8-A8C2-76CC7CADD0F7}" destId="{EDC94C33-8CF9-4720-834D-AB58AD6C44EB}" srcOrd="7" destOrd="0" presId="urn:microsoft.com/office/officeart/2005/8/layout/hProcess11"/>
    <dgm:cxn modelId="{D5B2033E-7794-4C3F-BDE9-0017536FB296}" type="presParOf" srcId="{23361B59-F602-44F8-A8C2-76CC7CADD0F7}" destId="{DDA22F21-13A6-4977-96AD-8EEE5DAED7B3}" srcOrd="8" destOrd="0" presId="urn:microsoft.com/office/officeart/2005/8/layout/hProcess11"/>
    <dgm:cxn modelId="{626FB41B-E2CF-4C1A-8EDC-7EF9CE688E11}" type="presParOf" srcId="{DDA22F21-13A6-4977-96AD-8EEE5DAED7B3}" destId="{6F55E684-1226-4638-8854-AC7E048472BB}" srcOrd="0" destOrd="0" presId="urn:microsoft.com/office/officeart/2005/8/layout/hProcess11"/>
    <dgm:cxn modelId="{6D669CD1-A6BD-49CF-9BBB-52818FFB6D1C}" type="presParOf" srcId="{DDA22F21-13A6-4977-96AD-8EEE5DAED7B3}" destId="{FCFB5F6A-68F8-429A-922F-19505D471ABA}" srcOrd="1" destOrd="0" presId="urn:microsoft.com/office/officeart/2005/8/layout/hProcess11"/>
    <dgm:cxn modelId="{1660FDA2-F679-4458-AAB5-713359310939}" type="presParOf" srcId="{DDA22F21-13A6-4977-96AD-8EEE5DAED7B3}" destId="{69EA9051-CBD7-4CF3-8D34-C571B9573A97}" srcOrd="2" destOrd="0" presId="urn:microsoft.com/office/officeart/2005/8/layout/hProcess11"/>
    <dgm:cxn modelId="{AA7F29C1-381B-4FB1-A441-8D3DED3D1853}" type="presParOf" srcId="{23361B59-F602-44F8-A8C2-76CC7CADD0F7}" destId="{263A3A3A-AE22-47F0-9487-886538319E2D}" srcOrd="9" destOrd="0" presId="urn:microsoft.com/office/officeart/2005/8/layout/hProcess11"/>
    <dgm:cxn modelId="{A4657A57-9E05-4FCB-9E83-D4581CA896A7}" type="presParOf" srcId="{23361B59-F602-44F8-A8C2-76CC7CADD0F7}" destId="{04BB6511-34CC-471A-BCD0-A9ADBC37F596}" srcOrd="10" destOrd="0" presId="urn:microsoft.com/office/officeart/2005/8/layout/hProcess11"/>
    <dgm:cxn modelId="{319DCD6B-7F0F-4C05-B6CE-2A8CE4D939EA}" type="presParOf" srcId="{04BB6511-34CC-471A-BCD0-A9ADBC37F596}" destId="{CA81CE1C-6B10-4C87-861F-DFA5820D2BCE}" srcOrd="0" destOrd="0" presId="urn:microsoft.com/office/officeart/2005/8/layout/hProcess11"/>
    <dgm:cxn modelId="{71587818-9E29-45A0-B6D6-2D0ED586A950}" type="presParOf" srcId="{04BB6511-34CC-471A-BCD0-A9ADBC37F596}" destId="{DC77CE4B-7FD3-4362-8C1A-3707D97E1473}" srcOrd="1" destOrd="0" presId="urn:microsoft.com/office/officeart/2005/8/layout/hProcess11"/>
    <dgm:cxn modelId="{C35C0229-78F6-4D02-BB66-6ABA3EE54824}" type="presParOf" srcId="{04BB6511-34CC-471A-BCD0-A9ADBC37F596}" destId="{FA200554-235C-4664-AF5E-DE998D1EFBE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E269C-30A6-4CB1-8A74-47DBFA89AD17}">
      <dsp:nvSpPr>
        <dsp:cNvPr id="0" name=""/>
        <dsp:cNvSpPr/>
      </dsp:nvSpPr>
      <dsp:spPr>
        <a:xfrm rot="5400000">
          <a:off x="4940539" y="-1971367"/>
          <a:ext cx="1266250" cy="52564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1" i="0" kern="1200" dirty="0">
              <a:solidFill>
                <a:schemeClr val="tx2"/>
              </a:solidFill>
            </a:rPr>
            <a:t>New risk weights:</a:t>
          </a:r>
          <a:r>
            <a:rPr lang="en-GB" sz="1200" i="0" kern="1200" dirty="0">
              <a:solidFill>
                <a:schemeClr val="tx2"/>
              </a:solidFill>
            </a:rPr>
            <a:t> </a:t>
          </a:r>
          <a:r>
            <a:rPr lang="en-GB" sz="1200" i="0" kern="1200" dirty="0">
              <a:solidFill>
                <a:schemeClr val="tx1"/>
              </a:solidFill>
            </a:rPr>
            <a:t>exposures to banks, exposures to corporates […]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1" i="0" kern="1200" dirty="0">
              <a:solidFill>
                <a:schemeClr val="tx2"/>
              </a:solidFill>
            </a:rPr>
            <a:t>New asset (and sub-asset) classes:</a:t>
          </a:r>
          <a:r>
            <a:rPr lang="en-GB" sz="1200" i="0" kern="1200" dirty="0">
              <a:solidFill>
                <a:schemeClr val="tx2"/>
              </a:solidFill>
            </a:rPr>
            <a:t> </a:t>
          </a:r>
          <a:r>
            <a:rPr lang="en-GB" sz="1200" i="0" kern="1200" dirty="0">
              <a:solidFill>
                <a:schemeClr val="tx1"/>
              </a:solidFill>
            </a:rPr>
            <a:t>specialised lending, high quality infrastructure lending, income producing real estate, equity, covered bonds. SMEs, […]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1" i="0" kern="1200" dirty="0">
              <a:solidFill>
                <a:schemeClr val="tx2"/>
              </a:solidFill>
            </a:rPr>
            <a:t>New methods: </a:t>
          </a:r>
          <a:r>
            <a:rPr lang="en-GB" sz="1200" b="0" i="0" kern="1200" dirty="0">
              <a:solidFill>
                <a:schemeClr val="tx1"/>
              </a:solidFill>
            </a:rPr>
            <a:t>loan splitting for real estate, no sovereign support within bank risk weights […]</a:t>
          </a:r>
          <a:endParaRPr lang="en-GB" sz="1200" i="0" kern="1200" dirty="0">
            <a:solidFill>
              <a:schemeClr val="tx1"/>
            </a:solidFill>
          </a:endParaRPr>
        </a:p>
      </dsp:txBody>
      <dsp:txXfrm rot="-5400000">
        <a:off x="2945435" y="85550"/>
        <a:ext cx="5194647" cy="1142624"/>
      </dsp:txXfrm>
    </dsp:sp>
    <dsp:sp modelId="{0D9CBA0F-61EE-4804-8EFD-2352F6272E22}">
      <dsp:nvSpPr>
        <dsp:cNvPr id="0" name=""/>
        <dsp:cNvSpPr/>
      </dsp:nvSpPr>
      <dsp:spPr>
        <a:xfrm>
          <a:off x="0" y="3432"/>
          <a:ext cx="2956758" cy="13068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A more granular SA to credit risk</a:t>
          </a:r>
        </a:p>
      </dsp:txBody>
      <dsp:txXfrm>
        <a:off x="63796" y="67228"/>
        <a:ext cx="2829166" cy="1179267"/>
      </dsp:txXfrm>
    </dsp:sp>
    <dsp:sp modelId="{33B7CD62-1F69-449E-B8D5-13B694F65ACB}">
      <dsp:nvSpPr>
        <dsp:cNvPr id="0" name=""/>
        <dsp:cNvSpPr/>
      </dsp:nvSpPr>
      <dsp:spPr>
        <a:xfrm rot="5400000">
          <a:off x="5212469" y="-849010"/>
          <a:ext cx="755957" cy="526159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A-IRB no longer available for: Large Corporates and Banks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New risk parameter input floors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New treatment of guaranteed exposures</a:t>
          </a:r>
        </a:p>
      </dsp:txBody>
      <dsp:txXfrm rot="-5400000">
        <a:off x="2959649" y="1440713"/>
        <a:ext cx="5224695" cy="682151"/>
      </dsp:txXfrm>
    </dsp:sp>
    <dsp:sp modelId="{A5260230-42A8-4D31-B544-B3C86992C718}">
      <dsp:nvSpPr>
        <dsp:cNvPr id="0" name=""/>
        <dsp:cNvSpPr/>
      </dsp:nvSpPr>
      <dsp:spPr>
        <a:xfrm>
          <a:off x="0" y="1353155"/>
          <a:ext cx="2959649" cy="8572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Constraints IRB to credit risk</a:t>
          </a:r>
        </a:p>
      </dsp:txBody>
      <dsp:txXfrm>
        <a:off x="41848" y="1395003"/>
        <a:ext cx="2875953" cy="773570"/>
      </dsp:txXfrm>
    </dsp:sp>
    <dsp:sp modelId="{840E993B-FE15-4AE4-9A69-4AEF30E3AEC3}">
      <dsp:nvSpPr>
        <dsp:cNvPr id="0" name=""/>
        <dsp:cNvSpPr/>
      </dsp:nvSpPr>
      <dsp:spPr>
        <a:xfrm rot="5400000">
          <a:off x="5143044" y="92020"/>
          <a:ext cx="883889" cy="52564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solidFill>
                <a:schemeClr val="tx1"/>
              </a:solidFill>
            </a:rPr>
            <a:t>New </a:t>
          </a:r>
          <a:r>
            <a:rPr lang="en-GB" sz="1200" b="1" kern="1200" dirty="0">
              <a:solidFill>
                <a:schemeClr val="tx2"/>
              </a:solidFill>
            </a:rPr>
            <a:t>Standardised Measurement Approach</a:t>
          </a:r>
          <a:r>
            <a:rPr lang="en-GB" sz="1200" b="1" kern="1200" dirty="0">
              <a:solidFill>
                <a:schemeClr val="tx1"/>
              </a:solidFill>
            </a:rPr>
            <a:t>: r</a:t>
          </a:r>
          <a:r>
            <a:rPr lang="en-GB" sz="1200" b="0" kern="1200" dirty="0">
              <a:solidFill>
                <a:schemeClr val="tx1"/>
              </a:solidFill>
            </a:rPr>
            <a:t>eplaces all existing approaches</a:t>
          </a:r>
          <a:endParaRPr lang="en-GB" sz="12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1" kern="1200" dirty="0">
              <a:solidFill>
                <a:schemeClr val="tx2"/>
              </a:solidFill>
            </a:rPr>
            <a:t>AMA no longer available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0" kern="1200" dirty="0">
              <a:solidFill>
                <a:schemeClr val="tx1"/>
              </a:solidFill>
            </a:rPr>
            <a:t>National discretion on role of </a:t>
          </a:r>
          <a:r>
            <a:rPr lang="en-GB" sz="1200" b="1" kern="1200" dirty="0">
              <a:solidFill>
                <a:schemeClr val="tx2"/>
              </a:solidFill>
            </a:rPr>
            <a:t>historical losses</a:t>
          </a:r>
          <a:endParaRPr lang="en-GB" sz="1200" b="0" kern="1200" dirty="0">
            <a:solidFill>
              <a:schemeClr val="tx2"/>
            </a:solidFill>
          </a:endParaRPr>
        </a:p>
      </dsp:txBody>
      <dsp:txXfrm rot="-5400000">
        <a:off x="2956759" y="2321453"/>
        <a:ext cx="5213312" cy="797593"/>
      </dsp:txXfrm>
    </dsp:sp>
    <dsp:sp modelId="{A3699F31-9763-48EA-977E-5AAF0F2503C9}">
      <dsp:nvSpPr>
        <dsp:cNvPr id="0" name=""/>
        <dsp:cNvSpPr/>
      </dsp:nvSpPr>
      <dsp:spPr>
        <a:xfrm>
          <a:off x="0" y="2253285"/>
          <a:ext cx="2956758" cy="933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 New operational risk framework</a:t>
          </a:r>
        </a:p>
      </dsp:txBody>
      <dsp:txXfrm>
        <a:off x="45591" y="2298876"/>
        <a:ext cx="2865576" cy="842749"/>
      </dsp:txXfrm>
    </dsp:sp>
    <dsp:sp modelId="{8B6FF62E-6546-4C76-A484-FC674938D000}">
      <dsp:nvSpPr>
        <dsp:cNvPr id="0" name=""/>
        <dsp:cNvSpPr/>
      </dsp:nvSpPr>
      <dsp:spPr>
        <a:xfrm rot="5400000">
          <a:off x="5242491" y="947271"/>
          <a:ext cx="695915" cy="526159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RWAs never lower than </a:t>
          </a:r>
          <a:r>
            <a:rPr lang="en-GB" sz="1200" b="1" kern="1200" dirty="0">
              <a:solidFill>
                <a:schemeClr val="tx2"/>
              </a:solidFill>
            </a:rPr>
            <a:t>72.5% of standardised equivalent </a:t>
          </a:r>
          <a:r>
            <a:rPr lang="en-GB" sz="1200" kern="1200" dirty="0"/>
            <a:t>RWAs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0" i="0" kern="1200" dirty="0">
              <a:solidFill>
                <a:schemeClr val="tx1"/>
              </a:solidFill>
            </a:rPr>
            <a:t>Transitional implementation (2022-2027) and transitional +25% cap on impact</a:t>
          </a:r>
          <a:endParaRPr lang="en-GB" sz="1200" b="0" kern="1200" dirty="0">
            <a:solidFill>
              <a:schemeClr val="tx1"/>
            </a:solidFill>
          </a:endParaRPr>
        </a:p>
      </dsp:txBody>
      <dsp:txXfrm rot="-5400000">
        <a:off x="2959650" y="3264084"/>
        <a:ext cx="5227626" cy="627971"/>
      </dsp:txXfrm>
    </dsp:sp>
    <dsp:sp modelId="{A5CF9A6B-123E-45F2-AAF8-541DFC689348}">
      <dsp:nvSpPr>
        <dsp:cNvPr id="0" name=""/>
        <dsp:cNvSpPr/>
      </dsp:nvSpPr>
      <dsp:spPr>
        <a:xfrm>
          <a:off x="0" y="3230080"/>
          <a:ext cx="2959649" cy="695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Output floor</a:t>
          </a:r>
          <a:endParaRPr lang="en-GB" sz="1500" kern="1200" dirty="0"/>
        </a:p>
      </dsp:txBody>
      <dsp:txXfrm>
        <a:off x="33975" y="3264055"/>
        <a:ext cx="2891699" cy="628030"/>
      </dsp:txXfrm>
    </dsp:sp>
    <dsp:sp modelId="{569F735C-8B50-489D-BAE6-4ACFD83B2DC0}">
      <dsp:nvSpPr>
        <dsp:cNvPr id="0" name=""/>
        <dsp:cNvSpPr/>
      </dsp:nvSpPr>
      <dsp:spPr>
        <a:xfrm rot="5400000">
          <a:off x="5344601" y="1611763"/>
          <a:ext cx="491693" cy="526159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All banks: Revised LR exposure measure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1" kern="1200" dirty="0">
              <a:solidFill>
                <a:schemeClr val="tx2"/>
              </a:solidFill>
            </a:rPr>
            <a:t>G-SIIs: LR surcharge</a:t>
          </a:r>
          <a:r>
            <a:rPr lang="en-GB" sz="1200" kern="1200" dirty="0">
              <a:solidFill>
                <a:schemeClr val="tx2"/>
              </a:solidFill>
            </a:rPr>
            <a:t> </a:t>
          </a:r>
          <a:r>
            <a:rPr lang="en-GB" sz="1200" kern="1200" dirty="0"/>
            <a:t>= ½ of G-SII capital buffer</a:t>
          </a:r>
        </a:p>
      </dsp:txBody>
      <dsp:txXfrm rot="-5400000">
        <a:off x="2959649" y="4020717"/>
        <a:ext cx="5237596" cy="443689"/>
      </dsp:txXfrm>
    </dsp:sp>
    <dsp:sp modelId="{EE9E3D86-F505-4569-91BC-234C0561FFF4}">
      <dsp:nvSpPr>
        <dsp:cNvPr id="0" name=""/>
        <dsp:cNvSpPr/>
      </dsp:nvSpPr>
      <dsp:spPr>
        <a:xfrm>
          <a:off x="0" y="3968923"/>
          <a:ext cx="2959649" cy="5472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 Leverage ratio</a:t>
          </a:r>
          <a:endParaRPr lang="en-GB" sz="1500" kern="1200" dirty="0"/>
        </a:p>
      </dsp:txBody>
      <dsp:txXfrm>
        <a:off x="26716" y="3995639"/>
        <a:ext cx="2906217" cy="493846"/>
      </dsp:txXfrm>
    </dsp:sp>
    <dsp:sp modelId="{C5E453AA-7007-46DF-94A3-A5958EAA7F7C}">
      <dsp:nvSpPr>
        <dsp:cNvPr id="0" name=""/>
        <dsp:cNvSpPr/>
      </dsp:nvSpPr>
      <dsp:spPr>
        <a:xfrm rot="5400000">
          <a:off x="5224776" y="2286867"/>
          <a:ext cx="731344" cy="5261598"/>
        </a:xfrm>
        <a:prstGeom prst="round2SameRect">
          <a:avLst/>
        </a:prstGeom>
        <a:solidFill>
          <a:schemeClr val="bg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solidFill>
                <a:schemeClr val="tx2"/>
              </a:solidFill>
            </a:rPr>
            <a:t>June 2019 </a:t>
          </a:r>
          <a:r>
            <a:rPr lang="en-GB" sz="1200" kern="1200" dirty="0" err="1">
              <a:solidFill>
                <a:schemeClr val="tx2"/>
              </a:solidFill>
            </a:rPr>
            <a:t>CfA</a:t>
          </a:r>
          <a:r>
            <a:rPr lang="en-GB" sz="1200" kern="1200" dirty="0">
              <a:solidFill>
                <a:schemeClr val="tx2"/>
              </a:solidFill>
            </a:rPr>
            <a:t> : FRTB as per January 2016 BCBS framework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solidFill>
                <a:schemeClr val="tx2"/>
              </a:solidFill>
            </a:rPr>
            <a:t>September 2019 </a:t>
          </a:r>
          <a:r>
            <a:rPr lang="en-GB" sz="1200" kern="1200" dirty="0" err="1">
              <a:solidFill>
                <a:schemeClr val="tx2"/>
              </a:solidFill>
            </a:rPr>
            <a:t>CfA</a:t>
          </a:r>
          <a:r>
            <a:rPr lang="en-GB" sz="1200" kern="1200" dirty="0">
              <a:solidFill>
                <a:schemeClr val="tx2"/>
              </a:solidFill>
            </a:rPr>
            <a:t>: update reflecting final BCBS FRTB framework (may not include final CVA revisions)</a:t>
          </a:r>
        </a:p>
      </dsp:txBody>
      <dsp:txXfrm rot="-5400000">
        <a:off x="2959650" y="4587695"/>
        <a:ext cx="5225897" cy="659942"/>
      </dsp:txXfrm>
    </dsp:sp>
    <dsp:sp modelId="{2FC27A27-308B-4A39-9C53-DE2E6E578247}">
      <dsp:nvSpPr>
        <dsp:cNvPr id="0" name=""/>
        <dsp:cNvSpPr/>
      </dsp:nvSpPr>
      <dsp:spPr>
        <a:xfrm>
          <a:off x="0" y="4559065"/>
          <a:ext cx="2959649" cy="733674"/>
        </a:xfrm>
        <a:prstGeom prst="round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</a:rPr>
            <a:t>Fundamental Review of the Trading Book &amp; CVA</a:t>
          </a:r>
        </a:p>
      </dsp:txBody>
      <dsp:txXfrm>
        <a:off x="35815" y="4594880"/>
        <a:ext cx="2888019" cy="6620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E74C3-BEDD-4B18-8877-348A9CE054F5}">
      <dsp:nvSpPr>
        <dsp:cNvPr id="0" name=""/>
        <dsp:cNvSpPr/>
      </dsp:nvSpPr>
      <dsp:spPr>
        <a:xfrm>
          <a:off x="0" y="1470183"/>
          <a:ext cx="8419069" cy="196024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46471A-19A1-43B9-9415-2BD205F29CD5}">
      <dsp:nvSpPr>
        <dsp:cNvPr id="0" name=""/>
        <dsp:cNvSpPr/>
      </dsp:nvSpPr>
      <dsp:spPr>
        <a:xfrm>
          <a:off x="4167" y="0"/>
          <a:ext cx="1119185" cy="1960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>
              <a:solidFill>
                <a:schemeClr val="bg2"/>
              </a:solidFill>
            </a:rPr>
            <a:t>13 Aug 18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 Launch QIS</a:t>
          </a:r>
        </a:p>
      </dsp:txBody>
      <dsp:txXfrm>
        <a:off x="4167" y="0"/>
        <a:ext cx="1119185" cy="1960244"/>
      </dsp:txXfrm>
    </dsp:sp>
    <dsp:sp modelId="{5AEE8755-4B8C-416C-9DE6-6703088E0415}">
      <dsp:nvSpPr>
        <dsp:cNvPr id="0" name=""/>
        <dsp:cNvSpPr/>
      </dsp:nvSpPr>
      <dsp:spPr>
        <a:xfrm>
          <a:off x="318729" y="2205275"/>
          <a:ext cx="490061" cy="490061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89453-E75A-4132-8246-0492B94C3A76}">
      <dsp:nvSpPr>
        <dsp:cNvPr id="0" name=""/>
        <dsp:cNvSpPr/>
      </dsp:nvSpPr>
      <dsp:spPr>
        <a:xfrm>
          <a:off x="1218226" y="2940367"/>
          <a:ext cx="1334572" cy="1960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>
              <a:solidFill>
                <a:schemeClr val="bg2"/>
              </a:solidFill>
            </a:rPr>
            <a:t>12 Oct 18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QIS submission deadline for large/medium banks</a:t>
          </a:r>
        </a:p>
      </dsp:txBody>
      <dsp:txXfrm>
        <a:off x="1218226" y="2940367"/>
        <a:ext cx="1334572" cy="1960244"/>
      </dsp:txXfrm>
    </dsp:sp>
    <dsp:sp modelId="{4B4BE3B0-A59B-4E96-A30A-47470C8BF2CC}">
      <dsp:nvSpPr>
        <dsp:cNvPr id="0" name=""/>
        <dsp:cNvSpPr/>
      </dsp:nvSpPr>
      <dsp:spPr>
        <a:xfrm>
          <a:off x="1708572" y="2205275"/>
          <a:ext cx="490061" cy="490061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0A25B-0216-4396-BA71-BBE5A3E3C9C9}">
      <dsp:nvSpPr>
        <dsp:cNvPr id="0" name=""/>
        <dsp:cNvSpPr/>
      </dsp:nvSpPr>
      <dsp:spPr>
        <a:xfrm>
          <a:off x="2569844" y="0"/>
          <a:ext cx="1376609" cy="1960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>
              <a:solidFill>
                <a:schemeClr val="bg2"/>
              </a:solidFill>
            </a:rPr>
            <a:t>9 Nov 18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QIS submission deadline for small banks</a:t>
          </a:r>
        </a:p>
      </dsp:txBody>
      <dsp:txXfrm>
        <a:off x="2569844" y="0"/>
        <a:ext cx="1376609" cy="1960244"/>
      </dsp:txXfrm>
    </dsp:sp>
    <dsp:sp modelId="{7C382E04-2100-4A67-8F98-CF58B434A6B8}">
      <dsp:nvSpPr>
        <dsp:cNvPr id="0" name=""/>
        <dsp:cNvSpPr/>
      </dsp:nvSpPr>
      <dsp:spPr>
        <a:xfrm>
          <a:off x="3013118" y="2205275"/>
          <a:ext cx="490061" cy="490061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FA95F-A05D-48FF-8204-54E453D0638E}">
      <dsp:nvSpPr>
        <dsp:cNvPr id="0" name=""/>
        <dsp:cNvSpPr/>
      </dsp:nvSpPr>
      <dsp:spPr>
        <a:xfrm>
          <a:off x="2679446" y="2940367"/>
          <a:ext cx="1119185" cy="1960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>
              <a:solidFill>
                <a:schemeClr val="bg2"/>
              </a:solidFill>
            </a:rPr>
            <a:t>9 Nov</a:t>
          </a:r>
          <a:r>
            <a:rPr lang="en-US" sz="1400" u="sng" kern="1200" dirty="0"/>
            <a:t> </a:t>
          </a:r>
          <a:r>
            <a:rPr lang="en-US" sz="1400" b="1" u="sng" kern="1200" dirty="0">
              <a:solidFill>
                <a:schemeClr val="bg2"/>
              </a:solidFill>
            </a:rPr>
            <a:t>18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Launch Qualitative survey</a:t>
          </a:r>
        </a:p>
      </dsp:txBody>
      <dsp:txXfrm>
        <a:off x="2679446" y="2940367"/>
        <a:ext cx="1119185" cy="1960244"/>
      </dsp:txXfrm>
    </dsp:sp>
    <dsp:sp modelId="{272623A0-2FBC-4033-B2FB-35EB45DB7BC4}">
      <dsp:nvSpPr>
        <dsp:cNvPr id="0" name=""/>
        <dsp:cNvSpPr/>
      </dsp:nvSpPr>
      <dsp:spPr>
        <a:xfrm>
          <a:off x="4316974" y="2205275"/>
          <a:ext cx="490061" cy="490061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55E684-1226-4638-8854-AC7E048472BB}">
      <dsp:nvSpPr>
        <dsp:cNvPr id="0" name=""/>
        <dsp:cNvSpPr/>
      </dsp:nvSpPr>
      <dsp:spPr>
        <a:xfrm>
          <a:off x="5177557" y="0"/>
          <a:ext cx="1220292" cy="1960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>
              <a:solidFill>
                <a:schemeClr val="bg2"/>
              </a:solidFill>
            </a:rPr>
            <a:t>11 Jan 2019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Deadline for qualitative survey</a:t>
          </a:r>
        </a:p>
      </dsp:txBody>
      <dsp:txXfrm>
        <a:off x="5177557" y="0"/>
        <a:ext cx="1220292" cy="1960244"/>
      </dsp:txXfrm>
    </dsp:sp>
    <dsp:sp modelId="{FCFB5F6A-68F8-429A-922F-19505D471ABA}">
      <dsp:nvSpPr>
        <dsp:cNvPr id="0" name=""/>
        <dsp:cNvSpPr/>
      </dsp:nvSpPr>
      <dsp:spPr>
        <a:xfrm>
          <a:off x="5542672" y="2205275"/>
          <a:ext cx="490061" cy="490061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81CE1C-6B10-4C87-861F-DFA5820D2BCE}">
      <dsp:nvSpPr>
        <dsp:cNvPr id="0" name=""/>
        <dsp:cNvSpPr/>
      </dsp:nvSpPr>
      <dsp:spPr>
        <a:xfrm>
          <a:off x="6453808" y="2940367"/>
          <a:ext cx="1119185" cy="1960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>
              <a:solidFill>
                <a:schemeClr val="bg2"/>
              </a:solidFill>
            </a:rPr>
            <a:t>End-Jun</a:t>
          </a:r>
          <a:r>
            <a:rPr lang="en-US" sz="1400" u="sng" kern="1200" dirty="0"/>
            <a:t> </a:t>
          </a:r>
          <a:r>
            <a:rPr lang="en-US" sz="1400" b="1" u="sng" kern="1200" dirty="0">
              <a:solidFill>
                <a:schemeClr val="bg2"/>
              </a:solidFill>
            </a:rPr>
            <a:t>19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CfA</a:t>
          </a:r>
          <a:r>
            <a:rPr lang="en-US" sz="1400" kern="1200" dirty="0"/>
            <a:t> Report Publication</a:t>
          </a:r>
        </a:p>
      </dsp:txBody>
      <dsp:txXfrm>
        <a:off x="6453808" y="2940367"/>
        <a:ext cx="1119185" cy="1960244"/>
      </dsp:txXfrm>
    </dsp:sp>
    <dsp:sp modelId="{DC77CE4B-7FD3-4362-8C1A-3707D97E1473}">
      <dsp:nvSpPr>
        <dsp:cNvPr id="0" name=""/>
        <dsp:cNvSpPr/>
      </dsp:nvSpPr>
      <dsp:spPr>
        <a:xfrm>
          <a:off x="6885103" y="2205275"/>
          <a:ext cx="490061" cy="4900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490"/>
          </a:xfrm>
          <a:prstGeom prst="rect">
            <a:avLst/>
          </a:prstGeom>
        </p:spPr>
        <p:txBody>
          <a:bodyPr vert="horz" lIns="91778" tIns="45889" rIns="91778" bIns="458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6490"/>
          </a:xfrm>
          <a:prstGeom prst="rect">
            <a:avLst/>
          </a:prstGeom>
        </p:spPr>
        <p:txBody>
          <a:bodyPr vert="horz" lIns="91778" tIns="45889" rIns="91778" bIns="45889" rtlCol="0"/>
          <a:lstStyle>
            <a:lvl1pPr algn="r">
              <a:defRPr sz="1200"/>
            </a:lvl1pPr>
          </a:lstStyle>
          <a:p>
            <a:fld id="{E7AFE930-651F-344E-8314-180208C21109}" type="datetime1">
              <a:rPr lang="en-US" smtClean="0"/>
              <a:pPr/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1600"/>
            <a:ext cx="2945659" cy="496490"/>
          </a:xfrm>
          <a:prstGeom prst="rect">
            <a:avLst/>
          </a:prstGeom>
        </p:spPr>
        <p:txBody>
          <a:bodyPr vert="horz" lIns="91778" tIns="45889" rIns="91778" bIns="458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1600"/>
            <a:ext cx="2945659" cy="496490"/>
          </a:xfrm>
          <a:prstGeom prst="rect">
            <a:avLst/>
          </a:prstGeom>
        </p:spPr>
        <p:txBody>
          <a:bodyPr vert="horz" lIns="91778" tIns="45889" rIns="91778" bIns="45889" rtlCol="0" anchor="b"/>
          <a:lstStyle>
            <a:lvl1pPr algn="r">
              <a:defRPr sz="1200"/>
            </a:lvl1pPr>
          </a:lstStyle>
          <a:p>
            <a:fld id="{A8F22795-F49E-234E-94D2-EFBA1D25E60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482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490"/>
          </a:xfrm>
          <a:prstGeom prst="rect">
            <a:avLst/>
          </a:prstGeom>
        </p:spPr>
        <p:txBody>
          <a:bodyPr vert="horz" lIns="91778" tIns="45889" rIns="91778" bIns="458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490"/>
          </a:xfrm>
          <a:prstGeom prst="rect">
            <a:avLst/>
          </a:prstGeom>
        </p:spPr>
        <p:txBody>
          <a:bodyPr vert="horz" lIns="91778" tIns="45889" rIns="91778" bIns="45889" rtlCol="0"/>
          <a:lstStyle>
            <a:lvl1pPr algn="r">
              <a:defRPr sz="1200"/>
            </a:lvl1pPr>
          </a:lstStyle>
          <a:p>
            <a:fld id="{3D18CB54-21F8-FC40-B512-B346BF09AF08}" type="datetime1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6664"/>
            <a:ext cx="5438140" cy="4468417"/>
          </a:xfrm>
          <a:prstGeom prst="rect">
            <a:avLst/>
          </a:prstGeom>
        </p:spPr>
        <p:txBody>
          <a:bodyPr vert="horz" lIns="91778" tIns="45889" rIns="91778" bIns="45889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1600"/>
            <a:ext cx="2945659" cy="496490"/>
          </a:xfrm>
          <a:prstGeom prst="rect">
            <a:avLst/>
          </a:prstGeom>
        </p:spPr>
        <p:txBody>
          <a:bodyPr vert="horz" lIns="91778" tIns="45889" rIns="91778" bIns="45889" rtlCol="0" anchor="b"/>
          <a:lstStyle>
            <a:lvl1pPr algn="l">
              <a:defRPr sz="1200"/>
            </a:lvl1pPr>
          </a:lstStyle>
          <a:p>
            <a:r>
              <a:rPr lang="en-US" dirty="0" err="1"/>
              <a:t>BoS</a:t>
            </a:r>
            <a:r>
              <a:rPr lang="en-US" dirty="0"/>
              <a:t> Meeting 12 September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1600"/>
            <a:ext cx="2945659" cy="496490"/>
          </a:xfrm>
          <a:prstGeom prst="rect">
            <a:avLst/>
          </a:prstGeom>
        </p:spPr>
        <p:txBody>
          <a:bodyPr vert="horz" lIns="91778" tIns="45889" rIns="91778" bIns="45889" rtlCol="0" anchor="b"/>
          <a:lstStyle>
            <a:lvl1pPr algn="r">
              <a:defRPr sz="1200"/>
            </a:lvl1pPr>
          </a:lstStyle>
          <a:p>
            <a:fld id="{3CFEB767-81C4-2B41-AC6B-7B72DAF6DCF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0597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41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91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95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1863" y="2966299"/>
            <a:ext cx="6069724" cy="1245010"/>
          </a:xfrm>
        </p:spPr>
        <p:txBody>
          <a:bodyPr anchor="b">
            <a:normAutofit/>
          </a:bodyPr>
          <a:lstStyle>
            <a:lvl1pPr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1863" y="4300508"/>
            <a:ext cx="6069724" cy="930206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701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‹Nr.›</a:t>
            </a:fld>
            <a:endParaRPr lang="en-US" dirty="0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737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BA Contac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22247" y="3332452"/>
            <a:ext cx="4014715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ea typeface="ＭＳ Ｐゴシック"/>
                <a:cs typeface="Times New Roman"/>
              </a:rPr>
              <a:t>EUROPEAN BANKING AUTHORITY</a:t>
            </a:r>
            <a:endParaRPr lang="en-GB" sz="1400" b="1" dirty="0">
              <a:solidFill>
                <a:srgbClr val="FFFFFF"/>
              </a:solidFill>
              <a:ea typeface="ＭＳ Ｐゴシック"/>
              <a:cs typeface="Times New Roman"/>
            </a:endParaRPr>
          </a:p>
          <a:p>
            <a:pPr>
              <a:spcBef>
                <a:spcPts val="600"/>
              </a:spcBef>
            </a:pPr>
            <a:r>
              <a:rPr lang="en-US" sz="1400">
                <a:solidFill>
                  <a:prstClr val="white"/>
                </a:solidFill>
              </a:rPr>
              <a:t>Floor 46, </a:t>
            </a:r>
            <a:r>
              <a:rPr lang="en-US" sz="1400" dirty="0">
                <a:solidFill>
                  <a:prstClr val="white"/>
                </a:solidFill>
              </a:rPr>
              <a:t>One Canada Square, London E14 5AA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prstClr val="white"/>
                </a:solidFill>
                <a:ea typeface="ＭＳ Ｐゴシック"/>
                <a:cs typeface="Times New Roman"/>
              </a:rPr>
              <a:t>Tel: 	+44 207 382 1776</a:t>
            </a:r>
            <a:endParaRPr lang="en-GB" sz="1400" dirty="0">
              <a:solidFill>
                <a:prstClr val="white"/>
              </a:solidFill>
              <a:ea typeface="ＭＳ Ｐゴシック"/>
              <a:cs typeface="Times New Roman"/>
            </a:endParaRPr>
          </a:p>
          <a:p>
            <a:r>
              <a:rPr lang="en-US" sz="1400" dirty="0">
                <a:solidFill>
                  <a:srgbClr val="FFFFFF"/>
                </a:solidFill>
                <a:ea typeface="ＭＳ Ｐゴシック"/>
                <a:cs typeface="Times New Roman"/>
              </a:rPr>
              <a:t>Fax:	+44 207 382 1771</a:t>
            </a:r>
            <a:endParaRPr lang="en-GB" sz="1400" dirty="0">
              <a:solidFill>
                <a:srgbClr val="FFFFFF"/>
              </a:solidFill>
              <a:ea typeface="ＭＳ Ｐゴシック"/>
              <a:cs typeface="Times New Roman"/>
            </a:endParaRP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rgbClr val="FFFFFF"/>
                </a:solidFill>
                <a:ea typeface="ＭＳ Ｐゴシック"/>
                <a:cs typeface="Times New Roman"/>
              </a:rPr>
              <a:t>E-mail: </a:t>
            </a:r>
            <a:r>
              <a:rPr lang="en-US" sz="1400" dirty="0" err="1">
                <a:solidFill>
                  <a:srgbClr val="FFFFFF"/>
                </a:solidFill>
                <a:ea typeface="ＭＳ Ｐゴシック"/>
                <a:cs typeface="Times New Roman"/>
              </a:rPr>
              <a:t>info@eba.europa.eu</a:t>
            </a:r>
            <a:endParaRPr lang="en-GB" sz="1400" dirty="0">
              <a:solidFill>
                <a:srgbClr val="000000"/>
              </a:solidFill>
              <a:ea typeface="ＭＳ Ｐゴシック"/>
              <a:cs typeface="Times New Roman"/>
            </a:endParaRPr>
          </a:p>
          <a:p>
            <a:r>
              <a:rPr lang="en-US" sz="1400" dirty="0">
                <a:solidFill>
                  <a:srgbClr val="FFFFFF"/>
                </a:solidFill>
                <a:ea typeface="ＭＳ Ｐゴシック"/>
                <a:cs typeface="Times New Roman"/>
              </a:rPr>
              <a:t>http://</a:t>
            </a:r>
            <a:r>
              <a:rPr lang="en-US" sz="1400" dirty="0" err="1">
                <a:solidFill>
                  <a:srgbClr val="FFFFFF"/>
                </a:solidFill>
                <a:ea typeface="ＭＳ Ｐゴシック"/>
                <a:cs typeface="Times New Roman"/>
              </a:rPr>
              <a:t>www.eba.europa.eu</a:t>
            </a:r>
            <a:endParaRPr lang="en-GB" sz="1400" dirty="0">
              <a:solidFill>
                <a:srgbClr val="FFFFFF"/>
              </a:solidFill>
              <a:ea typeface="ＭＳ Ｐゴシック"/>
              <a:cs typeface="Times New Roman"/>
            </a:endParaRPr>
          </a:p>
          <a:p>
            <a:endParaRPr lang="en-GB" sz="1400" dirty="0">
              <a:solidFill>
                <a:srgbClr val="FFFFFF"/>
              </a:solidFill>
              <a:ea typeface="ＭＳ Ｐゴシック"/>
              <a:cs typeface="Times New Roman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01078" y="3924391"/>
            <a:ext cx="3848301" cy="0"/>
          </a:xfrm>
          <a:prstGeom prst="line">
            <a:avLst/>
          </a:prstGeom>
          <a:ln w="158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1078" y="4433286"/>
            <a:ext cx="3848301" cy="0"/>
          </a:xfrm>
          <a:prstGeom prst="line">
            <a:avLst/>
          </a:prstGeom>
          <a:ln w="158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1078" y="3617839"/>
            <a:ext cx="3848301" cy="0"/>
          </a:xfrm>
          <a:prstGeom prst="line">
            <a:avLst/>
          </a:prstGeom>
          <a:ln w="158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601078" y="3924391"/>
            <a:ext cx="3848301" cy="0"/>
          </a:xfrm>
          <a:prstGeom prst="line">
            <a:avLst/>
          </a:prstGeom>
          <a:ln w="158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601078" y="4433286"/>
            <a:ext cx="3848301" cy="0"/>
          </a:xfrm>
          <a:prstGeom prst="line">
            <a:avLst/>
          </a:prstGeom>
          <a:ln w="158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01078" y="3617839"/>
            <a:ext cx="3848301" cy="0"/>
          </a:xfrm>
          <a:prstGeom prst="line">
            <a:avLst/>
          </a:prstGeom>
          <a:ln w="158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40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24D7-6BDB-44F1-9678-37B13FF8BB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162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24D7-6BDB-44F1-9678-37B13FF8BB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029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24D7-6BDB-44F1-9678-37B13FF8BB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744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24D7-6BDB-44F1-9678-37B13FF8BB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040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24D7-6BDB-44F1-9678-37B13FF8BB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826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24D7-6BDB-44F1-9678-37B13FF8BB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139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24D7-6BDB-44F1-9678-37B13FF8BB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688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24D7-6BDB-44F1-9678-37B13FF8BB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39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0347"/>
            <a:ext cx="8229600" cy="49008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‹Nr.›</a:t>
            </a:fld>
            <a:endParaRPr lang="en-US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85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24D7-6BDB-44F1-9678-37B13FF8BB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777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24D7-6BDB-44F1-9678-37B13FF8BB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385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24D7-6BDB-44F1-9678-37B13FF8BB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986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1863" y="2966299"/>
            <a:ext cx="6069724" cy="1245010"/>
          </a:xfrm>
        </p:spPr>
        <p:txBody>
          <a:bodyPr anchor="b">
            <a:normAutofit/>
          </a:bodyPr>
          <a:lstStyle>
            <a:lvl1pPr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1863" y="4300508"/>
            <a:ext cx="6069724" cy="930206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84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0347"/>
            <a:ext cx="8229600" cy="49008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‹Nr.›</a:t>
            </a:fld>
            <a:endParaRPr lang="en-US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032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3373384"/>
            <a:ext cx="8229601" cy="1362075"/>
          </a:xfrm>
        </p:spPr>
        <p:txBody>
          <a:bodyPr anchor="t">
            <a:normAutofit/>
          </a:bodyPr>
          <a:lstStyle>
            <a:lvl1pPr algn="l">
              <a:defRPr sz="2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8" y="1873196"/>
            <a:ext cx="8229601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‹Nr.›</a:t>
            </a:fld>
            <a:endParaRPr lang="en-US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44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66345"/>
            <a:ext cx="4038600" cy="488731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‹Nr.›</a:t>
            </a:fld>
            <a:endParaRPr lang="en-US">
              <a:solidFill>
                <a:srgbClr val="2F5773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366345"/>
            <a:ext cx="4038600" cy="488731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9005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8505"/>
            <a:ext cx="4040188" cy="393214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1862"/>
            <a:ext cx="4040188" cy="437930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338505"/>
            <a:ext cx="4041775" cy="393215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91861"/>
            <a:ext cx="4041775" cy="437930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‹Nr.›</a:t>
            </a:fld>
            <a:endParaRPr lang="en-US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903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‹Nr.›</a:t>
            </a:fld>
            <a:endParaRPr lang="en-US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3691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‹Nr.›</a:t>
            </a:fld>
            <a:endParaRPr lang="en-US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7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3373384"/>
            <a:ext cx="8229601" cy="1362075"/>
          </a:xfrm>
        </p:spPr>
        <p:txBody>
          <a:bodyPr anchor="t">
            <a:normAutofit/>
          </a:bodyPr>
          <a:lstStyle>
            <a:lvl1pPr algn="l">
              <a:defRPr sz="2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8" y="1873196"/>
            <a:ext cx="8229601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‹Nr.›</a:t>
            </a:fld>
            <a:endParaRPr lang="en-US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381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665655"/>
            <a:ext cx="3008313" cy="769445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67793"/>
            <a:ext cx="5111750" cy="471213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567793"/>
            <a:ext cx="3008313" cy="47121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‹Nr.›</a:t>
            </a:fld>
            <a:endParaRPr lang="en-US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5860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033517"/>
            <a:ext cx="8229600" cy="460703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5640552"/>
            <a:ext cx="8229601" cy="3591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‹Nr.›</a:t>
            </a:fld>
            <a:endParaRPr lang="en-US" dirty="0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811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‹Nr.›</a:t>
            </a:fld>
            <a:endParaRPr lang="en-US" dirty="0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406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BA Contac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22247" y="3332452"/>
            <a:ext cx="4014715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ea typeface="ＭＳ Ｐゴシック"/>
                <a:cs typeface="Times New Roman"/>
              </a:rPr>
              <a:t>EUROPEAN BANKING AUTHORITY</a:t>
            </a:r>
            <a:endParaRPr lang="en-GB" sz="1400" b="1" dirty="0">
              <a:solidFill>
                <a:srgbClr val="FFFFFF"/>
              </a:solidFill>
              <a:ea typeface="ＭＳ Ｐゴシック"/>
              <a:cs typeface="Times New Roman"/>
            </a:endParaRPr>
          </a:p>
          <a:p>
            <a:pPr>
              <a:spcBef>
                <a:spcPts val="600"/>
              </a:spcBef>
            </a:pPr>
            <a:r>
              <a:rPr lang="en-US" sz="1400">
                <a:solidFill>
                  <a:prstClr val="white"/>
                </a:solidFill>
              </a:rPr>
              <a:t>Floor 46, </a:t>
            </a:r>
            <a:r>
              <a:rPr lang="en-US" sz="1400" dirty="0">
                <a:solidFill>
                  <a:prstClr val="white"/>
                </a:solidFill>
              </a:rPr>
              <a:t>One Canada Square, London E14 5AA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prstClr val="white"/>
                </a:solidFill>
                <a:ea typeface="ＭＳ Ｐゴシック"/>
                <a:cs typeface="Times New Roman"/>
              </a:rPr>
              <a:t>Tel: 	+44 207 382 1776</a:t>
            </a:r>
            <a:endParaRPr lang="en-GB" sz="1400" dirty="0">
              <a:solidFill>
                <a:prstClr val="white"/>
              </a:solidFill>
              <a:ea typeface="ＭＳ Ｐゴシック"/>
              <a:cs typeface="Times New Roman"/>
            </a:endParaRPr>
          </a:p>
          <a:p>
            <a:r>
              <a:rPr lang="en-US" sz="1400" dirty="0">
                <a:solidFill>
                  <a:srgbClr val="FFFFFF"/>
                </a:solidFill>
                <a:ea typeface="ＭＳ Ｐゴシック"/>
                <a:cs typeface="Times New Roman"/>
              </a:rPr>
              <a:t>Fax:	+44 207 382 1771</a:t>
            </a:r>
            <a:endParaRPr lang="en-GB" sz="1400" dirty="0">
              <a:solidFill>
                <a:srgbClr val="FFFFFF"/>
              </a:solidFill>
              <a:ea typeface="ＭＳ Ｐゴシック"/>
              <a:cs typeface="Times New Roman"/>
            </a:endParaRP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rgbClr val="FFFFFF"/>
                </a:solidFill>
                <a:ea typeface="ＭＳ Ｐゴシック"/>
                <a:cs typeface="Times New Roman"/>
              </a:rPr>
              <a:t>E-mail: </a:t>
            </a:r>
            <a:r>
              <a:rPr lang="en-US" sz="1400" dirty="0" err="1">
                <a:solidFill>
                  <a:srgbClr val="FFFFFF"/>
                </a:solidFill>
                <a:ea typeface="ＭＳ Ｐゴシック"/>
                <a:cs typeface="Times New Roman"/>
              </a:rPr>
              <a:t>info@eba.europa.eu</a:t>
            </a:r>
            <a:endParaRPr lang="en-GB" sz="1400" dirty="0">
              <a:solidFill>
                <a:srgbClr val="000000"/>
              </a:solidFill>
              <a:ea typeface="ＭＳ Ｐゴシック"/>
              <a:cs typeface="Times New Roman"/>
            </a:endParaRPr>
          </a:p>
          <a:p>
            <a:r>
              <a:rPr lang="en-US" sz="1400" dirty="0">
                <a:solidFill>
                  <a:srgbClr val="FFFFFF"/>
                </a:solidFill>
                <a:ea typeface="ＭＳ Ｐゴシック"/>
                <a:cs typeface="Times New Roman"/>
              </a:rPr>
              <a:t>http://</a:t>
            </a:r>
            <a:r>
              <a:rPr lang="en-US" sz="1400" dirty="0" err="1">
                <a:solidFill>
                  <a:srgbClr val="FFFFFF"/>
                </a:solidFill>
                <a:ea typeface="ＭＳ Ｐゴシック"/>
                <a:cs typeface="Times New Roman"/>
              </a:rPr>
              <a:t>www.eba.europa.eu</a:t>
            </a:r>
            <a:endParaRPr lang="en-GB" sz="1400" dirty="0">
              <a:solidFill>
                <a:srgbClr val="FFFFFF"/>
              </a:solidFill>
              <a:ea typeface="ＭＳ Ｐゴシック"/>
              <a:cs typeface="Times New Roman"/>
            </a:endParaRPr>
          </a:p>
          <a:p>
            <a:endParaRPr lang="en-GB" sz="1400" dirty="0">
              <a:solidFill>
                <a:srgbClr val="FFFFFF"/>
              </a:solidFill>
              <a:ea typeface="ＭＳ Ｐゴシック"/>
              <a:cs typeface="Times New Roman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01078" y="3924391"/>
            <a:ext cx="3848301" cy="0"/>
          </a:xfrm>
          <a:prstGeom prst="line">
            <a:avLst/>
          </a:prstGeom>
          <a:ln w="158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1078" y="4433286"/>
            <a:ext cx="3848301" cy="0"/>
          </a:xfrm>
          <a:prstGeom prst="line">
            <a:avLst/>
          </a:prstGeom>
          <a:ln w="158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1078" y="3617839"/>
            <a:ext cx="3848301" cy="0"/>
          </a:xfrm>
          <a:prstGeom prst="line">
            <a:avLst/>
          </a:prstGeom>
          <a:ln w="158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601078" y="3924391"/>
            <a:ext cx="3848301" cy="0"/>
          </a:xfrm>
          <a:prstGeom prst="line">
            <a:avLst/>
          </a:prstGeom>
          <a:ln w="158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601078" y="4433286"/>
            <a:ext cx="3848301" cy="0"/>
          </a:xfrm>
          <a:prstGeom prst="line">
            <a:avLst/>
          </a:prstGeom>
          <a:ln w="158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01078" y="3617839"/>
            <a:ext cx="3848301" cy="0"/>
          </a:xfrm>
          <a:prstGeom prst="line">
            <a:avLst/>
          </a:prstGeom>
          <a:ln w="158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171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66345"/>
            <a:ext cx="4038600" cy="488731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‹Nr.›</a:t>
            </a:fld>
            <a:endParaRPr lang="en-US">
              <a:solidFill>
                <a:srgbClr val="2F5773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366345"/>
            <a:ext cx="4038600" cy="488731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467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8505"/>
            <a:ext cx="4040188" cy="393214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1862"/>
            <a:ext cx="4040188" cy="437930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338505"/>
            <a:ext cx="4041775" cy="393215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91861"/>
            <a:ext cx="4041775" cy="437930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‹Nr.›</a:t>
            </a:fld>
            <a:endParaRPr lang="en-US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125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‹Nr.›</a:t>
            </a:fld>
            <a:endParaRPr lang="en-US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300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‹Nr.›</a:t>
            </a:fld>
            <a:endParaRPr lang="en-US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765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665655"/>
            <a:ext cx="3008313" cy="769445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67793"/>
            <a:ext cx="5111750" cy="471213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567793"/>
            <a:ext cx="3008313" cy="47121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‹Nr.›</a:t>
            </a:fld>
            <a:endParaRPr lang="en-US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35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033517"/>
            <a:ext cx="8229600" cy="460703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5640552"/>
            <a:ext cx="8229601" cy="3591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‹Nr.›</a:t>
            </a:fld>
            <a:endParaRPr lang="en-US" dirty="0">
              <a:solidFill>
                <a:srgbClr val="2F5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37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586828"/>
            <a:ext cx="6663559" cy="555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0347"/>
            <a:ext cx="8229600" cy="4900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 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498897"/>
            <a:ext cx="4920593" cy="22257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9034" y="6498897"/>
            <a:ext cx="777766" cy="2225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‹Nr.›</a:t>
            </a:fld>
            <a:endParaRPr lang="en-US" dirty="0">
              <a:solidFill>
                <a:srgbClr val="2F5773"/>
              </a:solidFill>
            </a:endParaRPr>
          </a:p>
        </p:txBody>
      </p:sp>
      <p:pic>
        <p:nvPicPr>
          <p:cNvPr id="7" name="Picture 6" descr="EBA-logo-full-colou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93" y="388506"/>
            <a:ext cx="1099207" cy="407353"/>
          </a:xfrm>
          <a:prstGeom prst="rect">
            <a:avLst/>
          </a:prstGeom>
        </p:spPr>
      </p:pic>
      <p:pic>
        <p:nvPicPr>
          <p:cNvPr id="8" name="Picture 7" descr="EBA-logo-full-colou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93" y="388506"/>
            <a:ext cx="1099207" cy="407353"/>
          </a:xfrm>
          <a:prstGeom prst="rect">
            <a:avLst/>
          </a:prstGeom>
        </p:spPr>
      </p:pic>
      <p:pic>
        <p:nvPicPr>
          <p:cNvPr id="9" name="Picture 8" descr="EBA-logo-full-colou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93" y="388506"/>
            <a:ext cx="1099207" cy="407353"/>
          </a:xfrm>
          <a:prstGeom prst="rect">
            <a:avLst/>
          </a:prstGeom>
        </p:spPr>
      </p:pic>
      <p:pic>
        <p:nvPicPr>
          <p:cNvPr id="10" name="Picture 9" descr="EBA-logo-full-colou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93" y="388506"/>
            <a:ext cx="1099207" cy="407353"/>
          </a:xfrm>
          <a:prstGeom prst="rect">
            <a:avLst/>
          </a:prstGeom>
        </p:spPr>
      </p:pic>
      <p:pic>
        <p:nvPicPr>
          <p:cNvPr id="11" name="Picture 10" descr="EBA-logo-full-colou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93" y="388506"/>
            <a:ext cx="1099207" cy="40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9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u="none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5000"/>
        </a:lnSpc>
        <a:spcBef>
          <a:spcPts val="1200"/>
        </a:spcBef>
        <a:buFontTx/>
        <a:buNone/>
        <a:defRPr sz="18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230400" indent="-230400" algn="l" defTabSz="457200" rtl="0" eaLnBrk="1" latinLnBrk="0" hangingPunct="1">
        <a:lnSpc>
          <a:spcPct val="105000"/>
        </a:lnSpc>
        <a:spcBef>
          <a:spcPts val="12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20000" indent="-228600" algn="l" defTabSz="457200" rtl="0" eaLnBrk="1" latinLnBrk="0" hangingPunct="1">
        <a:spcBef>
          <a:spcPts val="500"/>
        </a:spcBef>
        <a:buClr>
          <a:schemeClr val="tx2"/>
        </a:buClr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80000" indent="-228600" algn="l" defTabSz="457200" rtl="0" eaLnBrk="1" latinLnBrk="0" hangingPunct="1">
        <a:spcBef>
          <a:spcPts val="500"/>
        </a:spcBef>
        <a:buClr>
          <a:schemeClr val="bg2"/>
        </a:buClr>
        <a:buSzPct val="55000"/>
        <a:buFont typeface="Wingdings 3" charset="2"/>
        <a:buChar char="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440000" marR="0" indent="-285750" algn="l" defTabSz="4572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100000"/>
        <a:buFont typeface="Wingdings" charset="2"/>
        <a:buChar char="§"/>
        <a:tabLst/>
        <a:defRPr sz="16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824D7-6BDB-44F1-9678-37B13FF8BB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00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586828"/>
            <a:ext cx="6663559" cy="555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0347"/>
            <a:ext cx="8229600" cy="4900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 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498897"/>
            <a:ext cx="4920593" cy="22257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9034" y="6498897"/>
            <a:ext cx="777766" cy="2225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‹Nr.›</a:t>
            </a:fld>
            <a:endParaRPr lang="en-US" dirty="0">
              <a:solidFill>
                <a:srgbClr val="2F5773"/>
              </a:solidFill>
            </a:endParaRPr>
          </a:p>
        </p:txBody>
      </p:sp>
      <p:pic>
        <p:nvPicPr>
          <p:cNvPr id="7" name="Picture 6" descr="EBA-logo-full-colou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93" y="388506"/>
            <a:ext cx="1099207" cy="407353"/>
          </a:xfrm>
          <a:prstGeom prst="rect">
            <a:avLst/>
          </a:prstGeom>
        </p:spPr>
      </p:pic>
      <p:pic>
        <p:nvPicPr>
          <p:cNvPr id="8" name="Picture 7" descr="EBA-logo-full-colou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93" y="388506"/>
            <a:ext cx="1099207" cy="407353"/>
          </a:xfrm>
          <a:prstGeom prst="rect">
            <a:avLst/>
          </a:prstGeom>
        </p:spPr>
      </p:pic>
      <p:pic>
        <p:nvPicPr>
          <p:cNvPr id="9" name="Picture 8" descr="EBA-logo-full-colou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93" y="388506"/>
            <a:ext cx="1099207" cy="407353"/>
          </a:xfrm>
          <a:prstGeom prst="rect">
            <a:avLst/>
          </a:prstGeom>
        </p:spPr>
      </p:pic>
      <p:pic>
        <p:nvPicPr>
          <p:cNvPr id="10" name="Picture 9" descr="EBA-logo-full-colou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93" y="388506"/>
            <a:ext cx="1099207" cy="407353"/>
          </a:xfrm>
          <a:prstGeom prst="rect">
            <a:avLst/>
          </a:prstGeom>
        </p:spPr>
      </p:pic>
      <p:pic>
        <p:nvPicPr>
          <p:cNvPr id="11" name="Picture 10" descr="EBA-logo-full-colou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93" y="388506"/>
            <a:ext cx="1099207" cy="40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9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u="none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5000"/>
        </a:lnSpc>
        <a:spcBef>
          <a:spcPts val="1200"/>
        </a:spcBef>
        <a:buFontTx/>
        <a:buNone/>
        <a:defRPr sz="18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230400" indent="-230400" algn="l" defTabSz="457200" rtl="0" eaLnBrk="1" latinLnBrk="0" hangingPunct="1">
        <a:lnSpc>
          <a:spcPct val="105000"/>
        </a:lnSpc>
        <a:spcBef>
          <a:spcPts val="12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20000" indent="-228600" algn="l" defTabSz="457200" rtl="0" eaLnBrk="1" latinLnBrk="0" hangingPunct="1">
        <a:spcBef>
          <a:spcPts val="500"/>
        </a:spcBef>
        <a:buClr>
          <a:schemeClr val="tx2"/>
        </a:buClr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80000" indent="-228600" algn="l" defTabSz="457200" rtl="0" eaLnBrk="1" latinLnBrk="0" hangingPunct="1">
        <a:spcBef>
          <a:spcPts val="500"/>
        </a:spcBef>
        <a:buClr>
          <a:schemeClr val="bg2"/>
        </a:buClr>
        <a:buSzPct val="55000"/>
        <a:buFont typeface="Wingdings 3" charset="2"/>
        <a:buChar char="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440000" marR="0" indent="-285750" algn="l" defTabSz="4572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100000"/>
        <a:buFont typeface="Wingdings" charset="2"/>
        <a:buChar char="§"/>
        <a:tabLst/>
        <a:defRPr sz="16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495" y="3611005"/>
            <a:ext cx="6069724" cy="562335"/>
          </a:xfrm>
          <a:noFill/>
        </p:spPr>
        <p:txBody>
          <a:bodyPr>
            <a:noAutofit/>
          </a:bodyPr>
          <a:lstStyle/>
          <a:p>
            <a:r>
              <a:rPr lang="en-US" b="0" cap="all" dirty="0"/>
              <a:t>Eba call for advice on </a:t>
            </a:r>
            <a:r>
              <a:rPr lang="en-US" b="0" cap="all" dirty="0" err="1"/>
              <a:t>basel</a:t>
            </a:r>
            <a:r>
              <a:rPr lang="en-US" b="0" cap="all" dirty="0"/>
              <a:t> iii: state of play</a:t>
            </a:r>
          </a:p>
        </p:txBody>
      </p:sp>
      <p:sp>
        <p:nvSpPr>
          <p:cNvPr id="4" name="Subtitle 6"/>
          <p:cNvSpPr txBox="1">
            <a:spLocks/>
          </p:cNvSpPr>
          <p:nvPr/>
        </p:nvSpPr>
        <p:spPr>
          <a:xfrm>
            <a:off x="563495" y="4215107"/>
            <a:ext cx="6372324" cy="85299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105000"/>
              </a:lnSpc>
              <a:spcBef>
                <a:spcPts val="1200"/>
              </a:spcBef>
              <a:buFontTx/>
              <a:buNone/>
              <a:defRPr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105000"/>
              </a:lnSpc>
              <a:spcBef>
                <a:spcPts val="12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500"/>
              </a:spcBef>
              <a:buClr>
                <a:schemeClr val="tx2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500"/>
              </a:spcBef>
              <a:buClr>
                <a:schemeClr val="bg2"/>
              </a:buClr>
              <a:buSzPct val="55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charset="2"/>
              <a:buNone/>
              <a:tabLst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GB" sz="1700" dirty="0"/>
              <a:t>Olli </a:t>
            </a:r>
            <a:r>
              <a:rPr lang="en-GB" sz="1700" dirty="0" err="1"/>
              <a:t>Castrén</a:t>
            </a:r>
            <a:r>
              <a:rPr lang="en-GB" sz="1700" dirty="0"/>
              <a:t> | Head of Economic Analysis and Impact Assessment, EBA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700" dirty="0">
                <a:solidFill>
                  <a:schemeClr val="bg2"/>
                </a:solidFill>
              </a:rPr>
              <a:t>EFBS Meeting - Brussels 21 March 2019 </a:t>
            </a:r>
            <a:r>
              <a:rPr lang="en-US" sz="1700" dirty="0"/>
              <a:t>					</a:t>
            </a: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4109042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593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642" y="411730"/>
            <a:ext cx="7363839" cy="555071"/>
          </a:xfrm>
        </p:spPr>
        <p:txBody>
          <a:bodyPr>
            <a:noAutofit/>
          </a:bodyPr>
          <a:lstStyle/>
          <a:p>
            <a:r>
              <a:rPr lang="en-GB" sz="2800" dirty="0"/>
              <a:t>Basel III revisions: reducing undue RWA variability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2</a:t>
            </a:fld>
            <a:endParaRPr lang="en-US">
              <a:solidFill>
                <a:srgbClr val="2F5773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878567"/>
              </p:ext>
            </p:extLst>
          </p:nvPr>
        </p:nvGraphicFramePr>
        <p:xfrm>
          <a:off x="387178" y="1200261"/>
          <a:ext cx="8221248" cy="5296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6478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7" y="369016"/>
            <a:ext cx="7710696" cy="770014"/>
          </a:xfrm>
        </p:spPr>
        <p:txBody>
          <a:bodyPr>
            <a:noAutofit/>
          </a:bodyPr>
          <a:lstStyle/>
          <a:p>
            <a:r>
              <a:rPr lang="en-GB" sz="2800" dirty="0"/>
              <a:t>An appetizer: impact of the reform as of October 2018 EBA Basel III monitoring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3</a:t>
            </a:fld>
            <a:endParaRPr lang="en-US">
              <a:solidFill>
                <a:srgbClr val="2F5773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1566" y="4653256"/>
            <a:ext cx="8577471" cy="1686820"/>
          </a:xfrm>
          <a:ln>
            <a:noFill/>
          </a:ln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en-GB" dirty="0"/>
              <a:t>Main drivers: </a:t>
            </a:r>
            <a:r>
              <a:rPr lang="en-GB" b="1" dirty="0">
                <a:solidFill>
                  <a:schemeClr val="tx2"/>
                </a:solidFill>
              </a:rPr>
              <a:t>output floor </a:t>
            </a:r>
            <a:r>
              <a:rPr lang="en-GB" dirty="0"/>
              <a:t>and </a:t>
            </a:r>
            <a:r>
              <a:rPr lang="en-GB" b="1" dirty="0">
                <a:solidFill>
                  <a:schemeClr val="tx2"/>
                </a:solidFill>
              </a:rPr>
              <a:t>operational risk</a:t>
            </a:r>
          </a:p>
          <a:p>
            <a:pPr marL="0" lvl="1" indent="0" algn="ctr">
              <a:buNone/>
            </a:pPr>
            <a:r>
              <a:rPr lang="en-GB" dirty="0"/>
              <a:t>Largest banks more impacted: G-SII </a:t>
            </a:r>
            <a:r>
              <a:rPr lang="en-GB" b="1" dirty="0">
                <a:solidFill>
                  <a:schemeClr val="tx2"/>
                </a:solidFill>
              </a:rPr>
              <a:t>+25.4% MRC,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/>
              <a:t>Group 1 </a:t>
            </a:r>
            <a:r>
              <a:rPr lang="en-GB" b="1" dirty="0">
                <a:solidFill>
                  <a:schemeClr val="tx2"/>
                </a:solidFill>
              </a:rPr>
              <a:t>+18.7% MRC</a:t>
            </a:r>
            <a:r>
              <a:rPr lang="en-GB" dirty="0"/>
              <a:t>, Group 2 </a:t>
            </a:r>
            <a:r>
              <a:rPr lang="en-GB" b="1" dirty="0">
                <a:solidFill>
                  <a:schemeClr val="tx2"/>
                </a:solidFill>
              </a:rPr>
              <a:t>+3.8% MRC</a:t>
            </a:r>
          </a:p>
          <a:p>
            <a:pPr marL="0" lvl="1" indent="0" algn="ctr">
              <a:buNone/>
            </a:pP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Note: Systemic Buffers and P2 not included!</a:t>
            </a:r>
            <a:endParaRPr lang="en-GB" b="1" dirty="0"/>
          </a:p>
          <a:p>
            <a:pPr marL="0" lvl="1" indent="0" algn="ctr">
              <a:buNone/>
            </a:pP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933" y="1430105"/>
            <a:ext cx="3931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accent2"/>
                </a:solidFill>
              </a:rPr>
              <a:t>Overall impact of </a:t>
            </a:r>
            <a:r>
              <a:rPr lang="en-US" sz="1000" b="1" dirty="0">
                <a:solidFill>
                  <a:schemeClr val="accent2"/>
                </a:solidFill>
              </a:rPr>
              <a:t>full implementation of the final Basel III (2027), in %</a:t>
            </a:r>
            <a:r>
              <a:rPr lang="en-GB" sz="1000" b="1" dirty="0">
                <a:solidFill>
                  <a:schemeClr val="accent2"/>
                </a:solidFill>
              </a:rPr>
              <a:t> change of Tier 1 MRC, ‘All banks’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2528" y="4079781"/>
            <a:ext cx="3950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Source: October 2018 EBA Basel III Monitoring exercise report (reference data Dec 2017)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80" y="1854173"/>
            <a:ext cx="3789405" cy="21464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9694" y="1786353"/>
            <a:ext cx="4681387" cy="1113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09694" y="3005745"/>
            <a:ext cx="3865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Source: October 2018 EBA Basel III Monitoring exercise report (reference data Dec 2017)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09694" y="1428584"/>
            <a:ext cx="39318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accent2"/>
                </a:solidFill>
              </a:rPr>
              <a:t>Capital shortfalls</a:t>
            </a:r>
          </a:p>
        </p:txBody>
      </p:sp>
    </p:spTree>
    <p:extLst>
      <p:ext uri="{BB962C8B-B14F-4D97-AF65-F5344CB8AC3E}">
        <p14:creationId xmlns:p14="http://schemas.microsoft.com/office/powerpoint/2010/main" val="1311534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7397"/>
            <a:ext cx="8229600" cy="507377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tx2"/>
                </a:solidFill>
              </a:rPr>
              <a:t>Operational risk (+5.7%)</a:t>
            </a:r>
          </a:p>
          <a:p>
            <a:pPr marL="622300" lvl="1" indent="-246063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GB" sz="2000" dirty="0"/>
              <a:t>Basel III national discretions:</a:t>
            </a:r>
          </a:p>
          <a:p>
            <a:pPr marL="982663" lvl="2"/>
            <a:r>
              <a:rPr lang="en-GB" sz="2000" dirty="0"/>
              <a:t>Loss materiality threshold at 100k (instead of 20k): </a:t>
            </a:r>
            <a:r>
              <a:rPr lang="en-GB" sz="2000" b="1" dirty="0">
                <a:solidFill>
                  <a:schemeClr val="tx2"/>
                </a:solidFill>
              </a:rPr>
              <a:t>+4.5% </a:t>
            </a:r>
          </a:p>
          <a:p>
            <a:pPr marL="982663" lvl="2"/>
            <a:r>
              <a:rPr lang="en-GB" sz="2000" dirty="0"/>
              <a:t>Discretion of setting the ILM = 1 (instead of bank-specific): </a:t>
            </a:r>
            <a:r>
              <a:rPr lang="en-GB" sz="2000" b="1" dirty="0">
                <a:solidFill>
                  <a:schemeClr val="tx2"/>
                </a:solidFill>
              </a:rPr>
              <a:t>+1.4%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tx2"/>
                </a:solidFill>
              </a:rPr>
              <a:t>CVA risk (+3.3%)</a:t>
            </a:r>
          </a:p>
          <a:p>
            <a:pPr marL="622300" lvl="1" indent="-261938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GB" sz="2000" dirty="0"/>
              <a:t>Basel III scenario excludes EU CVA exemptions: if exemptions kept impact will be lower</a:t>
            </a:r>
            <a:r>
              <a:rPr lang="en-GB" sz="2000" dirty="0">
                <a:sym typeface="Wingdings" panose="05000000000000000000" pitchFamily="2" charset="2"/>
              </a:rPr>
              <a:t> </a:t>
            </a:r>
            <a:endParaRPr lang="en-GB" sz="2000" dirty="0"/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tx2"/>
                </a:solidFill>
              </a:rPr>
              <a:t>Leverage ratio (-5.1%)</a:t>
            </a:r>
            <a:endParaRPr lang="en-US" sz="2000" dirty="0"/>
          </a:p>
          <a:p>
            <a:pPr marL="573088" lvl="1" indent="-212725" fontAlgn="base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LR-constrained banks do not ‘pay’ part of the RWA-driven increase in capital: this explains the LR negative offset result at aggregate level         (-5.1%)</a:t>
            </a:r>
          </a:p>
          <a:p>
            <a:pPr marL="573088" lvl="1" indent="-212725" fontAlgn="base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The leverage ratio Tier 1 MRC in the sample increases when looking at it in isolation(+5.1%), due to the introduction of the G-SIIs surcharge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4</a:t>
            </a:fld>
            <a:endParaRPr lang="en-US" dirty="0">
              <a:solidFill>
                <a:srgbClr val="2F5773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4426" y="405174"/>
            <a:ext cx="7710696" cy="555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Key findings by risk category</a:t>
            </a:r>
          </a:p>
        </p:txBody>
      </p:sp>
    </p:spTree>
    <p:extLst>
      <p:ext uri="{BB962C8B-B14F-4D97-AF65-F5344CB8AC3E}">
        <p14:creationId xmlns:p14="http://schemas.microsoft.com/office/powerpoint/2010/main" val="3651551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03" y="401839"/>
            <a:ext cx="7315201" cy="555071"/>
          </a:xfrm>
        </p:spPr>
        <p:txBody>
          <a:bodyPr>
            <a:noAutofit/>
          </a:bodyPr>
          <a:lstStyle/>
          <a:p>
            <a:r>
              <a:rPr lang="en-GB" sz="2800" dirty="0"/>
              <a:t>More comprehensive assessment under way: </a:t>
            </a:r>
            <a:br>
              <a:rPr lang="en-GB" sz="2800" dirty="0"/>
            </a:br>
            <a:r>
              <a:rPr lang="en-GB" sz="2800" dirty="0"/>
              <a:t>the Call for Advice (</a:t>
            </a:r>
            <a:r>
              <a:rPr lang="en-GB" sz="2800" dirty="0" err="1"/>
              <a:t>CfA</a:t>
            </a:r>
            <a:r>
              <a:rPr lang="en-GB" sz="28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5</a:t>
            </a:fld>
            <a:endParaRPr lang="en-US">
              <a:solidFill>
                <a:srgbClr val="2F5773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131349"/>
              </p:ext>
            </p:extLst>
          </p:nvPr>
        </p:nvGraphicFramePr>
        <p:xfrm>
          <a:off x="370703" y="1370013"/>
          <a:ext cx="8419069" cy="4900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0028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6</a:t>
            </a:fld>
            <a:endParaRPr lang="en-US">
              <a:solidFill>
                <a:srgbClr val="2F5773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198" y="905725"/>
            <a:ext cx="74518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186 banks in the QIS cumulative analysis (as of today) </a:t>
            </a:r>
          </a:p>
          <a:p>
            <a:endParaRPr lang="en-GB" sz="1400" b="1" dirty="0">
              <a:solidFill>
                <a:schemeClr val="accent2"/>
              </a:solidFill>
            </a:endParaRPr>
          </a:p>
          <a:p>
            <a:r>
              <a:rPr lang="en-GB" sz="1400" dirty="0">
                <a:solidFill>
                  <a:schemeClr val="tx2"/>
                </a:solidFill>
              </a:rPr>
              <a:t>Why are some banks excluded?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197" y="6268065"/>
            <a:ext cx="77285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* CR SF: Credit risk scaling factor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hart 6"/>
              <p:cNvGraphicFramePr/>
              <p:nvPr>
                <p:extLst>
                  <p:ext uri="{D42A27DB-BD31-4B8C-83A1-F6EECF244321}">
                    <p14:modId xmlns:p14="http://schemas.microsoft.com/office/powerpoint/2010/main" val="111727716"/>
                  </p:ext>
                </p:extLst>
              </p:nvPr>
            </p:nvGraphicFramePr>
            <p:xfrm>
              <a:off x="513842" y="1722669"/>
              <a:ext cx="8005814" cy="303880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Chart 6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3842" y="1722669"/>
                <a:ext cx="8005814" cy="3038802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199" y="378063"/>
            <a:ext cx="7110920" cy="555071"/>
          </a:xfrm>
        </p:spPr>
        <p:txBody>
          <a:bodyPr>
            <a:noAutofit/>
          </a:bodyPr>
          <a:lstStyle/>
          <a:p>
            <a:r>
              <a:rPr lang="en-GB" sz="2800" dirty="0"/>
              <a:t>Data collection status – QIS and Survey Samples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198" y="4839751"/>
            <a:ext cx="8062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NOTE: Banks excluded due to ‘consolidation’ (subsidiaries of EU parents) will inform the Business Model Analysis</a:t>
            </a:r>
          </a:p>
        </p:txBody>
      </p:sp>
      <p:sp>
        <p:nvSpPr>
          <p:cNvPr id="2" name="Rectangle 1"/>
          <p:cNvSpPr/>
          <p:nvPr/>
        </p:nvSpPr>
        <p:spPr>
          <a:xfrm>
            <a:off x="445197" y="5467570"/>
            <a:ext cx="81431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2"/>
                </a:solidFill>
              </a:rPr>
              <a:t>178 banks submitted the Qualitative Questionnaire</a:t>
            </a:r>
          </a:p>
          <a:p>
            <a:endParaRPr lang="en-GB" sz="1400" b="1" dirty="0">
              <a:solidFill>
                <a:schemeClr val="accent2"/>
              </a:solidFill>
            </a:endParaRPr>
          </a:p>
          <a:p>
            <a:r>
              <a:rPr lang="en-GB" sz="1400" b="1" dirty="0">
                <a:solidFill>
                  <a:schemeClr val="accent2"/>
                </a:solidFill>
              </a:rPr>
              <a:t>25 ECAIs submitted the Qualitative Questionnaire </a:t>
            </a:r>
          </a:p>
        </p:txBody>
      </p:sp>
    </p:spTree>
    <p:extLst>
      <p:ext uri="{BB962C8B-B14F-4D97-AF65-F5344CB8AC3E}">
        <p14:creationId xmlns:p14="http://schemas.microsoft.com/office/powerpoint/2010/main" val="2800556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60364"/>
            <a:ext cx="7013644" cy="555071"/>
          </a:xfrm>
        </p:spPr>
        <p:txBody>
          <a:bodyPr>
            <a:noAutofit/>
          </a:bodyPr>
          <a:lstStyle/>
          <a:p>
            <a:r>
              <a:rPr lang="en-GB" sz="2800" dirty="0"/>
              <a:t>Analytical elements of the </a:t>
            </a:r>
            <a:r>
              <a:rPr lang="en-GB" sz="2800" dirty="0" err="1"/>
              <a:t>CfA</a:t>
            </a:r>
            <a:r>
              <a:rPr lang="en-GB" sz="2800" dirty="0"/>
              <a:t> (non exhaustive)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7</a:t>
            </a:fld>
            <a:endParaRPr lang="en-US">
              <a:solidFill>
                <a:srgbClr val="2F5773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199" y="1309815"/>
            <a:ext cx="8229600" cy="5189081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tx2"/>
                </a:solidFill>
              </a:rPr>
              <a:t>Capital requirements</a:t>
            </a:r>
          </a:p>
          <a:p>
            <a:pPr marL="622300" lvl="1" indent="-261938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effectLst>
                  <a:outerShdw sx="0" sy="0">
                    <a:srgbClr val="000000"/>
                  </a:outerShdw>
                </a:effectLst>
              </a:rPr>
              <a:t>Pillar 2 included in the impact calculation (besides P1 and buffers)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tx2"/>
                </a:solidFill>
              </a:rPr>
              <a:t>Proportionality and business models</a:t>
            </a:r>
          </a:p>
          <a:p>
            <a:pPr marL="622300" lvl="1" indent="-261938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GB" sz="2100" dirty="0">
                <a:effectLst>
                  <a:outerShdw sx="0" sy="0">
                    <a:srgbClr val="000000"/>
                  </a:outerShdw>
                </a:effectLst>
              </a:rPr>
              <a:t>Impact assessed as per Large / Small non-complex / Other CRR2 clustering </a:t>
            </a:r>
          </a:p>
          <a:p>
            <a:pPr marL="622300" lvl="1" indent="-261938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GB" sz="2100" dirty="0">
                <a:effectLst>
                  <a:outerShdw sx="0" sy="0">
                    <a:srgbClr val="000000"/>
                  </a:outerShdw>
                </a:effectLst>
              </a:rPr>
              <a:t>Impact assessed per business model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accent1"/>
                </a:solidFill>
              </a:rPr>
              <a:t>Level of consolidation</a:t>
            </a:r>
          </a:p>
          <a:p>
            <a:pPr marL="622300" lvl="1" indent="-261938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effectLst>
                  <a:outerShdw sx="0" sy="0">
                    <a:srgbClr val="000000"/>
                  </a:outerShdw>
                </a:effectLst>
              </a:rPr>
              <a:t>QIS: highest level of EU consolidation</a:t>
            </a:r>
          </a:p>
          <a:p>
            <a:pPr marL="622300" lvl="1" indent="-261938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effectLst>
                  <a:outerShdw sx="0" sy="0">
                    <a:srgbClr val="000000"/>
                  </a:outerShdw>
                </a:effectLst>
              </a:rPr>
              <a:t>Subsidiary analysis: O-SII subsidiaries + Qualitative Questionnaire on impact at subsidiary level (largest subsidiary per business model in the Banking Group)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accent1"/>
                </a:solidFill>
              </a:rPr>
              <a:t>Marginal quantitative impacts </a:t>
            </a:r>
          </a:p>
          <a:p>
            <a:pPr marL="622300" lvl="1" indent="-261938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effectLst>
                  <a:outerShdw sx="0" sy="0">
                    <a:srgbClr val="000000"/>
                  </a:outerShdw>
                </a:effectLst>
              </a:rPr>
              <a:t>‘All but one approach’: impact of individual provisions assessed vs. overall package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tx2"/>
                </a:solidFill>
              </a:rPr>
              <a:t>Macroeconomic impact</a:t>
            </a:r>
          </a:p>
          <a:p>
            <a:pPr marL="622300" lvl="1" indent="-261938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GB" sz="2000" dirty="0"/>
              <a:t>Collaboration EBA-ECB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tx2"/>
                </a:solidFill>
              </a:rPr>
              <a:t>Qualitative analysis (survey)</a:t>
            </a:r>
          </a:p>
          <a:p>
            <a:pPr marL="622300" lvl="1" indent="-261938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GB" sz="2100" dirty="0"/>
              <a:t>Policy elements that cannot be assessed via QIS and input from ECAIs</a:t>
            </a:r>
          </a:p>
          <a:p>
            <a:pPr marL="285750" indent="-285750">
              <a:buClr>
                <a:schemeClr val="bg2"/>
              </a:buClr>
              <a:buFont typeface="Wingdings" panose="05000000000000000000" pitchFamily="2" charset="2"/>
              <a:buChar char="§"/>
            </a:pPr>
            <a:endParaRPr lang="en-GB" sz="2100" b="1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bg2"/>
              </a:buClr>
              <a:buFont typeface="Wingdings" panose="05000000000000000000" pitchFamily="2" charset="2"/>
              <a:buChar char="§"/>
            </a:pPr>
            <a:endParaRPr lang="en-GB" sz="21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482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11727"/>
            <a:ext cx="7120648" cy="555071"/>
          </a:xfrm>
        </p:spPr>
        <p:txBody>
          <a:bodyPr>
            <a:noAutofit/>
          </a:bodyPr>
          <a:lstStyle/>
          <a:p>
            <a:r>
              <a:rPr lang="en-GB" sz="2800" dirty="0"/>
              <a:t>Main areas of focus in the </a:t>
            </a:r>
            <a:r>
              <a:rPr lang="en-GB" sz="2800" dirty="0" err="1"/>
              <a:t>CfA</a:t>
            </a:r>
            <a:r>
              <a:rPr lang="en-GB" sz="2800" dirty="0"/>
              <a:t> (non exhaustive!)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>
                <a:solidFill>
                  <a:srgbClr val="2F5773"/>
                </a:solidFill>
              </a:rPr>
              <a:pPr/>
              <a:t>8</a:t>
            </a:fld>
            <a:endParaRPr lang="en-US">
              <a:solidFill>
                <a:srgbClr val="2F5773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199" y="1163901"/>
            <a:ext cx="8229600" cy="5189081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tx2"/>
                </a:solidFill>
              </a:rPr>
              <a:t>Credit risk</a:t>
            </a:r>
          </a:p>
          <a:p>
            <a:pPr marL="622300" lvl="1" indent="-261938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GB" sz="2000" b="1" dirty="0">
                <a:effectLst>
                  <a:outerShdw sx="0" sy="0">
                    <a:srgbClr val="000000"/>
                  </a:outerShdw>
                </a:effectLst>
              </a:rPr>
              <a:t>Credit Ratings (SA)</a:t>
            </a:r>
            <a:r>
              <a:rPr lang="en-GB" sz="2000" dirty="0">
                <a:effectLst>
                  <a:outerShdw sx="0" sy="0">
                    <a:srgbClr val="000000"/>
                  </a:outerShdw>
                </a:effectLst>
              </a:rPr>
              <a:t> </a:t>
            </a:r>
          </a:p>
          <a:p>
            <a:pPr marL="1111900" lvl="2" indent="-261938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effectLst>
                  <a:outerShdw sx="0" sy="0">
                    <a:srgbClr val="000000"/>
                  </a:outerShdw>
                </a:effectLst>
              </a:rPr>
              <a:t>Overall: ECRA (ratings allowed) vs SCRA (ratings banned)? </a:t>
            </a:r>
          </a:p>
          <a:p>
            <a:pPr marL="1111900" lvl="2" indent="-261938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effectLst>
                  <a:outerShdw sx="0" sy="0">
                    <a:srgbClr val="000000"/>
                  </a:outerShdw>
                </a:effectLst>
              </a:rPr>
              <a:t>Corporate exposures: mixed approach? (EU vs. US, IG vs. non-IG)</a:t>
            </a:r>
          </a:p>
          <a:p>
            <a:pPr marL="1111900" lvl="2" indent="-261938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effectLst>
                  <a:outerShdw sx="0" sy="0">
                    <a:srgbClr val="000000"/>
                  </a:outerShdw>
                </a:effectLst>
              </a:rPr>
              <a:t>Real estate: loan-splitting vs whole loan</a:t>
            </a:r>
          </a:p>
          <a:p>
            <a:pPr marL="622300" lvl="1" indent="-261938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GB" sz="2000" b="1" dirty="0"/>
              <a:t>CRR/CRR2 SME and infrastructure supporting factors: </a:t>
            </a:r>
            <a:r>
              <a:rPr lang="en-GB" sz="2000" dirty="0"/>
              <a:t> interaction with Basel III </a:t>
            </a:r>
            <a:r>
              <a:rPr lang="en-GB" sz="2000" u="sng" dirty="0"/>
              <a:t>new</a:t>
            </a:r>
            <a:r>
              <a:rPr lang="en-GB" sz="2000" dirty="0"/>
              <a:t> risk weights for SMEs and high quality infrastructure lending?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tx2"/>
                </a:solidFill>
              </a:rPr>
              <a:t>Operational risk:</a:t>
            </a:r>
          </a:p>
          <a:p>
            <a:pPr marL="622300" lvl="1" indent="-261938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GB" sz="2000" b="1" dirty="0">
                <a:effectLst>
                  <a:outerShdw sx="0" sy="0">
                    <a:srgbClr val="000000"/>
                  </a:outerShdw>
                </a:effectLst>
              </a:rPr>
              <a:t>Role of historical losses – ILM discretion</a:t>
            </a:r>
            <a:r>
              <a:rPr lang="en-GB" sz="2000" dirty="0">
                <a:effectLst>
                  <a:outerShdw sx="0" sy="0">
                    <a:srgbClr val="000000"/>
                  </a:outerShdw>
                </a:effectLst>
              </a:rPr>
              <a:t>: bank-specific or flat =1?</a:t>
            </a:r>
          </a:p>
          <a:p>
            <a:pPr marL="622300" lvl="1" indent="-261938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GB" sz="2000" b="1" dirty="0">
                <a:effectLst>
                  <a:outerShdw sx="0" sy="0">
                    <a:srgbClr val="000000"/>
                  </a:outerShdw>
                </a:effectLst>
              </a:rPr>
              <a:t>Materiality threshold discretion:</a:t>
            </a:r>
            <a:r>
              <a:rPr lang="en-GB" sz="2000" dirty="0">
                <a:effectLst>
                  <a:outerShdw sx="0" sy="0">
                    <a:srgbClr val="000000"/>
                  </a:outerShdw>
                </a:effectLst>
              </a:rPr>
              <a:t> 20K or 100K?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tx2"/>
                </a:solidFill>
              </a:rPr>
              <a:t>Output floor</a:t>
            </a:r>
          </a:p>
          <a:p>
            <a:pPr marL="622300" lvl="1" indent="-261938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GB" sz="2000" dirty="0"/>
              <a:t>Interaction with </a:t>
            </a:r>
            <a:r>
              <a:rPr lang="en-GB" sz="2000" b="1" dirty="0"/>
              <a:t>Pillar 2</a:t>
            </a:r>
            <a:r>
              <a:rPr lang="en-GB" sz="2000" dirty="0"/>
              <a:t> and </a:t>
            </a:r>
            <a:r>
              <a:rPr lang="en-GB" sz="2000" b="1" dirty="0"/>
              <a:t>macro-prudential buffers</a:t>
            </a:r>
          </a:p>
          <a:p>
            <a:pPr marL="849312" lvl="2" indent="0">
              <a:buNone/>
            </a:pPr>
            <a:r>
              <a:rPr lang="en-GB" sz="2000" dirty="0"/>
              <a:t>What are the overlaps? Need to reconsider P2 breakdown</a:t>
            </a:r>
          </a:p>
          <a:p>
            <a:pPr marL="849312" lvl="2" indent="0">
              <a:buNone/>
            </a:pPr>
            <a:r>
              <a:rPr lang="en-GB" sz="2000" dirty="0"/>
              <a:t>Is RWA</a:t>
            </a:r>
            <a:r>
              <a:rPr lang="en-GB" sz="1500" dirty="0"/>
              <a:t>OF</a:t>
            </a:r>
            <a:r>
              <a:rPr lang="en-GB" sz="2000" dirty="0"/>
              <a:t> the new measure of risk feeding in throughout?</a:t>
            </a:r>
            <a:endParaRPr lang="en-GB" sz="2000" b="1" dirty="0"/>
          </a:p>
          <a:p>
            <a:pPr marL="622300" lvl="1" indent="-261938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GB" sz="2000" dirty="0"/>
              <a:t>Interaction with </a:t>
            </a:r>
            <a:r>
              <a:rPr lang="en-GB" sz="2000" b="1" dirty="0"/>
              <a:t>Leverage Ratio: </a:t>
            </a:r>
            <a:r>
              <a:rPr lang="en-GB" sz="2000" dirty="0"/>
              <a:t>overall backstop to RWA variability?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29443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Passaponti\AppData\Local\Microsoft\Windows\Temporary Internet Files\Content.IE5\RHVDCSHX\questions-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828" y="2941709"/>
            <a:ext cx="159067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/>
        </p:nvSpPr>
        <p:spPr bwMode="auto">
          <a:xfrm>
            <a:off x="1110855" y="1601711"/>
            <a:ext cx="6446044" cy="335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6900" indent="-29686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-315913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219200" indent="-3032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524000" indent="-303213" algn="l" rtl="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5pPr>
            <a:lvl6pPr marL="19812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6pPr>
            <a:lvl7pPr marL="24384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7pPr>
            <a:lvl8pPr marL="28956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8pPr>
            <a:lvl9pPr marL="33528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GB" altLang="en-US" sz="3000" b="1" dirty="0">
                <a:solidFill>
                  <a:schemeClr val="accent1"/>
                </a:solidFill>
              </a:rPr>
              <a:t>Thank you for your attention!</a:t>
            </a:r>
          </a:p>
          <a:p>
            <a:pPr eaLnBrk="1" hangingPunct="1"/>
            <a:endParaRPr lang="en-GB" altLang="en-US" sz="2000" b="1" dirty="0">
              <a:solidFill>
                <a:schemeClr val="accent1"/>
              </a:solidFill>
            </a:endParaRPr>
          </a:p>
          <a:p>
            <a:pPr eaLnBrk="1" hangingPunct="1">
              <a:buFontTx/>
              <a:buNone/>
            </a:pPr>
            <a:endParaRPr lang="en-GB" altLang="en-US" sz="2000" b="1" dirty="0">
              <a:solidFill>
                <a:schemeClr val="accent1"/>
              </a:solidFill>
            </a:endParaRPr>
          </a:p>
          <a:p>
            <a:pPr algn="ctr" eaLnBrk="1" hangingPunct="1">
              <a:buFontTx/>
              <a:buNone/>
            </a:pPr>
            <a:endParaRPr lang="en-GB" altLang="en-US" sz="2400" b="1" dirty="0">
              <a:solidFill>
                <a:schemeClr val="accent1"/>
              </a:solidFill>
            </a:endParaRPr>
          </a:p>
          <a:p>
            <a:pPr algn="ctr" eaLnBrk="1" hangingPunct="1">
              <a:buFontTx/>
              <a:buNone/>
            </a:pPr>
            <a:endParaRPr lang="en-GB" altLang="en-US" sz="2400" b="1" dirty="0">
              <a:solidFill>
                <a:schemeClr val="accent1"/>
              </a:solidFill>
            </a:endParaRPr>
          </a:p>
          <a:p>
            <a:pPr eaLnBrk="1" hangingPunct="1"/>
            <a:endParaRPr lang="en-GB" altLang="en-US" sz="2000" b="1" dirty="0">
              <a:solidFill>
                <a:schemeClr val="accent1"/>
              </a:solidFill>
            </a:endParaRPr>
          </a:p>
          <a:p>
            <a:pPr algn="ctr" eaLnBrk="1" hangingPunct="1">
              <a:buFontTx/>
              <a:buNone/>
            </a:pPr>
            <a:endParaRPr lang="en-GB" altLang="en-US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210403"/>
      </p:ext>
    </p:extLst>
  </p:cSld>
  <p:clrMapOvr>
    <a:masterClrMapping/>
  </p:clrMapOvr>
</p:sld>
</file>

<file path=ppt/theme/theme1.xml><?xml version="1.0" encoding="utf-8"?>
<a:theme xmlns:a="http://schemas.openxmlformats.org/drawingml/2006/main" name="EBA template ppt">
  <a:themeElements>
    <a:clrScheme name="EBA theme 2">
      <a:dk1>
        <a:srgbClr val="000000"/>
      </a:dk1>
      <a:lt1>
        <a:sysClr val="window" lastClr="FFFFFF"/>
      </a:lt1>
      <a:dk2>
        <a:srgbClr val="2F5773"/>
      </a:dk2>
      <a:lt2>
        <a:srgbClr val="E98E31"/>
      </a:lt2>
      <a:accent1>
        <a:srgbClr val="2F5773"/>
      </a:accent1>
      <a:accent2>
        <a:srgbClr val="EA933B"/>
      </a:accent2>
      <a:accent3>
        <a:srgbClr val="D44D2A"/>
      </a:accent3>
      <a:accent4>
        <a:srgbClr val="49AB74"/>
      </a:accent4>
      <a:accent5>
        <a:srgbClr val="52666E"/>
      </a:accent5>
      <a:accent6>
        <a:srgbClr val="163A5A"/>
      </a:accent6>
      <a:hlink>
        <a:srgbClr val="2F577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BA theme pp4_3">
  <a:themeElements>
    <a:clrScheme name="EBA theme 2">
      <a:dk1>
        <a:srgbClr val="000000"/>
      </a:dk1>
      <a:lt1>
        <a:sysClr val="window" lastClr="FFFFFF"/>
      </a:lt1>
      <a:dk2>
        <a:srgbClr val="2F5773"/>
      </a:dk2>
      <a:lt2>
        <a:srgbClr val="E98E31"/>
      </a:lt2>
      <a:accent1>
        <a:srgbClr val="2F5773"/>
      </a:accent1>
      <a:accent2>
        <a:srgbClr val="EA933B"/>
      </a:accent2>
      <a:accent3>
        <a:srgbClr val="D44D2A"/>
      </a:accent3>
      <a:accent4>
        <a:srgbClr val="49AB74"/>
      </a:accent4>
      <a:accent5>
        <a:srgbClr val="52666E"/>
      </a:accent5>
      <a:accent6>
        <a:srgbClr val="163A5A"/>
      </a:accent6>
      <a:hlink>
        <a:srgbClr val="2F577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205DD892F6ED54D88D9BE09EFDFDA9E" ma:contentTypeVersion="5" ma:contentTypeDescription="Ein neues Dokument erstellen." ma:contentTypeScope="" ma:versionID="6e5166cdb61bfe77557a24cbe020109d">
  <xsd:schema xmlns:xsd="http://www.w3.org/2001/XMLSchema" xmlns:xs="http://www.w3.org/2001/XMLSchema" xmlns:p="http://schemas.microsoft.com/office/2006/metadata/properties" xmlns:ns2="fb996896-76d8-490a-a2ba-1aff426e43a8" targetNamespace="http://schemas.microsoft.com/office/2006/metadata/properties" ma:root="true" ma:fieldsID="0eb0e285228b18ae3d3797e8f3f1bff4" ns2:_="">
    <xsd:import namespace="fb996896-76d8-490a-a2ba-1aff426e43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996896-76d8-490a-a2ba-1aff426e43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15A635-1BC0-47A3-9ECC-5E722F88F18C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fb996896-76d8-490a-a2ba-1aff426e43a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9290E56-91B0-4501-BB37-404E94C5D2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0DA247-2891-4495-835C-BB3B563B9C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996896-76d8-490a-a2ba-1aff426e43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EBA template ppt</Template>
  <TotalTime>0</TotalTime>
  <Words>889</Words>
  <Application>Microsoft Office PowerPoint</Application>
  <PresentationFormat>Bildschirmpräsentation (4:3)</PresentationFormat>
  <Paragraphs>112</Paragraphs>
  <Slides>10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Calibri</vt:lpstr>
      <vt:lpstr>Wingdings</vt:lpstr>
      <vt:lpstr>Wingdings 3</vt:lpstr>
      <vt:lpstr>EBA template ppt</vt:lpstr>
      <vt:lpstr>Custom Design</vt:lpstr>
      <vt:lpstr>1_EBA theme pp4_3</vt:lpstr>
      <vt:lpstr>Eba call for advice on basel iii: state of play</vt:lpstr>
      <vt:lpstr>Basel III revisions: reducing undue RWA variability</vt:lpstr>
      <vt:lpstr>An appetizer: impact of the reform as of October 2018 EBA Basel III monitoring report</vt:lpstr>
      <vt:lpstr>PowerPoint-Präsentation</vt:lpstr>
      <vt:lpstr>More comprehensive assessment under way:  the Call for Advice (CfA)</vt:lpstr>
      <vt:lpstr>Data collection status – QIS and Survey Samples</vt:lpstr>
      <vt:lpstr>Analytical elements of the CfA (non exhaustive)</vt:lpstr>
      <vt:lpstr>Main areas of focus in the CfA (non exhaustive!)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EBA PRESENTATION TITLE COMES HERE</dc:title>
  <dc:creator>Alessandra Melis</dc:creator>
  <cp:lastModifiedBy>Jonathan Pfenning</cp:lastModifiedBy>
  <cp:revision>436</cp:revision>
  <cp:lastPrinted>2019-03-20T14:33:05Z</cp:lastPrinted>
  <dcterms:created xsi:type="dcterms:W3CDTF">2017-02-23T09:56:48Z</dcterms:created>
  <dcterms:modified xsi:type="dcterms:W3CDTF">2019-03-20T14:33:12Z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0x0101009205DD892F6ED54D88D9BE09EFDFDA9E</vt:lpwstr>
  </property>
</Properties>
</file>